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notesSlides/notesSlide3.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4"/>
  </p:sldMasterIdLst>
  <p:notesMasterIdLst>
    <p:notesMasterId r:id="rId23"/>
  </p:notesMasterIdLst>
  <p:handoutMasterIdLst>
    <p:handoutMasterId r:id="rId24"/>
  </p:handoutMasterIdLst>
  <p:sldIdLst>
    <p:sldId id="2147481949" r:id="rId5"/>
    <p:sldId id="2147481950" r:id="rId6"/>
    <p:sldId id="2147481972" r:id="rId7"/>
    <p:sldId id="2147481951" r:id="rId8"/>
    <p:sldId id="2147481970" r:id="rId9"/>
    <p:sldId id="2147481770" r:id="rId10"/>
    <p:sldId id="2147481941" r:id="rId11"/>
    <p:sldId id="2147481954" r:id="rId12"/>
    <p:sldId id="2147481956" r:id="rId13"/>
    <p:sldId id="2147481958" r:id="rId14"/>
    <p:sldId id="2147481959" r:id="rId15"/>
    <p:sldId id="2147481966" r:id="rId16"/>
    <p:sldId id="2147481973" r:id="rId17"/>
    <p:sldId id="2147481961" r:id="rId18"/>
    <p:sldId id="2147481964" r:id="rId19"/>
    <p:sldId id="2147481975" r:id="rId20"/>
    <p:sldId id="2147481967" r:id="rId21"/>
    <p:sldId id="2147481977" r:id="rId22"/>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E6F2602-9641-F0F9-89F3-48953777D85F}" name="Ellie Galbreath" initials="EG" userId="S::egalbreath@slidesource.com::218f858a-159f-42c2-98e3-f6d9dcf38124" providerId="AD"/>
  <p188:author id="{041E7202-E14B-EB62-109E-89281167777B}" name="geoffrey mcdonough" initials="gm" userId="8f611c66b37f0b3d" providerId="Windows Live"/>
  <p188:author id="{9BEC4C30-428F-5F03-6754-B26B53F66AF5}" name="Ray, Kosh" initials="KR" userId="S::kkray@ic.ac.uk::a6531562-0db5-4543-8a55-03dcdc8f4c87" providerId="AD"/>
  <p188:author id="{AC856937-FC21-832B-AB43-AA1305A75C69}" name="Geoffrey McDonough" initials="GM" userId="S::geoffrey.mcdonough@nodthera.com::d8ba8b8c-f1dc-4da3-96a6-685a59ef4856" providerId="AD"/>
  <p188:author id="{14B7483A-A657-D06F-CCD6-A11630217ABA}" name="Amy Miles" initials="AEM" userId="Amy Miles" providerId="None"/>
  <p188:author id="{76417742-B9C6-7EEB-37BD-DF70DE9DDDFC}" name="Chris Guiffre" initials="" userId="S::chris.guiffre@nodthera.com::933feeb1-eeab-4cb1-ad93-4a4a7c655e51" providerId="AD"/>
  <p188:author id="{320E555C-A393-9D4B-1CD2-DEEC856E77BA}" name="Nick Clarke" initials="" userId="S::nick.clarke@nodthera.com::7eb39c03-edbe-49f2-a766-2bfa370cccc1" providerId="AD"/>
  <p188:author id="{36744A5D-8C14-F24D-A7A1-BBF54D410A07}" name="Alan Watt" initials="" userId="S::alan.watt@nodthera.com::08c265a3-4a24-4e84-bf26-1b7ddc588cf6" providerId="AD"/>
  <p188:author id="{1D7D5F8A-CC61-0845-18DB-9B03320754DF}" name="Belinda Morse" initials="BM" userId="S::bmorse@slidesource.com::d21eeefc-4612-4ebb-9112-23232c6ca5ee" providerId="AD"/>
  <p188:author id="{B5BDBEB3-033F-DD46-D546-1CBABE5E1D21}" name="Jyothis George" initials="JG" userId="S::jyothis.george@nodthera.com::b6d83398-7710-4978-ac77-e81898467b10" providerId="AD"/>
  <p188:author id="{D5DDD7BE-8DCD-E7FF-B0AD-2C35BECEAE8B}" name="Amy Miles" initials="AM" userId="S::amy.miles@nodthera.com::266feed3-db7d-4a1d-a4eb-bca7988014d9" providerId="AD"/>
  <p188:author id="{4F4E6AC7-0C81-7E87-C327-EAD7B9BF5CD6}" name="Karolina Chwalek" initials="KC" userId="S::karolina.chwalek@nodthera.com::51d7b5da-2fb2-44f0-90ce-f7867b47886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EAEF"/>
    <a:srgbClr val="FDE8DA"/>
    <a:srgbClr val="F9E0C8"/>
    <a:srgbClr val="F68C47"/>
    <a:srgbClr val="A6A6A6"/>
    <a:srgbClr val="333F50"/>
    <a:srgbClr val="000000"/>
    <a:srgbClr val="5A9BD4"/>
    <a:srgbClr val="526A89"/>
    <a:srgbClr val="DEEBF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383EDFC-29B9-45EB-8AF5-6143D7145278}" v="4" dt="2026-06-26T20:31:47.543"/>
  </p1510:revLst>
</p1510:revInfo>
</file>

<file path=ppt/tableStyles.xml><?xml version="1.0" encoding="utf-8"?>
<a:tblStyleLst xmlns:a="http://schemas.openxmlformats.org/drawingml/2006/main" def="{5C22544A-7EE6-4342-B048-85BDC9FD1C3A}">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5642" autoAdjust="0"/>
  </p:normalViewPr>
  <p:slideViewPr>
    <p:cSldViewPr snapToGrid="0">
      <p:cViewPr varScale="1">
        <p:scale>
          <a:sx n="106" d="100"/>
          <a:sy n="106" d="100"/>
        </p:scale>
        <p:origin x="75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my Miles" userId="266feed3-db7d-4a1d-a4eb-bca7988014d9" providerId="ADAL" clId="{801DD019-2DBE-4F0B-916E-ED4F77A86F33}"/>
    <pc:docChg chg="undo redo custSel addSld delSld modSld sldOrd delMainMaster modMainMaster">
      <pc:chgData name="Amy Miles" userId="266feed3-db7d-4a1d-a4eb-bca7988014d9" providerId="ADAL" clId="{801DD019-2DBE-4F0B-916E-ED4F77A86F33}" dt="2026-06-26T20:31:47.543" v="29151"/>
      <pc:docMkLst>
        <pc:docMk/>
      </pc:docMkLst>
      <pc:sldChg chg="addSp delSp modSp new mod ord">
        <pc:chgData name="Amy Miles" userId="266feed3-db7d-4a1d-a4eb-bca7988014d9" providerId="ADAL" clId="{801DD019-2DBE-4F0B-916E-ED4F77A86F33}" dt="2026-06-23T13:17:25.934" v="29135" actId="20577"/>
        <pc:sldMkLst>
          <pc:docMk/>
          <pc:sldMk cId="4113409522" sldId="2147481949"/>
        </pc:sldMkLst>
        <pc:spChg chg="mod">
          <ac:chgData name="Amy Miles" userId="266feed3-db7d-4a1d-a4eb-bca7988014d9" providerId="ADAL" clId="{801DD019-2DBE-4F0B-916E-ED4F77A86F33}" dt="2026-06-23T13:17:25.934" v="29135" actId="20577"/>
          <ac:spMkLst>
            <pc:docMk/>
            <pc:sldMk cId="4113409522" sldId="2147481949"/>
            <ac:spMk id="3" creationId="{72F95F79-EECA-ADA5-3EC1-F3607F762069}"/>
          </ac:spMkLst>
        </pc:spChg>
      </pc:sldChg>
      <pc:sldChg chg="modNotesTx">
        <pc:chgData name="Amy Miles" userId="266feed3-db7d-4a1d-a4eb-bca7988014d9" providerId="ADAL" clId="{801DD019-2DBE-4F0B-916E-ED4F77A86F33}" dt="2026-06-26T20:21:30.481" v="29140" actId="20577"/>
        <pc:sldMkLst>
          <pc:docMk/>
          <pc:sldMk cId="911686334" sldId="2147481959"/>
        </pc:sldMkLst>
      </pc:sldChg>
      <pc:sldChg chg="modSp mod">
        <pc:chgData name="Amy Miles" userId="266feed3-db7d-4a1d-a4eb-bca7988014d9" providerId="ADAL" clId="{801DD019-2DBE-4F0B-916E-ED4F77A86F33}" dt="2026-06-23T15:29:03.195" v="29139" actId="20577"/>
        <pc:sldMkLst>
          <pc:docMk/>
          <pc:sldMk cId="4154326126" sldId="2147481967"/>
        </pc:sldMkLst>
        <pc:spChg chg="mod">
          <ac:chgData name="Amy Miles" userId="266feed3-db7d-4a1d-a4eb-bca7988014d9" providerId="ADAL" clId="{801DD019-2DBE-4F0B-916E-ED4F77A86F33}" dt="2026-06-23T15:29:03.195" v="29139" actId="20577"/>
          <ac:spMkLst>
            <pc:docMk/>
            <pc:sldMk cId="4154326126" sldId="2147481967"/>
            <ac:spMk id="2" creationId="{6039CFA4-390E-1EF8-5FE2-E5EA2BFE78F4}"/>
          </ac:spMkLst>
        </pc:spChg>
      </pc:sldChg>
      <pc:sldChg chg="addSp delSp modSp mod">
        <pc:chgData name="Amy Miles" userId="266feed3-db7d-4a1d-a4eb-bca7988014d9" providerId="ADAL" clId="{801DD019-2DBE-4F0B-916E-ED4F77A86F33}" dt="2026-06-26T20:31:47.543" v="29151"/>
        <pc:sldMkLst>
          <pc:docMk/>
          <pc:sldMk cId="878870943" sldId="2147481977"/>
        </pc:sldMkLst>
        <pc:spChg chg="mod">
          <ac:chgData name="Amy Miles" userId="266feed3-db7d-4a1d-a4eb-bca7988014d9" providerId="ADAL" clId="{801DD019-2DBE-4F0B-916E-ED4F77A86F33}" dt="2026-06-26T20:31:27.835" v="29147" actId="404"/>
          <ac:spMkLst>
            <pc:docMk/>
            <pc:sldMk cId="878870943" sldId="2147481977"/>
            <ac:spMk id="4" creationId="{E37C2639-F7FC-A863-06C7-0D3EA3E4F088}"/>
          </ac:spMkLst>
        </pc:spChg>
        <pc:spChg chg="mod">
          <ac:chgData name="Amy Miles" userId="266feed3-db7d-4a1d-a4eb-bca7988014d9" providerId="ADAL" clId="{801DD019-2DBE-4F0B-916E-ED4F77A86F33}" dt="2026-06-26T20:31:47.543" v="29151"/>
          <ac:spMkLst>
            <pc:docMk/>
            <pc:sldMk cId="878870943" sldId="2147481977"/>
            <ac:spMk id="9" creationId="{AB6883BD-C56C-E486-34F0-0F739794CD14}"/>
          </ac:spMkLst>
        </pc:spChg>
        <pc:spChg chg="mod">
          <ac:chgData name="Amy Miles" userId="266feed3-db7d-4a1d-a4eb-bca7988014d9" providerId="ADAL" clId="{801DD019-2DBE-4F0B-916E-ED4F77A86F33}" dt="2026-06-26T20:31:47.543" v="29151"/>
          <ac:spMkLst>
            <pc:docMk/>
            <pc:sldMk cId="878870943" sldId="2147481977"/>
            <ac:spMk id="12" creationId="{54C96146-C510-4E9F-E6FA-EDC3B2C0F100}"/>
          </ac:spMkLst>
        </pc:spChg>
        <pc:spChg chg="mod">
          <ac:chgData name="Amy Miles" userId="266feed3-db7d-4a1d-a4eb-bca7988014d9" providerId="ADAL" clId="{801DD019-2DBE-4F0B-916E-ED4F77A86F33}" dt="2026-06-26T20:31:47.543" v="29151"/>
          <ac:spMkLst>
            <pc:docMk/>
            <pc:sldMk cId="878870943" sldId="2147481977"/>
            <ac:spMk id="23" creationId="{2E6A4E8E-24D4-4ADF-2833-55C3F92CF2F9}"/>
          </ac:spMkLst>
        </pc:spChg>
        <pc:spChg chg="mod">
          <ac:chgData name="Amy Miles" userId="266feed3-db7d-4a1d-a4eb-bca7988014d9" providerId="ADAL" clId="{801DD019-2DBE-4F0B-916E-ED4F77A86F33}" dt="2026-06-26T20:31:47.543" v="29151"/>
          <ac:spMkLst>
            <pc:docMk/>
            <pc:sldMk cId="878870943" sldId="2147481977"/>
            <ac:spMk id="24" creationId="{7B3F4F6A-B994-89F4-4592-15431D37CBC2}"/>
          </ac:spMkLst>
        </pc:spChg>
        <pc:spChg chg="mod">
          <ac:chgData name="Amy Miles" userId="266feed3-db7d-4a1d-a4eb-bca7988014d9" providerId="ADAL" clId="{801DD019-2DBE-4F0B-916E-ED4F77A86F33}" dt="2026-06-26T20:31:47.543" v="29151"/>
          <ac:spMkLst>
            <pc:docMk/>
            <pc:sldMk cId="878870943" sldId="2147481977"/>
            <ac:spMk id="28" creationId="{62A16590-D246-2FDC-C4BC-A653BE9E2ED0}"/>
          </ac:spMkLst>
        </pc:spChg>
        <pc:spChg chg="mod">
          <ac:chgData name="Amy Miles" userId="266feed3-db7d-4a1d-a4eb-bca7988014d9" providerId="ADAL" clId="{801DD019-2DBE-4F0B-916E-ED4F77A86F33}" dt="2026-06-26T20:31:47.543" v="29151"/>
          <ac:spMkLst>
            <pc:docMk/>
            <pc:sldMk cId="878870943" sldId="2147481977"/>
            <ac:spMk id="46" creationId="{46FB8998-0089-7F69-C934-F0447AB90304}"/>
          </ac:spMkLst>
        </pc:spChg>
        <pc:spChg chg="mod">
          <ac:chgData name="Amy Miles" userId="266feed3-db7d-4a1d-a4eb-bca7988014d9" providerId="ADAL" clId="{801DD019-2DBE-4F0B-916E-ED4F77A86F33}" dt="2026-06-26T20:31:47.543" v="29151"/>
          <ac:spMkLst>
            <pc:docMk/>
            <pc:sldMk cId="878870943" sldId="2147481977"/>
            <ac:spMk id="54" creationId="{33F8F880-0EFA-244B-F0CE-7793411FF138}"/>
          </ac:spMkLst>
        </pc:spChg>
        <pc:spChg chg="mod">
          <ac:chgData name="Amy Miles" userId="266feed3-db7d-4a1d-a4eb-bca7988014d9" providerId="ADAL" clId="{801DD019-2DBE-4F0B-916E-ED4F77A86F33}" dt="2026-06-26T20:31:47.543" v="29151"/>
          <ac:spMkLst>
            <pc:docMk/>
            <pc:sldMk cId="878870943" sldId="2147481977"/>
            <ac:spMk id="57" creationId="{D5F53E62-78CA-6F30-00AF-2D6B0982A6B7}"/>
          </ac:spMkLst>
        </pc:spChg>
        <pc:spChg chg="mod">
          <ac:chgData name="Amy Miles" userId="266feed3-db7d-4a1d-a4eb-bca7988014d9" providerId="ADAL" clId="{801DD019-2DBE-4F0B-916E-ED4F77A86F33}" dt="2026-06-26T20:31:47.543" v="29151"/>
          <ac:spMkLst>
            <pc:docMk/>
            <pc:sldMk cId="878870943" sldId="2147481977"/>
            <ac:spMk id="58" creationId="{5E3566A3-D9A5-5C2A-821D-D4186C6D4E35}"/>
          </ac:spMkLst>
        </pc:spChg>
        <pc:spChg chg="mod">
          <ac:chgData name="Amy Miles" userId="266feed3-db7d-4a1d-a4eb-bca7988014d9" providerId="ADAL" clId="{801DD019-2DBE-4F0B-916E-ED4F77A86F33}" dt="2026-06-26T20:31:47.543" v="29151"/>
          <ac:spMkLst>
            <pc:docMk/>
            <pc:sldMk cId="878870943" sldId="2147481977"/>
            <ac:spMk id="59" creationId="{0071B1B1-57D1-6B5C-FC0F-6FC4854FFAB1}"/>
          </ac:spMkLst>
        </pc:spChg>
        <pc:grpChg chg="del">
          <ac:chgData name="Amy Miles" userId="266feed3-db7d-4a1d-a4eb-bca7988014d9" providerId="ADAL" clId="{801DD019-2DBE-4F0B-916E-ED4F77A86F33}" dt="2026-06-26T20:31:32.620" v="29148" actId="478"/>
          <ac:grpSpMkLst>
            <pc:docMk/>
            <pc:sldMk cId="878870943" sldId="2147481977"/>
            <ac:grpSpMk id="48" creationId="{06F66FA7-117B-171E-A751-C5E0F341EFBE}"/>
          </ac:grpSpMkLst>
        </pc:grpChg>
        <pc:grpChg chg="del">
          <ac:chgData name="Amy Miles" userId="266feed3-db7d-4a1d-a4eb-bca7988014d9" providerId="ADAL" clId="{801DD019-2DBE-4F0B-916E-ED4F77A86F33}" dt="2026-06-26T20:31:33.574" v="29149" actId="478"/>
          <ac:grpSpMkLst>
            <pc:docMk/>
            <pc:sldMk cId="878870943" sldId="2147481977"/>
            <ac:grpSpMk id="49" creationId="{EBB869EF-A6C7-C9FD-2424-3672104939D8}"/>
          </ac:grpSpMkLst>
        </pc:grpChg>
        <pc:grpChg chg="del">
          <ac:chgData name="Amy Miles" userId="266feed3-db7d-4a1d-a4eb-bca7988014d9" providerId="ADAL" clId="{801DD019-2DBE-4F0B-916E-ED4F77A86F33}" dt="2026-06-26T20:31:34.604" v="29150" actId="478"/>
          <ac:grpSpMkLst>
            <pc:docMk/>
            <pc:sldMk cId="878870943" sldId="2147481977"/>
            <ac:grpSpMk id="50" creationId="{3F360158-FFD0-E64B-E5A2-CE69073F0A76}"/>
          </ac:grpSpMkLst>
        </pc:gr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chemeClr val="bg1">
                  <a:lumMod val="75000"/>
                </a:schemeClr>
              </a:solidFill>
              <a:ln>
                <a:noFill/>
              </a:ln>
              <a:effectLst/>
            </c:spPr>
            <c:extLst>
              <c:ext xmlns:c16="http://schemas.microsoft.com/office/drawing/2014/chart" uri="{C3380CC4-5D6E-409C-BE32-E72D297353CC}">
                <c16:uniqueId val="{00000003-CEF6-4326-A449-B2DE328654D4}"/>
              </c:ext>
            </c:extLst>
          </c:dPt>
          <c:dPt>
            <c:idx val="2"/>
            <c:invertIfNegative val="0"/>
            <c:bubble3D val="0"/>
            <c:spPr>
              <a:solidFill>
                <a:schemeClr val="accent4"/>
              </a:solidFill>
              <a:ln>
                <a:noFill/>
              </a:ln>
              <a:effectLst/>
            </c:spPr>
            <c:extLst>
              <c:ext xmlns:c16="http://schemas.microsoft.com/office/drawing/2014/chart" uri="{C3380CC4-5D6E-409C-BE32-E72D297353CC}">
                <c16:uniqueId val="{00000004-CEF6-4326-A449-B2DE328654D4}"/>
              </c:ext>
            </c:extLst>
          </c:dPt>
          <c:dLbls>
            <c:spPr>
              <a:solidFill>
                <a:schemeClr val="bg1"/>
              </a:solid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lumMod val="7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ITT</c:v>
                </c:pt>
                <c:pt idx="1">
                  <c:v>hsCRP ≤ 2 mg/L</c:v>
                </c:pt>
                <c:pt idx="2">
                  <c:v>IL-6 &lt; 1.65 ng/L</c:v>
                </c:pt>
              </c:strCache>
            </c:strRef>
          </c:cat>
          <c:val>
            <c:numRef>
              <c:f>Sheet1!$B$2:$B$4</c:f>
              <c:numCache>
                <c:formatCode>General</c:formatCode>
                <c:ptCount val="3"/>
                <c:pt idx="0">
                  <c:v>-15</c:v>
                </c:pt>
                <c:pt idx="1">
                  <c:v>-25</c:v>
                </c:pt>
                <c:pt idx="2">
                  <c:v>-32</c:v>
                </c:pt>
              </c:numCache>
            </c:numRef>
          </c:val>
          <c:extLst>
            <c:ext xmlns:c16="http://schemas.microsoft.com/office/drawing/2014/chart" uri="{C3380CC4-5D6E-409C-BE32-E72D297353CC}">
              <c16:uniqueId val="{00000000-CEF6-4326-A449-B2DE328654D4}"/>
            </c:ext>
          </c:extLst>
        </c:ser>
        <c:dLbls>
          <c:dLblPos val="outEnd"/>
          <c:showLegendKey val="0"/>
          <c:showVal val="1"/>
          <c:showCatName val="0"/>
          <c:showSerName val="0"/>
          <c:showPercent val="0"/>
          <c:showBubbleSize val="0"/>
        </c:dLbls>
        <c:gapWidth val="219"/>
        <c:overlap val="-27"/>
        <c:axId val="1393919359"/>
        <c:axId val="1393931839"/>
      </c:barChart>
      <c:catAx>
        <c:axId val="1393919359"/>
        <c:scaling>
          <c:orientation val="minMax"/>
        </c:scaling>
        <c:delete val="0"/>
        <c:axPos val="b"/>
        <c:numFmt formatCode="General" sourceLinked="1"/>
        <c:majorTickMark val="none"/>
        <c:minorTickMark val="none"/>
        <c:tickLblPos val="high"/>
        <c:spPr>
          <a:noFill/>
          <a:ln w="9525" cap="flat" cmpd="sng" algn="ctr">
            <a:solidFill>
              <a:schemeClr val="tx1">
                <a:lumMod val="15000"/>
                <a:lumOff val="85000"/>
              </a:schemeClr>
            </a:solidFill>
            <a:round/>
          </a:ln>
          <a:effectLst/>
        </c:spPr>
        <c:txPr>
          <a:bodyPr rot="-60000000" spcFirstLastPara="1" vertOverflow="ellipsis" vert="horz" wrap="square" anchor="t" anchorCtr="1"/>
          <a:lstStyle/>
          <a:p>
            <a:pPr>
              <a:defRPr sz="1200" b="0" i="0" u="none" strike="noStrike" kern="1200" baseline="0">
                <a:solidFill>
                  <a:schemeClr val="tx2">
                    <a:lumMod val="75000"/>
                  </a:schemeClr>
                </a:solidFill>
                <a:latin typeface="+mn-lt"/>
                <a:ea typeface="+mn-ea"/>
                <a:cs typeface="+mn-cs"/>
              </a:defRPr>
            </a:pPr>
            <a:endParaRPr lang="en-US"/>
          </a:p>
        </c:txPr>
        <c:crossAx val="1393931839"/>
        <c:crosses val="autoZero"/>
        <c:auto val="1"/>
        <c:lblAlgn val="ctr"/>
        <c:lblOffset val="100"/>
        <c:noMultiLvlLbl val="0"/>
      </c:catAx>
      <c:valAx>
        <c:axId val="1393931839"/>
        <c:scaling>
          <c:orientation val="minMax"/>
        </c:scaling>
        <c:delete val="0"/>
        <c:axPos val="l"/>
        <c:majorGridlines>
          <c:spPr>
            <a:ln w="9525" cap="flat" cmpd="sng" algn="ctr">
              <a:solidFill>
                <a:schemeClr val="bg1">
                  <a:lumMod val="95000"/>
                </a:schemeClr>
              </a:solidFill>
              <a:round/>
            </a:ln>
            <a:effectLst/>
          </c:spPr>
        </c:majorGridlines>
        <c:title>
          <c:tx>
            <c:rich>
              <a:bodyPr rot="-5400000" spcFirstLastPara="1" vertOverflow="ellipsis" vert="horz" wrap="square" anchor="ctr" anchorCtr="1"/>
              <a:lstStyle/>
              <a:p>
                <a:pPr>
                  <a:defRPr sz="1400" b="1" i="0" u="none" strike="noStrike" kern="1200" baseline="0">
                    <a:solidFill>
                      <a:schemeClr val="tx2">
                        <a:lumMod val="75000"/>
                      </a:schemeClr>
                    </a:solidFill>
                    <a:latin typeface="+mn-lt"/>
                    <a:ea typeface="+mn-ea"/>
                    <a:cs typeface="+mn-cs"/>
                  </a:defRPr>
                </a:pPr>
                <a:r>
                  <a:rPr lang="en-CA" sz="1400" b="1">
                    <a:solidFill>
                      <a:schemeClr val="tx2">
                        <a:lumMod val="75000"/>
                      </a:schemeClr>
                    </a:solidFill>
                  </a:rPr>
                  <a:t>MACE risk reduction (%)</a:t>
                </a:r>
              </a:p>
            </c:rich>
          </c:tx>
          <c:layout>
            <c:manualLayout>
              <c:xMode val="edge"/>
              <c:yMode val="edge"/>
              <c:x val="1.1048067211685317E-2"/>
              <c:y val="0.25178639073650011"/>
            </c:manualLayout>
          </c:layout>
          <c:overlay val="0"/>
          <c:spPr>
            <a:noFill/>
            <a:ln>
              <a:noFill/>
            </a:ln>
            <a:effectLst/>
          </c:spPr>
          <c:txPr>
            <a:bodyPr rot="-5400000" spcFirstLastPara="1" vertOverflow="ellipsis" vert="horz" wrap="square" anchor="ctr" anchorCtr="1"/>
            <a:lstStyle/>
            <a:p>
              <a:pPr>
                <a:defRPr sz="1400" b="1" i="0" u="none" strike="noStrike" kern="1200" baseline="0">
                  <a:solidFill>
                    <a:schemeClr val="tx2">
                      <a:lumMod val="7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2">
                    <a:lumMod val="75000"/>
                  </a:schemeClr>
                </a:solidFill>
                <a:latin typeface="+mn-lt"/>
                <a:ea typeface="+mn-ea"/>
                <a:cs typeface="+mn-cs"/>
              </a:defRPr>
            </a:pPr>
            <a:endParaRPr lang="en-US"/>
          </a:p>
        </c:txPr>
        <c:crossAx val="139391935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Risk</c:v>
                </c:pt>
              </c:strCache>
            </c:strRef>
          </c:tx>
          <c:spPr>
            <a:solidFill>
              <a:schemeClr val="accent1"/>
            </a:solidFill>
            <a:ln>
              <a:noFill/>
            </a:ln>
            <a:effectLst/>
          </c:spPr>
          <c:invertIfNegative val="0"/>
          <c:cat>
            <c:strRef>
              <c:f>Sheet1!$A$2:$A$10</c:f>
              <c:strCache>
                <c:ptCount val="9"/>
                <c:pt idx="0">
                  <c:v>&lt;0.5</c:v>
                </c:pt>
                <c:pt idx="1">
                  <c:v>0.5-1.0</c:v>
                </c:pt>
                <c:pt idx="2">
                  <c:v>1.0-2.0</c:v>
                </c:pt>
                <c:pt idx="3">
                  <c:v>2.0-3.0</c:v>
                </c:pt>
                <c:pt idx="4">
                  <c:v>3.0-4.0</c:v>
                </c:pt>
                <c:pt idx="5">
                  <c:v>4.0-5.0</c:v>
                </c:pt>
                <c:pt idx="6">
                  <c:v>5.0-5.0</c:v>
                </c:pt>
                <c:pt idx="7">
                  <c:v>5.0-20.0</c:v>
                </c:pt>
                <c:pt idx="8">
                  <c:v>&gt;20.0</c:v>
                </c:pt>
              </c:strCache>
            </c:strRef>
          </c:cat>
          <c:val>
            <c:numRef>
              <c:f>Sheet1!$B$2:$B$10</c:f>
              <c:numCache>
                <c:formatCode>General</c:formatCode>
                <c:ptCount val="9"/>
                <c:pt idx="0">
                  <c:v>1</c:v>
                </c:pt>
                <c:pt idx="1">
                  <c:v>2.2999999999999998</c:v>
                </c:pt>
                <c:pt idx="2">
                  <c:v>2.6</c:v>
                </c:pt>
                <c:pt idx="3">
                  <c:v>3.2</c:v>
                </c:pt>
                <c:pt idx="4">
                  <c:v>3.8</c:v>
                </c:pt>
                <c:pt idx="5">
                  <c:v>4.3</c:v>
                </c:pt>
                <c:pt idx="6">
                  <c:v>5</c:v>
                </c:pt>
                <c:pt idx="7">
                  <c:v>6.4</c:v>
                </c:pt>
                <c:pt idx="8">
                  <c:v>7.8</c:v>
                </c:pt>
              </c:numCache>
            </c:numRef>
          </c:val>
          <c:extLst>
            <c:ext xmlns:c16="http://schemas.microsoft.com/office/drawing/2014/chart" uri="{C3380CC4-5D6E-409C-BE32-E72D297353CC}">
              <c16:uniqueId val="{00000000-91C2-4425-B78B-106838EF8234}"/>
            </c:ext>
          </c:extLst>
        </c:ser>
        <c:dLbls>
          <c:showLegendKey val="0"/>
          <c:showVal val="0"/>
          <c:showCatName val="0"/>
          <c:showSerName val="0"/>
          <c:showPercent val="0"/>
          <c:showBubbleSize val="0"/>
        </c:dLbls>
        <c:gapWidth val="219"/>
        <c:overlap val="-27"/>
        <c:axId val="1393929919"/>
        <c:axId val="1393928479"/>
      </c:barChart>
      <c:catAx>
        <c:axId val="1393929919"/>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2">
                    <a:lumMod val="75000"/>
                  </a:schemeClr>
                </a:solidFill>
                <a:latin typeface="+mn-lt"/>
                <a:ea typeface="+mn-ea"/>
                <a:cs typeface="+mn-cs"/>
              </a:defRPr>
            </a:pPr>
            <a:endParaRPr lang="en-US"/>
          </a:p>
        </c:txPr>
        <c:crossAx val="1393928479"/>
        <c:crosses val="autoZero"/>
        <c:auto val="1"/>
        <c:lblAlgn val="ctr"/>
        <c:lblOffset val="100"/>
        <c:noMultiLvlLbl val="0"/>
      </c:catAx>
      <c:valAx>
        <c:axId val="1393928479"/>
        <c:scaling>
          <c:orientation val="minMax"/>
          <c:max val="8"/>
        </c:scaling>
        <c:delete val="0"/>
        <c:axPos val="l"/>
        <c:majorGridlines>
          <c:spPr>
            <a:ln w="9525" cap="flat" cmpd="sng" algn="ctr">
              <a:solidFill>
                <a:schemeClr val="bg1">
                  <a:lumMod val="9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2">
                    <a:lumMod val="75000"/>
                  </a:schemeClr>
                </a:solidFill>
                <a:latin typeface="+mn-lt"/>
                <a:ea typeface="+mn-ea"/>
                <a:cs typeface="+mn-cs"/>
              </a:defRPr>
            </a:pPr>
            <a:endParaRPr lang="en-US"/>
          </a:p>
        </c:txPr>
        <c:crossAx val="1393929919"/>
        <c:crosses val="autoZero"/>
        <c:crossBetween val="between"/>
        <c:majorUnit val="1"/>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spPr>
            <a:ln>
              <a:noFill/>
            </a:ln>
          </c:spPr>
          <c:dPt>
            <c:idx val="0"/>
            <c:bubble3D val="0"/>
            <c:spPr>
              <a:solidFill>
                <a:schemeClr val="accent2">
                  <a:alpha val="50196"/>
                </a:schemeClr>
              </a:solidFill>
              <a:ln w="19050">
                <a:noFill/>
              </a:ln>
              <a:effectLst/>
            </c:spPr>
            <c:extLst>
              <c:ext xmlns:c16="http://schemas.microsoft.com/office/drawing/2014/chart" uri="{C3380CC4-5D6E-409C-BE32-E72D297353CC}">
                <c16:uniqueId val="{00000001-8E92-4B4D-A809-ED3D5FA9234D}"/>
              </c:ext>
            </c:extLst>
          </c:dPt>
          <c:dPt>
            <c:idx val="1"/>
            <c:bubble3D val="0"/>
            <c:spPr>
              <a:noFill/>
              <a:ln w="19050">
                <a:noFill/>
              </a:ln>
              <a:effectLst/>
            </c:spPr>
            <c:extLst>
              <c:ext xmlns:c16="http://schemas.microsoft.com/office/drawing/2014/chart" uri="{C3380CC4-5D6E-409C-BE32-E72D297353CC}">
                <c16:uniqueId val="{00000003-8E92-4B4D-A809-ED3D5FA9234D}"/>
              </c:ext>
            </c:extLst>
          </c:dPt>
          <c:cat>
            <c:strRef>
              <c:f>Sheet1!$A$2:$A$3</c:f>
              <c:strCache>
                <c:ptCount val="2"/>
                <c:pt idx="0">
                  <c:v>1st Qtr</c:v>
                </c:pt>
                <c:pt idx="1">
                  <c:v>2nd Qtr</c:v>
                </c:pt>
              </c:strCache>
            </c:strRef>
          </c:cat>
          <c:val>
            <c:numRef>
              <c:f>Sheet1!$B$2:$B$3</c:f>
              <c:numCache>
                <c:formatCode>General</c:formatCode>
                <c:ptCount val="2"/>
                <c:pt idx="0">
                  <c:v>14</c:v>
                </c:pt>
                <c:pt idx="1">
                  <c:v>10</c:v>
                </c:pt>
              </c:numCache>
            </c:numRef>
          </c:val>
          <c:extLst>
            <c:ext xmlns:c16="http://schemas.microsoft.com/office/drawing/2014/chart" uri="{C3380CC4-5D6E-409C-BE32-E72D297353CC}">
              <c16:uniqueId val="{00000004-8E92-4B4D-A809-ED3D5FA9234D}"/>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spPr>
            <a:ln>
              <a:noFill/>
            </a:ln>
          </c:spPr>
          <c:dPt>
            <c:idx val="0"/>
            <c:bubble3D val="0"/>
            <c:spPr>
              <a:solidFill>
                <a:schemeClr val="accent2">
                  <a:alpha val="50196"/>
                </a:schemeClr>
              </a:solidFill>
              <a:ln w="19050">
                <a:noFill/>
              </a:ln>
              <a:effectLst/>
            </c:spPr>
            <c:extLst>
              <c:ext xmlns:c16="http://schemas.microsoft.com/office/drawing/2014/chart" uri="{C3380CC4-5D6E-409C-BE32-E72D297353CC}">
                <c16:uniqueId val="{00000001-A49D-4229-B8D0-F78C22DE8E7F}"/>
              </c:ext>
            </c:extLst>
          </c:dPt>
          <c:dPt>
            <c:idx val="1"/>
            <c:bubble3D val="0"/>
            <c:spPr>
              <a:noFill/>
              <a:ln w="19050">
                <a:noFill/>
              </a:ln>
              <a:effectLst/>
            </c:spPr>
            <c:extLst>
              <c:ext xmlns:c16="http://schemas.microsoft.com/office/drawing/2014/chart" uri="{C3380CC4-5D6E-409C-BE32-E72D297353CC}">
                <c16:uniqueId val="{00000003-A49D-4229-B8D0-F78C22DE8E7F}"/>
              </c:ext>
            </c:extLst>
          </c:dPt>
          <c:cat>
            <c:strRef>
              <c:f>Sheet1!$A$2:$A$3</c:f>
              <c:strCache>
                <c:ptCount val="2"/>
                <c:pt idx="0">
                  <c:v>1st Qtr</c:v>
                </c:pt>
                <c:pt idx="1">
                  <c:v>2nd Qtr</c:v>
                </c:pt>
              </c:strCache>
            </c:strRef>
          </c:cat>
          <c:val>
            <c:numRef>
              <c:f>Sheet1!$B$2:$B$3</c:f>
              <c:numCache>
                <c:formatCode>General</c:formatCode>
                <c:ptCount val="2"/>
                <c:pt idx="0">
                  <c:v>20</c:v>
                </c:pt>
                <c:pt idx="1">
                  <c:v>4</c:v>
                </c:pt>
              </c:numCache>
            </c:numRef>
          </c:val>
          <c:extLst>
            <c:ext xmlns:c16="http://schemas.microsoft.com/office/drawing/2014/chart" uri="{C3380CC4-5D6E-409C-BE32-E72D297353CC}">
              <c16:uniqueId val="{00000004-A49D-4229-B8D0-F78C22DE8E7F}"/>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Placebo</c:v>
                </c:pt>
              </c:strCache>
            </c:strRef>
          </c:tx>
          <c:spPr>
            <a:solidFill>
              <a:schemeClr val="bg1">
                <a:lumMod val="85000"/>
              </a:schemeClr>
            </a:solidFill>
            <a:ln>
              <a:noFill/>
            </a:ln>
            <a:effectLst/>
          </c:spPr>
          <c:invertIfNegative val="0"/>
          <c:dLbls>
            <c:dLbl>
              <c:idx val="0"/>
              <c:tx>
                <c:rich>
                  <a:bodyPr/>
                  <a:lstStyle/>
                  <a:p>
                    <a:fld id="{0E673A41-29EC-43D1-8649-227851640817}" type="VALUE">
                      <a:rPr lang="en-US" b="1" smtClean="0"/>
                      <a:pPr/>
                      <a:t>[VALUE]</a:t>
                    </a:fld>
                    <a:r>
                      <a:rPr lang="en-US" b="1"/>
                      <a:t>%</a:t>
                    </a:r>
                    <a:br>
                      <a:rPr lang="en-US"/>
                    </a:br>
                    <a:r>
                      <a:rPr lang="en-US"/>
                      <a:t>(1/21)</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9FC1-497D-85F5-A4DA6636A8D4}"/>
                </c:ext>
              </c:extLst>
            </c:dLbl>
            <c:dLbl>
              <c:idx val="1"/>
              <c:tx>
                <c:rich>
                  <a:bodyPr/>
                  <a:lstStyle/>
                  <a:p>
                    <a:fld id="{B5B7CAE9-0A15-476A-BC74-C8AB16728ABE}" type="VALUE">
                      <a:rPr lang="en-US" b="1" smtClean="0"/>
                      <a:pPr/>
                      <a:t>[VALUE]</a:t>
                    </a:fld>
                    <a:r>
                      <a:rPr lang="en-US" b="1"/>
                      <a:t>%</a:t>
                    </a:r>
                    <a:br>
                      <a:rPr lang="en-US"/>
                    </a:br>
                    <a:r>
                      <a:rPr lang="en-US"/>
                      <a:t>(4/21)</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9FC1-497D-85F5-A4DA6636A8D4}"/>
                </c:ext>
              </c:extLst>
            </c:dLbl>
            <c:dLbl>
              <c:idx val="2"/>
              <c:tx>
                <c:rich>
                  <a:bodyPr/>
                  <a:lstStyle/>
                  <a:p>
                    <a:fld id="{307F5726-110F-4102-A428-C2D0D3E6133E}" type="VALUE">
                      <a:rPr lang="en-US" b="1" smtClean="0"/>
                      <a:pPr/>
                      <a:t>[VALUE]</a:t>
                    </a:fld>
                    <a:r>
                      <a:rPr lang="en-US" b="1"/>
                      <a:t>%</a:t>
                    </a:r>
                    <a:br>
                      <a:rPr lang="en-US"/>
                    </a:br>
                    <a:r>
                      <a:rPr lang="en-US"/>
                      <a:t>(9/21)</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9FC1-497D-85F5-A4DA6636A8D4}"/>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2">
                        <a:lumMod val="7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hsCRP ≤1 mg/L</c:v>
                </c:pt>
                <c:pt idx="1">
                  <c:v>hsCRP ≤2 mg/L</c:v>
                </c:pt>
                <c:pt idx="2">
                  <c:v>hsCRP ≤3 mg/L</c:v>
                </c:pt>
              </c:strCache>
            </c:strRef>
          </c:cat>
          <c:val>
            <c:numRef>
              <c:f>Sheet1!$B$2:$B$4</c:f>
              <c:numCache>
                <c:formatCode>General</c:formatCode>
                <c:ptCount val="3"/>
                <c:pt idx="0">
                  <c:v>5</c:v>
                </c:pt>
                <c:pt idx="1">
                  <c:v>19</c:v>
                </c:pt>
                <c:pt idx="2">
                  <c:v>43</c:v>
                </c:pt>
              </c:numCache>
            </c:numRef>
          </c:val>
          <c:extLst>
            <c:ext xmlns:c16="http://schemas.microsoft.com/office/drawing/2014/chart" uri="{C3380CC4-5D6E-409C-BE32-E72D297353CC}">
              <c16:uniqueId val="{00000000-9FC1-497D-85F5-A4DA6636A8D4}"/>
            </c:ext>
          </c:extLst>
        </c:ser>
        <c:ser>
          <c:idx val="1"/>
          <c:order val="1"/>
          <c:tx>
            <c:strRef>
              <c:f>Sheet1!$C$1</c:f>
              <c:strCache>
                <c:ptCount val="1"/>
                <c:pt idx="0">
                  <c:v>Ruvonoflast 225mg Q12H</c:v>
                </c:pt>
              </c:strCache>
            </c:strRef>
          </c:tx>
          <c:spPr>
            <a:solidFill>
              <a:schemeClr val="accent1"/>
            </a:solidFill>
            <a:ln>
              <a:noFill/>
            </a:ln>
            <a:effectLst/>
          </c:spPr>
          <c:invertIfNegative val="0"/>
          <c:dLbls>
            <c:dLbl>
              <c:idx val="0"/>
              <c:tx>
                <c:rich>
                  <a:bodyPr/>
                  <a:lstStyle/>
                  <a:p>
                    <a:fld id="{05539C77-050A-42BE-BB64-82CD140F6A35}" type="VALUE">
                      <a:rPr lang="en-US" b="1" smtClean="0"/>
                      <a:pPr/>
                      <a:t>[VALUE]</a:t>
                    </a:fld>
                    <a:r>
                      <a:rPr lang="en-US" b="1"/>
                      <a:t>%</a:t>
                    </a:r>
                    <a:br>
                      <a:rPr lang="en-US"/>
                    </a:br>
                    <a:r>
                      <a:rPr lang="en-US"/>
                      <a:t>(15/33)</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9FC1-497D-85F5-A4DA6636A8D4}"/>
                </c:ext>
              </c:extLst>
            </c:dLbl>
            <c:dLbl>
              <c:idx val="1"/>
              <c:tx>
                <c:rich>
                  <a:bodyPr/>
                  <a:lstStyle/>
                  <a:p>
                    <a:fld id="{471827F5-8ECC-40A5-ABA0-489287CC873D}" type="VALUE">
                      <a:rPr lang="en-US" b="1" smtClean="0"/>
                      <a:pPr/>
                      <a:t>[VALUE]</a:t>
                    </a:fld>
                    <a:r>
                      <a:rPr lang="en-US" b="1"/>
                      <a:t>%</a:t>
                    </a:r>
                    <a:br>
                      <a:rPr lang="en-US"/>
                    </a:br>
                    <a:r>
                      <a:rPr lang="en-US"/>
                      <a:t>(24/33)</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9FC1-497D-85F5-A4DA6636A8D4}"/>
                </c:ext>
              </c:extLst>
            </c:dLbl>
            <c:dLbl>
              <c:idx val="2"/>
              <c:tx>
                <c:rich>
                  <a:bodyPr/>
                  <a:lstStyle/>
                  <a:p>
                    <a:fld id="{CF51EC14-3C96-453D-BB47-223707B67A43}" type="VALUE">
                      <a:rPr lang="en-US" b="1" smtClean="0"/>
                      <a:pPr/>
                      <a:t>[VALUE]</a:t>
                    </a:fld>
                    <a:r>
                      <a:rPr lang="en-US" b="1"/>
                      <a:t>%</a:t>
                    </a:r>
                    <a:br>
                      <a:rPr lang="en-US"/>
                    </a:br>
                    <a:r>
                      <a:rPr lang="en-US"/>
                      <a:t>(28/33)</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8-9FC1-497D-85F5-A4DA6636A8D4}"/>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2">
                        <a:lumMod val="7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hsCRP ≤1 mg/L</c:v>
                </c:pt>
                <c:pt idx="1">
                  <c:v>hsCRP ≤2 mg/L</c:v>
                </c:pt>
                <c:pt idx="2">
                  <c:v>hsCRP ≤3 mg/L</c:v>
                </c:pt>
              </c:strCache>
            </c:strRef>
          </c:cat>
          <c:val>
            <c:numRef>
              <c:f>Sheet1!$C$2:$C$4</c:f>
              <c:numCache>
                <c:formatCode>General</c:formatCode>
                <c:ptCount val="3"/>
                <c:pt idx="0">
                  <c:v>46</c:v>
                </c:pt>
                <c:pt idx="1">
                  <c:v>73</c:v>
                </c:pt>
                <c:pt idx="2">
                  <c:v>85</c:v>
                </c:pt>
              </c:numCache>
            </c:numRef>
          </c:val>
          <c:extLst>
            <c:ext xmlns:c16="http://schemas.microsoft.com/office/drawing/2014/chart" uri="{C3380CC4-5D6E-409C-BE32-E72D297353CC}">
              <c16:uniqueId val="{00000001-9FC1-497D-85F5-A4DA6636A8D4}"/>
            </c:ext>
          </c:extLst>
        </c:ser>
        <c:dLbls>
          <c:showLegendKey val="0"/>
          <c:showVal val="0"/>
          <c:showCatName val="0"/>
          <c:showSerName val="0"/>
          <c:showPercent val="0"/>
          <c:showBubbleSize val="0"/>
        </c:dLbls>
        <c:gapWidth val="219"/>
        <c:overlap val="-27"/>
        <c:axId val="1608424720"/>
        <c:axId val="1608415120"/>
      </c:barChart>
      <c:catAx>
        <c:axId val="16084247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2">
                    <a:lumMod val="75000"/>
                  </a:schemeClr>
                </a:solidFill>
                <a:latin typeface="+mn-lt"/>
                <a:ea typeface="+mn-ea"/>
                <a:cs typeface="+mn-cs"/>
              </a:defRPr>
            </a:pPr>
            <a:endParaRPr lang="en-US"/>
          </a:p>
        </c:txPr>
        <c:crossAx val="1608415120"/>
        <c:crosses val="autoZero"/>
        <c:auto val="1"/>
        <c:lblAlgn val="ctr"/>
        <c:lblOffset val="100"/>
        <c:noMultiLvlLbl val="0"/>
      </c:catAx>
      <c:valAx>
        <c:axId val="1608415120"/>
        <c:scaling>
          <c:orientation val="minMax"/>
          <c:max val="100"/>
        </c:scaling>
        <c:delete val="0"/>
        <c:axPos val="l"/>
        <c:majorGridlines>
          <c:spPr>
            <a:ln w="9525" cap="flat" cmpd="sng" algn="ctr">
              <a:solidFill>
                <a:schemeClr val="bg1">
                  <a:lumMod val="9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2">
                        <a:lumMod val="75000"/>
                      </a:schemeClr>
                    </a:solidFill>
                    <a:latin typeface="+mn-lt"/>
                    <a:ea typeface="+mn-ea"/>
                    <a:cs typeface="+mn-cs"/>
                  </a:defRPr>
                </a:pPr>
                <a:r>
                  <a:rPr lang="en-CA" sz="1400" b="0" i="0" u="none" strike="noStrike" kern="1200" baseline="0">
                    <a:solidFill>
                      <a:schemeClr val="tx2">
                        <a:lumMod val="75000"/>
                      </a:schemeClr>
                    </a:solidFill>
                  </a:rPr>
                  <a:t>Participants (%) </a:t>
                </a:r>
                <a:r>
                  <a:rPr lang="en-US" sz="1400" b="0" i="0" u="none" strike="noStrike" kern="1200" baseline="0">
                    <a:solidFill>
                      <a:schemeClr val="tx2">
                        <a:lumMod val="75000"/>
                      </a:schemeClr>
                    </a:solidFill>
                  </a:rPr>
                  <a:t>with baseline </a:t>
                </a:r>
                <a:br>
                  <a:rPr lang="en-US" sz="1400" b="0" i="0" u="none" strike="noStrike" kern="1200" baseline="0">
                    <a:solidFill>
                      <a:schemeClr val="tx2">
                        <a:lumMod val="75000"/>
                      </a:schemeClr>
                    </a:solidFill>
                  </a:rPr>
                </a:br>
                <a:r>
                  <a:rPr lang="en-US" sz="1400" b="0" i="0" u="none" strike="noStrike" kern="1200" baseline="0">
                    <a:solidFill>
                      <a:schemeClr val="tx2">
                        <a:lumMod val="75000"/>
                      </a:schemeClr>
                    </a:solidFill>
                  </a:rPr>
                  <a:t>hsCRP &gt; 3 mg/L </a:t>
                </a:r>
                <a:r>
                  <a:rPr lang="en-CA" sz="1400" b="0" i="0" u="none" strike="noStrike" kern="1200" baseline="0">
                    <a:solidFill>
                      <a:schemeClr val="tx2">
                        <a:lumMod val="75000"/>
                      </a:schemeClr>
                    </a:solidFill>
                  </a:rPr>
                  <a:t>achieving hsCRP value at Day 28</a:t>
                </a:r>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2">
                      <a:lumMod val="7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2">
                    <a:lumMod val="75000"/>
                  </a:schemeClr>
                </a:solidFill>
                <a:latin typeface="+mn-lt"/>
                <a:ea typeface="+mn-ea"/>
                <a:cs typeface="+mn-cs"/>
              </a:defRPr>
            </a:pPr>
            <a:endParaRPr lang="en-US"/>
          </a:p>
        </c:txPr>
        <c:crossAx val="1608424720"/>
        <c:crosses val="autoZero"/>
        <c:crossBetween val="between"/>
        <c:majorUnit val="20"/>
      </c:valAx>
      <c:spPr>
        <a:noFill/>
        <a:ln>
          <a:noFill/>
        </a:ln>
        <a:effectLst/>
      </c:spPr>
    </c:plotArea>
    <c:legend>
      <c:legendPos val="r"/>
      <c:layout>
        <c:manualLayout>
          <c:xMode val="edge"/>
          <c:yMode val="edge"/>
          <c:x val="0.73701023861632564"/>
          <c:y val="0.14457732363489026"/>
          <c:w val="0.17145092364802147"/>
          <c:h val="0.25806432034315069"/>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2">
                  <a:lumMod val="7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dLbl>
              <c:idx val="0"/>
              <c:tx>
                <c:rich>
                  <a:bodyPr/>
                  <a:lstStyle/>
                  <a:p>
                    <a:fld id="{F72ABA0A-A60D-45F9-96DD-CAE6A300EDEB}" type="VALUE">
                      <a:rPr lang="en-US" smtClean="0"/>
                      <a:pPr/>
                      <a:t>[VALUE]</a:t>
                    </a:fld>
                    <a:r>
                      <a:rPr lang="en-US"/>
                      <a:t>%</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49A3-47EF-A4EA-E1B1778816DF}"/>
                </c:ext>
              </c:extLst>
            </c:dLbl>
            <c:dLbl>
              <c:idx val="1"/>
              <c:tx>
                <c:rich>
                  <a:bodyPr/>
                  <a:lstStyle/>
                  <a:p>
                    <a:fld id="{8526BD4E-E693-4885-BFCE-9E76E529EEA8}" type="VALUE">
                      <a:rPr lang="en-US" smtClean="0"/>
                      <a:pPr/>
                      <a:t>[VALUE]</a:t>
                    </a:fld>
                    <a:r>
                      <a:rPr lang="en-US"/>
                      <a:t>%</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49A3-47EF-A4EA-E1B1778816DF}"/>
                </c:ext>
              </c:extLst>
            </c:dLbl>
            <c:dLbl>
              <c:idx val="2"/>
              <c:tx>
                <c:rich>
                  <a:bodyPr/>
                  <a:lstStyle/>
                  <a:p>
                    <a:fld id="{00B08668-7CAB-4083-A1C5-18FD47FABD71}" type="VALUE">
                      <a:rPr lang="en-US" smtClean="0"/>
                      <a:pPr/>
                      <a:t>[VALUE]</a:t>
                    </a:fld>
                    <a:r>
                      <a:rPr lang="en-US"/>
                      <a:t>%</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49A3-47EF-A4EA-E1B1778816DF}"/>
                </c:ext>
              </c:extLst>
            </c:dLbl>
            <c:dLbl>
              <c:idx val="3"/>
              <c:tx>
                <c:rich>
                  <a:bodyPr/>
                  <a:lstStyle/>
                  <a:p>
                    <a:fld id="{1729308D-AF91-47DD-9EC6-53F25E2B5204}" type="VALUE">
                      <a:rPr lang="en-US" smtClean="0"/>
                      <a:pPr/>
                      <a:t>[VALUE]</a:t>
                    </a:fld>
                    <a:r>
                      <a:rPr lang="en-US"/>
                      <a:t>%</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49A3-47EF-A4EA-E1B1778816DF}"/>
                </c:ext>
              </c:extLst>
            </c:dLbl>
            <c:dLbl>
              <c:idx val="4"/>
              <c:tx>
                <c:rich>
                  <a:bodyPr/>
                  <a:lstStyle/>
                  <a:p>
                    <a:r>
                      <a:rPr lang="en-US"/>
                      <a:t>+</a:t>
                    </a:r>
                    <a:fld id="{292CC7AF-83FC-4469-8FD6-5E9F4E553C1B}" type="VALUE">
                      <a:rPr lang="en-US" smtClean="0"/>
                      <a:pPr/>
                      <a:t>[VALUE]</a:t>
                    </a:fld>
                    <a:r>
                      <a:rPr lang="en-US"/>
                      <a:t>%</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49A3-47EF-A4EA-E1B1778816DF}"/>
                </c:ext>
              </c:extLst>
            </c:dLbl>
            <c:dLbl>
              <c:idx val="5"/>
              <c:tx>
                <c:rich>
                  <a:bodyPr/>
                  <a:lstStyle/>
                  <a:p>
                    <a:r>
                      <a:rPr lang="en-US"/>
                      <a:t>+</a:t>
                    </a:r>
                    <a:fld id="{DE966BEF-368E-44C9-A446-151D65C216B9}" type="VALUE">
                      <a:rPr lang="en-US" smtClean="0"/>
                      <a:pPr/>
                      <a:t>[VALUE]</a:t>
                    </a:fld>
                    <a:r>
                      <a:rPr lang="en-US"/>
                      <a:t>%</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49A3-47EF-A4EA-E1B1778816DF}"/>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2">
                        <a:lumMod val="7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Fibrinogen</c:v>
                </c:pt>
                <c:pt idx="1">
                  <c:v>Lp(a)</c:v>
                </c:pt>
                <c:pt idx="2">
                  <c:v>IL-6</c:v>
                </c:pt>
                <c:pt idx="3">
                  <c:v>ApoB</c:v>
                </c:pt>
                <c:pt idx="4">
                  <c:v>HDL-C</c:v>
                </c:pt>
                <c:pt idx="5">
                  <c:v>LDL-C</c:v>
                </c:pt>
              </c:strCache>
            </c:strRef>
          </c:cat>
          <c:val>
            <c:numRef>
              <c:f>Sheet1!$B$2:$B$7</c:f>
              <c:numCache>
                <c:formatCode>General</c:formatCode>
                <c:ptCount val="6"/>
                <c:pt idx="0">
                  <c:v>-33</c:v>
                </c:pt>
                <c:pt idx="1">
                  <c:v>-23</c:v>
                </c:pt>
                <c:pt idx="2">
                  <c:v>-50</c:v>
                </c:pt>
                <c:pt idx="3">
                  <c:v>0</c:v>
                </c:pt>
                <c:pt idx="4">
                  <c:v>11</c:v>
                </c:pt>
                <c:pt idx="5">
                  <c:v>3</c:v>
                </c:pt>
              </c:numCache>
            </c:numRef>
          </c:val>
          <c:extLst>
            <c:ext xmlns:c16="http://schemas.microsoft.com/office/drawing/2014/chart" uri="{C3380CC4-5D6E-409C-BE32-E72D297353CC}">
              <c16:uniqueId val="{00000006-49A3-47EF-A4EA-E1B1778816DF}"/>
            </c:ext>
          </c:extLst>
        </c:ser>
        <c:dLbls>
          <c:showLegendKey val="0"/>
          <c:showVal val="0"/>
          <c:showCatName val="0"/>
          <c:showSerName val="0"/>
          <c:showPercent val="0"/>
          <c:showBubbleSize val="0"/>
        </c:dLbls>
        <c:gapWidth val="182"/>
        <c:axId val="1606615327"/>
        <c:axId val="1606611487"/>
      </c:barChart>
      <c:catAx>
        <c:axId val="1606615327"/>
        <c:scaling>
          <c:orientation val="maxMin"/>
        </c:scaling>
        <c:delete val="0"/>
        <c:axPos val="l"/>
        <c:numFmt formatCode="General" sourceLinked="1"/>
        <c:majorTickMark val="out"/>
        <c:minorTickMark val="out"/>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2">
                    <a:lumMod val="75000"/>
                  </a:schemeClr>
                </a:solidFill>
                <a:latin typeface="+mn-lt"/>
                <a:ea typeface="+mn-ea"/>
                <a:cs typeface="+mn-cs"/>
              </a:defRPr>
            </a:pPr>
            <a:endParaRPr lang="en-US"/>
          </a:p>
        </c:txPr>
        <c:crossAx val="1606611487"/>
        <c:crosses val="autoZero"/>
        <c:auto val="1"/>
        <c:lblAlgn val="ctr"/>
        <c:lblOffset val="100"/>
        <c:noMultiLvlLbl val="0"/>
      </c:catAx>
      <c:valAx>
        <c:axId val="1606611487"/>
        <c:scaling>
          <c:orientation val="minMax"/>
          <c:max val="25"/>
        </c:scaling>
        <c:delete val="0"/>
        <c:axPos val="t"/>
        <c:majorGridlines>
          <c:spPr>
            <a:ln w="9525" cap="flat" cmpd="sng" algn="ctr">
              <a:noFill/>
              <a:round/>
            </a:ln>
            <a:effectLst/>
          </c:spPr>
        </c:majorGridlines>
        <c:numFmt formatCode="General" sourceLinked="1"/>
        <c:majorTickMark val="none"/>
        <c:minorTickMark val="none"/>
        <c:tickLblPos val="high"/>
        <c:spPr>
          <a:noFill/>
          <a:ln>
            <a:noFill/>
          </a:ln>
          <a:effectLst/>
        </c:spPr>
        <c:txPr>
          <a:bodyPr rot="-60000000" spcFirstLastPara="1" vertOverflow="ellipsis" vert="horz" wrap="square" anchor="b" anchorCtr="0"/>
          <a:lstStyle/>
          <a:p>
            <a:pPr>
              <a:defRPr sz="1200" b="0" i="0" u="none" strike="noStrike" kern="1200" baseline="0">
                <a:solidFill>
                  <a:schemeClr val="tx2">
                    <a:lumMod val="75000"/>
                  </a:schemeClr>
                </a:solidFill>
                <a:latin typeface="+mn-lt"/>
                <a:ea typeface="+mn-ea"/>
                <a:cs typeface="+mn-cs"/>
              </a:defRPr>
            </a:pPr>
            <a:endParaRPr lang="en-US"/>
          </a:p>
        </c:txPr>
        <c:crossAx val="1606615327"/>
        <c:crosses val="autoZero"/>
        <c:crossBetween val="between"/>
        <c:majorUnit val="25"/>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4">
                <a:lumMod val="60000"/>
                <a:lumOff val="40000"/>
              </a:schemeClr>
            </a:solidFill>
            <a:ln>
              <a:noFill/>
            </a:ln>
            <a:effectLst/>
          </c:spPr>
          <c:invertIfNegative val="0"/>
          <c:dLbls>
            <c:dLbl>
              <c:idx val="0"/>
              <c:tx>
                <c:rich>
                  <a:bodyPr/>
                  <a:lstStyle/>
                  <a:p>
                    <a:fld id="{D816CD3B-1911-41A5-B86B-2645A19482D9}" type="VALUE">
                      <a:rPr lang="en-US" smtClean="0"/>
                      <a:pPr/>
                      <a:t>[VALUE]</a:t>
                    </a:fld>
                    <a:r>
                      <a:rPr lang="en-US"/>
                      <a:t>%</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56CF-418F-BA14-37FF2E040F2A}"/>
                </c:ext>
              </c:extLst>
            </c:dLbl>
            <c:dLbl>
              <c:idx val="1"/>
              <c:tx>
                <c:rich>
                  <a:bodyPr/>
                  <a:lstStyle/>
                  <a:p>
                    <a:fld id="{4455C647-B87E-45F3-822B-79A49119A554}" type="VALUE">
                      <a:rPr lang="en-US" smtClean="0"/>
                      <a:pPr/>
                      <a:t>[VALUE]</a:t>
                    </a:fld>
                    <a:r>
                      <a:rPr lang="en-US"/>
                      <a:t>%</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56CF-418F-BA14-37FF2E040F2A}"/>
                </c:ext>
              </c:extLst>
            </c:dLbl>
            <c:dLbl>
              <c:idx val="2"/>
              <c:tx>
                <c:rich>
                  <a:bodyPr/>
                  <a:lstStyle/>
                  <a:p>
                    <a:fld id="{BAD9FA4A-13A1-4D9B-91E0-FAFE10171D52}" type="VALUE">
                      <a:rPr lang="en-US" smtClean="0"/>
                      <a:pPr/>
                      <a:t>[VALUE]</a:t>
                    </a:fld>
                    <a:r>
                      <a:rPr lang="en-US"/>
                      <a:t>%</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56CF-418F-BA14-37FF2E040F2A}"/>
                </c:ext>
              </c:extLst>
            </c:dLbl>
            <c:dLbl>
              <c:idx val="3"/>
              <c:tx>
                <c:rich>
                  <a:bodyPr/>
                  <a:lstStyle/>
                  <a:p>
                    <a:fld id="{7E56EF29-2874-43A4-9634-A74873409CB7}" type="VALUE">
                      <a:rPr lang="en-US" smtClean="0"/>
                      <a:pPr/>
                      <a:t>[VALUE]</a:t>
                    </a:fld>
                    <a:r>
                      <a:rPr lang="en-US"/>
                      <a:t>%</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56CF-418F-BA14-37FF2E040F2A}"/>
                </c:ext>
              </c:extLst>
            </c:dLbl>
            <c:dLbl>
              <c:idx val="4"/>
              <c:tx>
                <c:rich>
                  <a:bodyPr/>
                  <a:lstStyle/>
                  <a:p>
                    <a:r>
                      <a:rPr lang="en-US"/>
                      <a:t>+</a:t>
                    </a:r>
                    <a:fld id="{9C8046DF-4003-4A9B-9BF6-9C0A005DFC23}" type="VALUE">
                      <a:rPr lang="en-US" smtClean="0"/>
                      <a:pPr/>
                      <a:t>[VALUE]</a:t>
                    </a:fld>
                    <a:r>
                      <a:rPr lang="en-US"/>
                      <a:t>%</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56CF-418F-BA14-37FF2E040F2A}"/>
                </c:ext>
              </c:extLst>
            </c:dLbl>
            <c:dLbl>
              <c:idx val="5"/>
              <c:tx>
                <c:rich>
                  <a:bodyPr/>
                  <a:lstStyle/>
                  <a:p>
                    <a:r>
                      <a:rPr lang="en-US"/>
                      <a:t>+</a:t>
                    </a:r>
                    <a:fld id="{7DAEDE76-3ADE-4527-AB61-42A32C1B831B}" type="VALUE">
                      <a:rPr lang="en-US" smtClean="0"/>
                      <a:pPr/>
                      <a:t>[VALUE]</a:t>
                    </a:fld>
                    <a:r>
                      <a:rPr lang="en-US"/>
                      <a:t>%</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56CF-418F-BA14-37FF2E040F2A}"/>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2">
                        <a:lumMod val="7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Fibrinogen</c:v>
                </c:pt>
                <c:pt idx="1">
                  <c:v>Lp(a)*</c:v>
                </c:pt>
                <c:pt idx="2">
                  <c:v>IL-6</c:v>
                </c:pt>
                <c:pt idx="3">
                  <c:v>ApoB</c:v>
                </c:pt>
                <c:pt idx="4">
                  <c:v>HDL-C</c:v>
                </c:pt>
                <c:pt idx="5">
                  <c:v>LDL-C</c:v>
                </c:pt>
              </c:strCache>
            </c:strRef>
          </c:cat>
          <c:val>
            <c:numRef>
              <c:f>Sheet1!$B$2:$B$7</c:f>
              <c:numCache>
                <c:formatCode>General</c:formatCode>
                <c:ptCount val="6"/>
                <c:pt idx="0">
                  <c:v>-14</c:v>
                </c:pt>
                <c:pt idx="1">
                  <c:v>-23</c:v>
                </c:pt>
                <c:pt idx="2">
                  <c:v>-36</c:v>
                </c:pt>
                <c:pt idx="4">
                  <c:v>2</c:v>
                </c:pt>
                <c:pt idx="5">
                  <c:v>3</c:v>
                </c:pt>
              </c:numCache>
            </c:numRef>
          </c:val>
          <c:extLst>
            <c:ext xmlns:c16="http://schemas.microsoft.com/office/drawing/2014/chart" uri="{C3380CC4-5D6E-409C-BE32-E72D297353CC}">
              <c16:uniqueId val="{00000006-56CF-418F-BA14-37FF2E040F2A}"/>
            </c:ext>
          </c:extLst>
        </c:ser>
        <c:dLbls>
          <c:showLegendKey val="0"/>
          <c:showVal val="0"/>
          <c:showCatName val="0"/>
          <c:showSerName val="0"/>
          <c:showPercent val="0"/>
          <c:showBubbleSize val="0"/>
        </c:dLbls>
        <c:gapWidth val="182"/>
        <c:axId val="1606615327"/>
        <c:axId val="1606611487"/>
      </c:barChart>
      <c:catAx>
        <c:axId val="1606615327"/>
        <c:scaling>
          <c:orientation val="maxMin"/>
        </c:scaling>
        <c:delete val="0"/>
        <c:axPos val="l"/>
        <c:numFmt formatCode="General" sourceLinked="1"/>
        <c:majorTickMark val="out"/>
        <c:minorTickMark val="out"/>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2">
                    <a:lumMod val="75000"/>
                  </a:schemeClr>
                </a:solidFill>
                <a:latin typeface="+mn-lt"/>
                <a:ea typeface="+mn-ea"/>
                <a:cs typeface="+mn-cs"/>
              </a:defRPr>
            </a:pPr>
            <a:endParaRPr lang="en-US"/>
          </a:p>
        </c:txPr>
        <c:crossAx val="1606611487"/>
        <c:crosses val="autoZero"/>
        <c:auto val="1"/>
        <c:lblAlgn val="ctr"/>
        <c:lblOffset val="100"/>
        <c:noMultiLvlLbl val="0"/>
      </c:catAx>
      <c:valAx>
        <c:axId val="1606611487"/>
        <c:scaling>
          <c:orientation val="minMax"/>
          <c:max val="25"/>
          <c:min val="-50"/>
        </c:scaling>
        <c:delete val="0"/>
        <c:axPos val="t"/>
        <c:majorGridlines>
          <c:spPr>
            <a:ln w="9525" cap="flat" cmpd="sng" algn="ctr">
              <a:noFill/>
              <a:round/>
            </a:ln>
            <a:effectLst/>
          </c:spPr>
        </c:majorGridlines>
        <c:numFmt formatCode="General" sourceLinked="1"/>
        <c:majorTickMark val="none"/>
        <c:minorTickMark val="none"/>
        <c:tickLblPos val="high"/>
        <c:spPr>
          <a:noFill/>
          <a:ln>
            <a:noFill/>
          </a:ln>
          <a:effectLst/>
        </c:spPr>
        <c:txPr>
          <a:bodyPr rot="-60000000" spcFirstLastPara="1" vertOverflow="ellipsis" vert="horz" wrap="square" anchor="b" anchorCtr="0"/>
          <a:lstStyle/>
          <a:p>
            <a:pPr>
              <a:defRPr sz="1200" b="0" i="0" u="none" strike="noStrike" kern="1200" baseline="0">
                <a:solidFill>
                  <a:schemeClr val="tx2">
                    <a:lumMod val="75000"/>
                  </a:schemeClr>
                </a:solidFill>
                <a:latin typeface="+mn-lt"/>
                <a:ea typeface="+mn-ea"/>
                <a:cs typeface="+mn-cs"/>
              </a:defRPr>
            </a:pPr>
            <a:endParaRPr lang="en-US"/>
          </a:p>
        </c:txPr>
        <c:crossAx val="1606615327"/>
        <c:crosses val="autoZero"/>
        <c:crossBetween val="between"/>
        <c:majorUnit val="25"/>
        <c:minorUnit val="8"/>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bg1">
                <a:lumMod val="75000"/>
              </a:schemeClr>
            </a:solidFill>
            <a:ln>
              <a:noFill/>
            </a:ln>
            <a:effectLst/>
          </c:spPr>
          <c:invertIfNegative val="0"/>
          <c:dLbls>
            <c:dLbl>
              <c:idx val="0"/>
              <c:tx>
                <c:rich>
                  <a:bodyPr/>
                  <a:lstStyle/>
                  <a:p>
                    <a:fld id="{9004C1D7-48C1-413E-B608-FE912DD0522C}" type="VALUE">
                      <a:rPr lang="en-US" smtClean="0"/>
                      <a:pPr/>
                      <a:t>[VALUE]</a:t>
                    </a:fld>
                    <a:r>
                      <a:rPr lang="en-US"/>
                      <a:t>%</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7954-400D-B3C5-D5785D5B2D72}"/>
                </c:ext>
              </c:extLst>
            </c:dLbl>
            <c:dLbl>
              <c:idx val="1"/>
              <c:tx>
                <c:rich>
                  <a:bodyPr/>
                  <a:lstStyle/>
                  <a:p>
                    <a:fld id="{FBD3BF59-E27D-4F92-BBCC-F297FC33C8F4}" type="VALUE">
                      <a:rPr lang="en-US" smtClean="0"/>
                      <a:pPr/>
                      <a:t>[VALUE]</a:t>
                    </a:fld>
                    <a:r>
                      <a:rPr lang="en-US"/>
                      <a:t>%</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7954-400D-B3C5-D5785D5B2D72}"/>
                </c:ext>
              </c:extLst>
            </c:dLbl>
            <c:dLbl>
              <c:idx val="3"/>
              <c:tx>
                <c:rich>
                  <a:bodyPr/>
                  <a:lstStyle/>
                  <a:p>
                    <a:r>
                      <a:rPr lang="en-US"/>
                      <a:t>+</a:t>
                    </a:r>
                    <a:fld id="{B74F31FA-11C1-4BB2-94FC-2A342D86F291}" type="VALUE">
                      <a:rPr lang="en-US" smtClean="0"/>
                      <a:pPr/>
                      <a:t>[VALUE]</a:t>
                    </a:fld>
                    <a:r>
                      <a:rPr lang="en-US"/>
                      <a:t>%</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7954-400D-B3C5-D5785D5B2D72}"/>
                </c:ext>
              </c:extLst>
            </c:dLbl>
            <c:dLbl>
              <c:idx val="4"/>
              <c:tx>
                <c:rich>
                  <a:bodyPr/>
                  <a:lstStyle/>
                  <a:p>
                    <a:r>
                      <a:rPr lang="en-US"/>
                      <a:t>+</a:t>
                    </a:r>
                    <a:fld id="{1567B110-C428-4712-83CF-FF58226C18B1}" type="VALUE">
                      <a:rPr lang="en-US" smtClean="0"/>
                      <a:pPr/>
                      <a:t>[VALUE]</a:t>
                    </a:fld>
                    <a:r>
                      <a:rPr lang="en-US"/>
                      <a:t>%</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7954-400D-B3C5-D5785D5B2D72}"/>
                </c:ext>
              </c:extLst>
            </c:dLbl>
            <c:dLbl>
              <c:idx val="5"/>
              <c:tx>
                <c:rich>
                  <a:bodyPr/>
                  <a:lstStyle/>
                  <a:p>
                    <a:r>
                      <a:rPr lang="en-US"/>
                      <a:t>+</a:t>
                    </a:r>
                    <a:fld id="{C44272C8-D398-4D1A-9858-466C27F90579}" type="VALUE">
                      <a:rPr lang="en-US" smtClean="0"/>
                      <a:pPr/>
                      <a:t>[VALUE]</a:t>
                    </a:fld>
                    <a:r>
                      <a:rPr lang="en-US"/>
                      <a:t>%</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7954-400D-B3C5-D5785D5B2D72}"/>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2">
                        <a:lumMod val="7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Fibrinogen</c:v>
                </c:pt>
                <c:pt idx="1">
                  <c:v>Lp(a)</c:v>
                </c:pt>
                <c:pt idx="2">
                  <c:v>IL-6</c:v>
                </c:pt>
                <c:pt idx="3">
                  <c:v>ApoB</c:v>
                </c:pt>
                <c:pt idx="4">
                  <c:v>HDL-C</c:v>
                </c:pt>
                <c:pt idx="5">
                  <c:v>LDL-C</c:v>
                </c:pt>
              </c:strCache>
            </c:strRef>
          </c:cat>
          <c:val>
            <c:numRef>
              <c:f>Sheet1!$B$2:$B$7</c:f>
              <c:numCache>
                <c:formatCode>General</c:formatCode>
                <c:ptCount val="6"/>
                <c:pt idx="0">
                  <c:v>-23</c:v>
                </c:pt>
                <c:pt idx="1">
                  <c:v>-20</c:v>
                </c:pt>
                <c:pt idx="3">
                  <c:v>8</c:v>
                </c:pt>
                <c:pt idx="4">
                  <c:v>7</c:v>
                </c:pt>
                <c:pt idx="5">
                  <c:v>5</c:v>
                </c:pt>
              </c:numCache>
            </c:numRef>
          </c:val>
          <c:extLst>
            <c:ext xmlns:c16="http://schemas.microsoft.com/office/drawing/2014/chart" uri="{C3380CC4-5D6E-409C-BE32-E72D297353CC}">
              <c16:uniqueId val="{00000005-7954-400D-B3C5-D5785D5B2D72}"/>
            </c:ext>
          </c:extLst>
        </c:ser>
        <c:dLbls>
          <c:showLegendKey val="0"/>
          <c:showVal val="0"/>
          <c:showCatName val="0"/>
          <c:showSerName val="0"/>
          <c:showPercent val="0"/>
          <c:showBubbleSize val="0"/>
        </c:dLbls>
        <c:gapWidth val="182"/>
        <c:axId val="1606615327"/>
        <c:axId val="1606611487"/>
      </c:barChart>
      <c:catAx>
        <c:axId val="1606615327"/>
        <c:scaling>
          <c:orientation val="maxMin"/>
        </c:scaling>
        <c:delete val="0"/>
        <c:axPos val="l"/>
        <c:numFmt formatCode="General" sourceLinked="1"/>
        <c:majorTickMark val="out"/>
        <c:minorTickMark val="out"/>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2">
                    <a:lumMod val="75000"/>
                  </a:schemeClr>
                </a:solidFill>
                <a:latin typeface="+mn-lt"/>
                <a:ea typeface="+mn-ea"/>
                <a:cs typeface="+mn-cs"/>
              </a:defRPr>
            </a:pPr>
            <a:endParaRPr lang="en-US"/>
          </a:p>
        </c:txPr>
        <c:crossAx val="1606611487"/>
        <c:crosses val="autoZero"/>
        <c:auto val="1"/>
        <c:lblAlgn val="ctr"/>
        <c:lblOffset val="100"/>
        <c:noMultiLvlLbl val="0"/>
      </c:catAx>
      <c:valAx>
        <c:axId val="1606611487"/>
        <c:scaling>
          <c:orientation val="minMax"/>
          <c:max val="40"/>
          <c:min val="-50"/>
        </c:scaling>
        <c:delete val="0"/>
        <c:axPos val="t"/>
        <c:majorGridlines>
          <c:spPr>
            <a:ln w="9525" cap="flat" cmpd="sng" algn="ctr">
              <a:noFill/>
              <a:round/>
            </a:ln>
            <a:effectLst/>
          </c:spPr>
        </c:majorGridlines>
        <c:numFmt formatCode="General" sourceLinked="1"/>
        <c:majorTickMark val="none"/>
        <c:minorTickMark val="none"/>
        <c:tickLblPos val="high"/>
        <c:spPr>
          <a:noFill/>
          <a:ln>
            <a:noFill/>
          </a:ln>
          <a:effectLst/>
        </c:spPr>
        <c:txPr>
          <a:bodyPr rot="-60000000" spcFirstLastPara="1" vertOverflow="ellipsis" vert="horz" wrap="square" anchor="b" anchorCtr="0"/>
          <a:lstStyle/>
          <a:p>
            <a:pPr>
              <a:defRPr sz="1200" b="0" i="0" u="none" strike="noStrike" kern="1200" baseline="0">
                <a:solidFill>
                  <a:schemeClr val="tx2">
                    <a:lumMod val="75000"/>
                  </a:schemeClr>
                </a:solidFill>
                <a:latin typeface="+mn-lt"/>
                <a:ea typeface="+mn-ea"/>
                <a:cs typeface="+mn-cs"/>
              </a:defRPr>
            </a:pPr>
            <a:endParaRPr lang="en-US"/>
          </a:p>
        </c:txPr>
        <c:crossAx val="1606615327"/>
        <c:crosses val="autoZero"/>
        <c:crossBetween val="between"/>
        <c:majorUnit val="25"/>
        <c:minorUnit val="8"/>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85AF11-82B6-40C7-86F9-D0131EE65979}" type="doc">
      <dgm:prSet loTypeId="urn:microsoft.com/office/officeart/2008/layout/VerticalCurvedList" loCatId="list" qsTypeId="urn:microsoft.com/office/officeart/2005/8/quickstyle/simple3" qsCatId="simple" csTypeId="urn:microsoft.com/office/officeart/2005/8/colors/accent1_1" csCatId="accent1" phldr="1"/>
      <dgm:spPr/>
      <dgm:t>
        <a:bodyPr/>
        <a:lstStyle/>
        <a:p>
          <a:endParaRPr lang="en-CA"/>
        </a:p>
      </dgm:t>
    </dgm:pt>
    <dgm:pt modelId="{E6D47A89-4A4C-4D3B-A573-18B64584EE57}">
      <dgm:prSet phldrT="[Text]" custT="1"/>
      <dgm:spPr>
        <a:ln>
          <a:solidFill>
            <a:schemeClr val="accent1"/>
          </a:solidFill>
        </a:ln>
      </dgm:spPr>
      <dgm:t>
        <a:bodyPr/>
        <a:lstStyle/>
        <a:p>
          <a:r>
            <a:rPr lang="en-US" sz="2000">
              <a:solidFill>
                <a:schemeClr val="tx2">
                  <a:lumMod val="75000"/>
                </a:schemeClr>
              </a:solidFill>
            </a:rPr>
            <a:t>Residual cardiovascular risk persists despite treatment of traditional risk factors</a:t>
          </a:r>
          <a:endParaRPr lang="en-CA" sz="2000">
            <a:solidFill>
              <a:schemeClr val="tx2">
                <a:lumMod val="75000"/>
              </a:schemeClr>
            </a:solidFill>
          </a:endParaRPr>
        </a:p>
      </dgm:t>
    </dgm:pt>
    <dgm:pt modelId="{DBD392B1-5FF0-4C49-9CD1-18CD013EC9B3}" type="parTrans" cxnId="{8FFE7659-4D64-440B-89A5-C37AA6D15E1F}">
      <dgm:prSet/>
      <dgm:spPr/>
      <dgm:t>
        <a:bodyPr/>
        <a:lstStyle/>
        <a:p>
          <a:endParaRPr lang="en-CA" sz="1800"/>
        </a:p>
      </dgm:t>
    </dgm:pt>
    <dgm:pt modelId="{B6203986-BDFE-4589-B1C7-B2AA68D63F03}" type="sibTrans" cxnId="{8FFE7659-4D64-440B-89A5-C37AA6D15E1F}">
      <dgm:prSet/>
      <dgm:spPr/>
      <dgm:t>
        <a:bodyPr/>
        <a:lstStyle/>
        <a:p>
          <a:endParaRPr lang="en-CA" sz="1800"/>
        </a:p>
      </dgm:t>
    </dgm:pt>
    <dgm:pt modelId="{B3EB5BEA-6067-4734-9FF5-45C8516A16B3}">
      <dgm:prSet phldrT="[Text]" custT="1"/>
      <dgm:spPr>
        <a:ln>
          <a:solidFill>
            <a:schemeClr val="accent1"/>
          </a:solidFill>
        </a:ln>
      </dgm:spPr>
      <dgm:t>
        <a:bodyPr/>
        <a:lstStyle/>
        <a:p>
          <a:r>
            <a:rPr lang="en-US" sz="2000">
              <a:solidFill>
                <a:schemeClr val="tx2">
                  <a:lumMod val="75000"/>
                </a:schemeClr>
              </a:solidFill>
            </a:rPr>
            <a:t>Elevated high-sensitivity C-reactive protein (hsCRP) identifies patients with persistent inflammatory risk despite contemporary preventive therapy</a:t>
          </a:r>
          <a:endParaRPr lang="en-CA" sz="2000">
            <a:solidFill>
              <a:schemeClr val="tx2">
                <a:lumMod val="75000"/>
              </a:schemeClr>
            </a:solidFill>
          </a:endParaRPr>
        </a:p>
      </dgm:t>
    </dgm:pt>
    <dgm:pt modelId="{348864DB-C16A-4841-A2F7-1F0043AE24C9}" type="parTrans" cxnId="{075A9CC9-E6B3-44A3-BE45-FBBF6A49999E}">
      <dgm:prSet/>
      <dgm:spPr/>
      <dgm:t>
        <a:bodyPr/>
        <a:lstStyle/>
        <a:p>
          <a:endParaRPr lang="en-CA" sz="1800"/>
        </a:p>
      </dgm:t>
    </dgm:pt>
    <dgm:pt modelId="{C83D508E-8EA0-4FAB-9F33-1C3AE8923078}" type="sibTrans" cxnId="{075A9CC9-E6B3-44A3-BE45-FBBF6A49999E}">
      <dgm:prSet/>
      <dgm:spPr/>
      <dgm:t>
        <a:bodyPr/>
        <a:lstStyle/>
        <a:p>
          <a:endParaRPr lang="en-CA" sz="1800"/>
        </a:p>
      </dgm:t>
    </dgm:pt>
    <dgm:pt modelId="{BDF95D99-2EED-4200-9801-260F621BC7EC}">
      <dgm:prSet phldrT="[Text]" custT="1"/>
      <dgm:spPr>
        <a:ln>
          <a:solidFill>
            <a:schemeClr val="accent1"/>
          </a:solidFill>
        </a:ln>
      </dgm:spPr>
      <dgm:t>
        <a:bodyPr/>
        <a:lstStyle/>
        <a:p>
          <a:r>
            <a:rPr lang="en-US" sz="2000">
              <a:solidFill>
                <a:schemeClr val="tx2">
                  <a:lumMod val="75000"/>
                </a:schemeClr>
              </a:solidFill>
            </a:rPr>
            <a:t>Inflammatory signaling is mechanistically linked to atherogenesis, plaque progression and recurrent cardiovascular events</a:t>
          </a:r>
          <a:endParaRPr lang="en-CA" sz="2000">
            <a:solidFill>
              <a:schemeClr val="tx2">
                <a:lumMod val="75000"/>
              </a:schemeClr>
            </a:solidFill>
          </a:endParaRPr>
        </a:p>
      </dgm:t>
    </dgm:pt>
    <dgm:pt modelId="{DAF468C2-CDCB-4A85-BCFF-65D2AF6F72A9}" type="parTrans" cxnId="{BB2815E0-AA28-40EF-BB24-3646E1EF880B}">
      <dgm:prSet/>
      <dgm:spPr/>
      <dgm:t>
        <a:bodyPr/>
        <a:lstStyle/>
        <a:p>
          <a:endParaRPr lang="en-CA" sz="1800"/>
        </a:p>
      </dgm:t>
    </dgm:pt>
    <dgm:pt modelId="{7D81C71F-1B45-40BD-A35B-2F40B4AF3CDE}" type="sibTrans" cxnId="{BB2815E0-AA28-40EF-BB24-3646E1EF880B}">
      <dgm:prSet/>
      <dgm:spPr/>
      <dgm:t>
        <a:bodyPr/>
        <a:lstStyle/>
        <a:p>
          <a:endParaRPr lang="en-CA" sz="1800"/>
        </a:p>
      </dgm:t>
    </dgm:pt>
    <dgm:pt modelId="{A066A978-0FCE-4C91-A692-E4B399446D9E}">
      <dgm:prSet phldrT="[Text]" custT="1"/>
      <dgm:spPr>
        <a:ln>
          <a:solidFill>
            <a:schemeClr val="accent1"/>
          </a:solidFill>
        </a:ln>
      </dgm:spPr>
      <dgm:t>
        <a:bodyPr/>
        <a:lstStyle/>
        <a:p>
          <a:r>
            <a:rPr lang="en-US" sz="2000" b="0">
              <a:solidFill>
                <a:schemeClr val="tx2">
                  <a:lumMod val="75000"/>
                </a:schemeClr>
              </a:solidFill>
            </a:rPr>
            <a:t>The 2025 ACC Scientific Statement: </a:t>
          </a:r>
          <a:r>
            <a:rPr lang="en-CA" sz="2000" b="0" i="0">
              <a:solidFill>
                <a:schemeClr val="tx2">
                  <a:lumMod val="75000"/>
                </a:schemeClr>
              </a:solidFill>
            </a:rPr>
            <a:t>Inflammation and Cardiovascular Disease</a:t>
          </a:r>
          <a:r>
            <a:rPr lang="en-US" sz="2000" b="0">
              <a:solidFill>
                <a:schemeClr val="tx2">
                  <a:lumMod val="75000"/>
                </a:schemeClr>
              </a:solidFill>
            </a:rPr>
            <a:t> prioritizes inflammation-targeted strategies, but there are few approved therapies</a:t>
          </a:r>
          <a:endParaRPr lang="en-CA" sz="2000" b="0">
            <a:solidFill>
              <a:schemeClr val="tx2">
                <a:lumMod val="75000"/>
              </a:schemeClr>
            </a:solidFill>
          </a:endParaRPr>
        </a:p>
      </dgm:t>
    </dgm:pt>
    <dgm:pt modelId="{4623DB17-1209-4CD2-ACFE-3DD6E5F8992C}" type="sibTrans" cxnId="{7B0C0AC9-6642-40BB-9B37-08FC8395D40F}">
      <dgm:prSet/>
      <dgm:spPr/>
      <dgm:t>
        <a:bodyPr/>
        <a:lstStyle/>
        <a:p>
          <a:endParaRPr lang="en-CA"/>
        </a:p>
      </dgm:t>
    </dgm:pt>
    <dgm:pt modelId="{A5F9DE43-E01B-4852-8419-00F3787DA460}" type="parTrans" cxnId="{7B0C0AC9-6642-40BB-9B37-08FC8395D40F}">
      <dgm:prSet/>
      <dgm:spPr/>
      <dgm:t>
        <a:bodyPr/>
        <a:lstStyle/>
        <a:p>
          <a:endParaRPr lang="en-CA"/>
        </a:p>
      </dgm:t>
    </dgm:pt>
    <dgm:pt modelId="{A5B7E230-EF07-491D-A30E-150AC64EE2B4}" type="pres">
      <dgm:prSet presAssocID="{6C85AF11-82B6-40C7-86F9-D0131EE65979}" presName="Name0" presStyleCnt="0">
        <dgm:presLayoutVars>
          <dgm:chMax val="7"/>
          <dgm:chPref val="7"/>
          <dgm:dir/>
        </dgm:presLayoutVars>
      </dgm:prSet>
      <dgm:spPr/>
    </dgm:pt>
    <dgm:pt modelId="{75A55EE2-2D82-49CF-87FB-C4B29760735E}" type="pres">
      <dgm:prSet presAssocID="{6C85AF11-82B6-40C7-86F9-D0131EE65979}" presName="Name1" presStyleCnt="0"/>
      <dgm:spPr/>
    </dgm:pt>
    <dgm:pt modelId="{05801AD4-A37A-4CBE-8CB6-9024585F3AF7}" type="pres">
      <dgm:prSet presAssocID="{6C85AF11-82B6-40C7-86F9-D0131EE65979}" presName="cycle" presStyleCnt="0"/>
      <dgm:spPr/>
    </dgm:pt>
    <dgm:pt modelId="{673AFE0F-1B56-481E-BC48-50AE0E6885AD}" type="pres">
      <dgm:prSet presAssocID="{6C85AF11-82B6-40C7-86F9-D0131EE65979}" presName="srcNode" presStyleLbl="node1" presStyleIdx="0" presStyleCnt="4"/>
      <dgm:spPr/>
    </dgm:pt>
    <dgm:pt modelId="{ADC31271-9604-4AFC-BBEE-79638AE4664D}" type="pres">
      <dgm:prSet presAssocID="{6C85AF11-82B6-40C7-86F9-D0131EE65979}" presName="conn" presStyleLbl="parChTrans1D2" presStyleIdx="0" presStyleCnt="1"/>
      <dgm:spPr/>
    </dgm:pt>
    <dgm:pt modelId="{34FEFB2A-F8C9-46F2-89CE-6E4866F06860}" type="pres">
      <dgm:prSet presAssocID="{6C85AF11-82B6-40C7-86F9-D0131EE65979}" presName="extraNode" presStyleLbl="node1" presStyleIdx="0" presStyleCnt="4"/>
      <dgm:spPr/>
    </dgm:pt>
    <dgm:pt modelId="{5B9F88F9-EB5D-4014-B9B6-6262476C31DB}" type="pres">
      <dgm:prSet presAssocID="{6C85AF11-82B6-40C7-86F9-D0131EE65979}" presName="dstNode" presStyleLbl="node1" presStyleIdx="0" presStyleCnt="4"/>
      <dgm:spPr/>
    </dgm:pt>
    <dgm:pt modelId="{BC536F0C-D2A6-4809-929B-2E846B0D3086}" type="pres">
      <dgm:prSet presAssocID="{E6D47A89-4A4C-4D3B-A573-18B64584EE57}" presName="text_1" presStyleLbl="node1" presStyleIdx="0" presStyleCnt="4" custScaleY="118069">
        <dgm:presLayoutVars>
          <dgm:bulletEnabled val="1"/>
        </dgm:presLayoutVars>
      </dgm:prSet>
      <dgm:spPr/>
    </dgm:pt>
    <dgm:pt modelId="{05B32990-09E1-4A4B-AE34-E68F7B98F9C6}" type="pres">
      <dgm:prSet presAssocID="{E6D47A89-4A4C-4D3B-A573-18B64584EE57}" presName="accent_1" presStyleCnt="0"/>
      <dgm:spPr/>
    </dgm:pt>
    <dgm:pt modelId="{CBB74CC2-A89E-413A-8255-63D64C73B6DB}" type="pres">
      <dgm:prSet presAssocID="{E6D47A89-4A4C-4D3B-A573-18B64584EE57}" presName="accentRepeatNode" presStyleLbl="solidFgAcc1" presStyleIdx="0" presStyleCnt="4"/>
      <dgm:spPr/>
    </dgm:pt>
    <dgm:pt modelId="{FCFDDA41-0D00-4126-A344-8A719697C7DA}" type="pres">
      <dgm:prSet presAssocID="{B3EB5BEA-6067-4734-9FF5-45C8516A16B3}" presName="text_2" presStyleLbl="node1" presStyleIdx="1" presStyleCnt="4" custScaleY="118069">
        <dgm:presLayoutVars>
          <dgm:bulletEnabled val="1"/>
        </dgm:presLayoutVars>
      </dgm:prSet>
      <dgm:spPr/>
    </dgm:pt>
    <dgm:pt modelId="{526007D5-6142-478F-988A-0A3B48901923}" type="pres">
      <dgm:prSet presAssocID="{B3EB5BEA-6067-4734-9FF5-45C8516A16B3}" presName="accent_2" presStyleCnt="0"/>
      <dgm:spPr/>
    </dgm:pt>
    <dgm:pt modelId="{55FE79B0-A41F-4381-A15A-C8FCFC78DA42}" type="pres">
      <dgm:prSet presAssocID="{B3EB5BEA-6067-4734-9FF5-45C8516A16B3}" presName="accentRepeatNode" presStyleLbl="solidFgAcc1" presStyleIdx="1" presStyleCnt="4"/>
      <dgm:spPr/>
    </dgm:pt>
    <dgm:pt modelId="{9EB269E1-184E-4CB0-BBB2-BB384AA422D8}" type="pres">
      <dgm:prSet presAssocID="{BDF95D99-2EED-4200-9801-260F621BC7EC}" presName="text_3" presStyleLbl="node1" presStyleIdx="2" presStyleCnt="4" custScaleY="118069">
        <dgm:presLayoutVars>
          <dgm:bulletEnabled val="1"/>
        </dgm:presLayoutVars>
      </dgm:prSet>
      <dgm:spPr/>
    </dgm:pt>
    <dgm:pt modelId="{1BC85EB5-D883-4F6F-985B-E444E81535E0}" type="pres">
      <dgm:prSet presAssocID="{BDF95D99-2EED-4200-9801-260F621BC7EC}" presName="accent_3" presStyleCnt="0"/>
      <dgm:spPr/>
    </dgm:pt>
    <dgm:pt modelId="{FFC8AE4B-8ABC-46FD-9AE4-EAEE272048DE}" type="pres">
      <dgm:prSet presAssocID="{BDF95D99-2EED-4200-9801-260F621BC7EC}" presName="accentRepeatNode" presStyleLbl="solidFgAcc1" presStyleIdx="2" presStyleCnt="4"/>
      <dgm:spPr/>
    </dgm:pt>
    <dgm:pt modelId="{387E2AAE-7B59-426F-80F1-006AB6A03F44}" type="pres">
      <dgm:prSet presAssocID="{A066A978-0FCE-4C91-A692-E4B399446D9E}" presName="text_4" presStyleLbl="node1" presStyleIdx="3" presStyleCnt="4" custScaleY="118069">
        <dgm:presLayoutVars>
          <dgm:bulletEnabled val="1"/>
        </dgm:presLayoutVars>
      </dgm:prSet>
      <dgm:spPr/>
    </dgm:pt>
    <dgm:pt modelId="{1A46C096-2AF8-4C8F-A7C1-287429D6A0D7}" type="pres">
      <dgm:prSet presAssocID="{A066A978-0FCE-4C91-A692-E4B399446D9E}" presName="accent_4" presStyleCnt="0"/>
      <dgm:spPr/>
    </dgm:pt>
    <dgm:pt modelId="{255E8E74-B629-40E8-A532-5E0C13C70A49}" type="pres">
      <dgm:prSet presAssocID="{A066A978-0FCE-4C91-A692-E4B399446D9E}" presName="accentRepeatNode" presStyleLbl="solidFgAcc1" presStyleIdx="3" presStyleCnt="4"/>
      <dgm:spPr/>
    </dgm:pt>
  </dgm:ptLst>
  <dgm:cxnLst>
    <dgm:cxn modelId="{8517F863-97E3-4C2B-9354-F30D81F78126}" type="presOf" srcId="{E6D47A89-4A4C-4D3B-A573-18B64584EE57}" destId="{BC536F0C-D2A6-4809-929B-2E846B0D3086}" srcOrd="0" destOrd="0" presId="urn:microsoft.com/office/officeart/2008/layout/VerticalCurvedList"/>
    <dgm:cxn modelId="{8FFE7659-4D64-440B-89A5-C37AA6D15E1F}" srcId="{6C85AF11-82B6-40C7-86F9-D0131EE65979}" destId="{E6D47A89-4A4C-4D3B-A573-18B64584EE57}" srcOrd="0" destOrd="0" parTransId="{DBD392B1-5FF0-4C49-9CD1-18CD013EC9B3}" sibTransId="{B6203986-BDFE-4589-B1C7-B2AA68D63F03}"/>
    <dgm:cxn modelId="{7C03478E-9C6B-4BF2-B6BC-72D197BAFE63}" type="presOf" srcId="{BDF95D99-2EED-4200-9801-260F621BC7EC}" destId="{9EB269E1-184E-4CB0-BBB2-BB384AA422D8}" srcOrd="0" destOrd="0" presId="urn:microsoft.com/office/officeart/2008/layout/VerticalCurvedList"/>
    <dgm:cxn modelId="{8AC69AA0-0C87-4533-BC52-FBDF1E8E1B2E}" type="presOf" srcId="{A066A978-0FCE-4C91-A692-E4B399446D9E}" destId="{387E2AAE-7B59-426F-80F1-006AB6A03F44}" srcOrd="0" destOrd="0" presId="urn:microsoft.com/office/officeart/2008/layout/VerticalCurvedList"/>
    <dgm:cxn modelId="{F76EF1AE-DF13-425E-A5C1-1A319CCF006F}" type="presOf" srcId="{B6203986-BDFE-4589-B1C7-B2AA68D63F03}" destId="{ADC31271-9604-4AFC-BBEE-79638AE4664D}" srcOrd="0" destOrd="0" presId="urn:microsoft.com/office/officeart/2008/layout/VerticalCurvedList"/>
    <dgm:cxn modelId="{7B0C0AC9-6642-40BB-9B37-08FC8395D40F}" srcId="{6C85AF11-82B6-40C7-86F9-D0131EE65979}" destId="{A066A978-0FCE-4C91-A692-E4B399446D9E}" srcOrd="3" destOrd="0" parTransId="{A5F9DE43-E01B-4852-8419-00F3787DA460}" sibTransId="{4623DB17-1209-4CD2-ACFE-3DD6E5F8992C}"/>
    <dgm:cxn modelId="{075A9CC9-E6B3-44A3-BE45-FBBF6A49999E}" srcId="{6C85AF11-82B6-40C7-86F9-D0131EE65979}" destId="{B3EB5BEA-6067-4734-9FF5-45C8516A16B3}" srcOrd="1" destOrd="0" parTransId="{348864DB-C16A-4841-A2F7-1F0043AE24C9}" sibTransId="{C83D508E-8EA0-4FAB-9F33-1C3AE8923078}"/>
    <dgm:cxn modelId="{7A486CD8-04D3-414B-9341-2ABF36EE6030}" type="presOf" srcId="{B3EB5BEA-6067-4734-9FF5-45C8516A16B3}" destId="{FCFDDA41-0D00-4126-A344-8A719697C7DA}" srcOrd="0" destOrd="0" presId="urn:microsoft.com/office/officeart/2008/layout/VerticalCurvedList"/>
    <dgm:cxn modelId="{BB2815E0-AA28-40EF-BB24-3646E1EF880B}" srcId="{6C85AF11-82B6-40C7-86F9-D0131EE65979}" destId="{BDF95D99-2EED-4200-9801-260F621BC7EC}" srcOrd="2" destOrd="0" parTransId="{DAF468C2-CDCB-4A85-BCFF-65D2AF6F72A9}" sibTransId="{7D81C71F-1B45-40BD-A35B-2F40B4AF3CDE}"/>
    <dgm:cxn modelId="{D9B085E8-F06E-4340-9EF9-F2A77B6C9E84}" type="presOf" srcId="{6C85AF11-82B6-40C7-86F9-D0131EE65979}" destId="{A5B7E230-EF07-491D-A30E-150AC64EE2B4}" srcOrd="0" destOrd="0" presId="urn:microsoft.com/office/officeart/2008/layout/VerticalCurvedList"/>
    <dgm:cxn modelId="{A1B2EBFF-F9AB-410C-9CDF-08CB8B259286}" type="presParOf" srcId="{A5B7E230-EF07-491D-A30E-150AC64EE2B4}" destId="{75A55EE2-2D82-49CF-87FB-C4B29760735E}" srcOrd="0" destOrd="0" presId="urn:microsoft.com/office/officeart/2008/layout/VerticalCurvedList"/>
    <dgm:cxn modelId="{583B02DF-7CDD-4145-B6FD-2E108D8BFA9E}" type="presParOf" srcId="{75A55EE2-2D82-49CF-87FB-C4B29760735E}" destId="{05801AD4-A37A-4CBE-8CB6-9024585F3AF7}" srcOrd="0" destOrd="0" presId="urn:microsoft.com/office/officeart/2008/layout/VerticalCurvedList"/>
    <dgm:cxn modelId="{AC985467-DA31-4520-93C6-984FB9230F33}" type="presParOf" srcId="{05801AD4-A37A-4CBE-8CB6-9024585F3AF7}" destId="{673AFE0F-1B56-481E-BC48-50AE0E6885AD}" srcOrd="0" destOrd="0" presId="urn:microsoft.com/office/officeart/2008/layout/VerticalCurvedList"/>
    <dgm:cxn modelId="{B79F265C-01B5-4C9A-B616-D653DF8AE41D}" type="presParOf" srcId="{05801AD4-A37A-4CBE-8CB6-9024585F3AF7}" destId="{ADC31271-9604-4AFC-BBEE-79638AE4664D}" srcOrd="1" destOrd="0" presId="urn:microsoft.com/office/officeart/2008/layout/VerticalCurvedList"/>
    <dgm:cxn modelId="{021B9BA1-00B9-4708-ABEC-2775DFFC3CDD}" type="presParOf" srcId="{05801AD4-A37A-4CBE-8CB6-9024585F3AF7}" destId="{34FEFB2A-F8C9-46F2-89CE-6E4866F06860}" srcOrd="2" destOrd="0" presId="urn:microsoft.com/office/officeart/2008/layout/VerticalCurvedList"/>
    <dgm:cxn modelId="{7B872DB9-7A31-4195-98DE-DD20AC7537E4}" type="presParOf" srcId="{05801AD4-A37A-4CBE-8CB6-9024585F3AF7}" destId="{5B9F88F9-EB5D-4014-B9B6-6262476C31DB}" srcOrd="3" destOrd="0" presId="urn:microsoft.com/office/officeart/2008/layout/VerticalCurvedList"/>
    <dgm:cxn modelId="{4EBB6726-BCE2-4141-8820-18C8DDB22361}" type="presParOf" srcId="{75A55EE2-2D82-49CF-87FB-C4B29760735E}" destId="{BC536F0C-D2A6-4809-929B-2E846B0D3086}" srcOrd="1" destOrd="0" presId="urn:microsoft.com/office/officeart/2008/layout/VerticalCurvedList"/>
    <dgm:cxn modelId="{FFDD55A9-4F2F-42C8-817A-C68186AA66D1}" type="presParOf" srcId="{75A55EE2-2D82-49CF-87FB-C4B29760735E}" destId="{05B32990-09E1-4A4B-AE34-E68F7B98F9C6}" srcOrd="2" destOrd="0" presId="urn:microsoft.com/office/officeart/2008/layout/VerticalCurvedList"/>
    <dgm:cxn modelId="{74DA6CD6-FD63-4E11-A7E6-4E9B8C0E0770}" type="presParOf" srcId="{05B32990-09E1-4A4B-AE34-E68F7B98F9C6}" destId="{CBB74CC2-A89E-413A-8255-63D64C73B6DB}" srcOrd="0" destOrd="0" presId="urn:microsoft.com/office/officeart/2008/layout/VerticalCurvedList"/>
    <dgm:cxn modelId="{831116BA-69E3-4877-8D47-8CC4DA14051C}" type="presParOf" srcId="{75A55EE2-2D82-49CF-87FB-C4B29760735E}" destId="{FCFDDA41-0D00-4126-A344-8A719697C7DA}" srcOrd="3" destOrd="0" presId="urn:microsoft.com/office/officeart/2008/layout/VerticalCurvedList"/>
    <dgm:cxn modelId="{EEC177D2-8378-453F-B71F-A88D8E6BA336}" type="presParOf" srcId="{75A55EE2-2D82-49CF-87FB-C4B29760735E}" destId="{526007D5-6142-478F-988A-0A3B48901923}" srcOrd="4" destOrd="0" presId="urn:microsoft.com/office/officeart/2008/layout/VerticalCurvedList"/>
    <dgm:cxn modelId="{394149E0-DECB-46D5-87CF-D95F3FC72AAB}" type="presParOf" srcId="{526007D5-6142-478F-988A-0A3B48901923}" destId="{55FE79B0-A41F-4381-A15A-C8FCFC78DA42}" srcOrd="0" destOrd="0" presId="urn:microsoft.com/office/officeart/2008/layout/VerticalCurvedList"/>
    <dgm:cxn modelId="{8902A3E8-56F6-4456-979E-064E2383D4D1}" type="presParOf" srcId="{75A55EE2-2D82-49CF-87FB-C4B29760735E}" destId="{9EB269E1-184E-4CB0-BBB2-BB384AA422D8}" srcOrd="5" destOrd="0" presId="urn:microsoft.com/office/officeart/2008/layout/VerticalCurvedList"/>
    <dgm:cxn modelId="{47D9409E-91BF-4BCC-B39F-C8272B5FAF6C}" type="presParOf" srcId="{75A55EE2-2D82-49CF-87FB-C4B29760735E}" destId="{1BC85EB5-D883-4F6F-985B-E444E81535E0}" srcOrd="6" destOrd="0" presId="urn:microsoft.com/office/officeart/2008/layout/VerticalCurvedList"/>
    <dgm:cxn modelId="{1A8781DA-D2A2-4C26-B89A-6F7042DD0C13}" type="presParOf" srcId="{1BC85EB5-D883-4F6F-985B-E444E81535E0}" destId="{FFC8AE4B-8ABC-46FD-9AE4-EAEE272048DE}" srcOrd="0" destOrd="0" presId="urn:microsoft.com/office/officeart/2008/layout/VerticalCurvedList"/>
    <dgm:cxn modelId="{5F873929-6179-4769-B814-81F25FAC7E27}" type="presParOf" srcId="{75A55EE2-2D82-49CF-87FB-C4B29760735E}" destId="{387E2AAE-7B59-426F-80F1-006AB6A03F44}" srcOrd="7" destOrd="0" presId="urn:microsoft.com/office/officeart/2008/layout/VerticalCurvedList"/>
    <dgm:cxn modelId="{813F541A-9D11-43A0-8707-1DA483D702C7}" type="presParOf" srcId="{75A55EE2-2D82-49CF-87FB-C4B29760735E}" destId="{1A46C096-2AF8-4C8F-A7C1-287429D6A0D7}" srcOrd="8" destOrd="0" presId="urn:microsoft.com/office/officeart/2008/layout/VerticalCurvedList"/>
    <dgm:cxn modelId="{67031A3B-2489-45A8-B2D6-882AF3E5716A}" type="presParOf" srcId="{1A46C096-2AF8-4C8F-A7C1-287429D6A0D7}" destId="{255E8E74-B629-40E8-A532-5E0C13C70A49}"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C31271-9604-4AFC-BBEE-79638AE4664D}">
      <dsp:nvSpPr>
        <dsp:cNvPr id="0" name=""/>
        <dsp:cNvSpPr/>
      </dsp:nvSpPr>
      <dsp:spPr>
        <a:xfrm>
          <a:off x="-5153863" y="-789471"/>
          <a:ext cx="6137495" cy="6137495"/>
        </a:xfrm>
        <a:prstGeom prst="blockArc">
          <a:avLst>
            <a:gd name="adj1" fmla="val 18900000"/>
            <a:gd name="adj2" fmla="val 2700000"/>
            <a:gd name="adj3" fmla="val 352"/>
          </a:avLst>
        </a:pr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C536F0C-D2A6-4809-929B-2E846B0D3086}">
      <dsp:nvSpPr>
        <dsp:cNvPr id="0" name=""/>
        <dsp:cNvSpPr/>
      </dsp:nvSpPr>
      <dsp:spPr>
        <a:xfrm>
          <a:off x="515027" y="287103"/>
          <a:ext cx="10901851" cy="828003"/>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solidFill>
            <a:schemeClr val="accent1"/>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56647"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a:solidFill>
                <a:schemeClr val="tx2">
                  <a:lumMod val="75000"/>
                </a:schemeClr>
              </a:solidFill>
            </a:rPr>
            <a:t>Residual cardiovascular risk persists despite treatment of traditional risk factors</a:t>
          </a:r>
          <a:endParaRPr lang="en-CA" sz="2000" kern="1200">
            <a:solidFill>
              <a:schemeClr val="tx2">
                <a:lumMod val="75000"/>
              </a:schemeClr>
            </a:solidFill>
          </a:endParaRPr>
        </a:p>
      </dsp:txBody>
      <dsp:txXfrm>
        <a:off x="515027" y="287103"/>
        <a:ext cx="10901851" cy="828003"/>
      </dsp:txXfrm>
    </dsp:sp>
    <dsp:sp modelId="{CBB74CC2-A89E-413A-8255-63D64C73B6DB}">
      <dsp:nvSpPr>
        <dsp:cNvPr id="0" name=""/>
        <dsp:cNvSpPr/>
      </dsp:nvSpPr>
      <dsp:spPr>
        <a:xfrm>
          <a:off x="76722" y="262800"/>
          <a:ext cx="876609" cy="876609"/>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1270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0">
          <a:scrgbClr r="0" g="0" b="0"/>
        </a:effectRef>
        <a:fontRef idx="minor"/>
      </dsp:style>
    </dsp:sp>
    <dsp:sp modelId="{FCFDDA41-0D00-4126-A344-8A719697C7DA}">
      <dsp:nvSpPr>
        <dsp:cNvPr id="0" name=""/>
        <dsp:cNvSpPr/>
      </dsp:nvSpPr>
      <dsp:spPr>
        <a:xfrm>
          <a:off x="917091" y="1339217"/>
          <a:ext cx="10499787" cy="828003"/>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solidFill>
            <a:schemeClr val="accent1"/>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56647"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a:solidFill>
                <a:schemeClr val="tx2">
                  <a:lumMod val="75000"/>
                </a:schemeClr>
              </a:solidFill>
            </a:rPr>
            <a:t>Elevated high-sensitivity C-reactive protein (hsCRP) identifies patients with persistent inflammatory risk despite contemporary preventive therapy</a:t>
          </a:r>
          <a:endParaRPr lang="en-CA" sz="2000" kern="1200">
            <a:solidFill>
              <a:schemeClr val="tx2">
                <a:lumMod val="75000"/>
              </a:schemeClr>
            </a:solidFill>
          </a:endParaRPr>
        </a:p>
      </dsp:txBody>
      <dsp:txXfrm>
        <a:off x="917091" y="1339217"/>
        <a:ext cx="10499787" cy="828003"/>
      </dsp:txXfrm>
    </dsp:sp>
    <dsp:sp modelId="{55FE79B0-A41F-4381-A15A-C8FCFC78DA42}">
      <dsp:nvSpPr>
        <dsp:cNvPr id="0" name=""/>
        <dsp:cNvSpPr/>
      </dsp:nvSpPr>
      <dsp:spPr>
        <a:xfrm>
          <a:off x="478786" y="1314914"/>
          <a:ext cx="876609" cy="876609"/>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1270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0">
          <a:scrgbClr r="0" g="0" b="0"/>
        </a:effectRef>
        <a:fontRef idx="minor"/>
      </dsp:style>
    </dsp:sp>
    <dsp:sp modelId="{9EB269E1-184E-4CB0-BBB2-BB384AA422D8}">
      <dsp:nvSpPr>
        <dsp:cNvPr id="0" name=""/>
        <dsp:cNvSpPr/>
      </dsp:nvSpPr>
      <dsp:spPr>
        <a:xfrm>
          <a:off x="917091" y="2391331"/>
          <a:ext cx="10499787" cy="828003"/>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solidFill>
            <a:schemeClr val="accent1"/>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56647"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a:solidFill>
                <a:schemeClr val="tx2">
                  <a:lumMod val="75000"/>
                </a:schemeClr>
              </a:solidFill>
            </a:rPr>
            <a:t>Inflammatory signaling is mechanistically linked to atherogenesis, plaque progression and recurrent cardiovascular events</a:t>
          </a:r>
          <a:endParaRPr lang="en-CA" sz="2000" kern="1200">
            <a:solidFill>
              <a:schemeClr val="tx2">
                <a:lumMod val="75000"/>
              </a:schemeClr>
            </a:solidFill>
          </a:endParaRPr>
        </a:p>
      </dsp:txBody>
      <dsp:txXfrm>
        <a:off x="917091" y="2391331"/>
        <a:ext cx="10499787" cy="828003"/>
      </dsp:txXfrm>
    </dsp:sp>
    <dsp:sp modelId="{FFC8AE4B-8ABC-46FD-9AE4-EAEE272048DE}">
      <dsp:nvSpPr>
        <dsp:cNvPr id="0" name=""/>
        <dsp:cNvSpPr/>
      </dsp:nvSpPr>
      <dsp:spPr>
        <a:xfrm>
          <a:off x="478786" y="2367028"/>
          <a:ext cx="876609" cy="876609"/>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1270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0">
          <a:scrgbClr r="0" g="0" b="0"/>
        </a:effectRef>
        <a:fontRef idx="minor"/>
      </dsp:style>
    </dsp:sp>
    <dsp:sp modelId="{387E2AAE-7B59-426F-80F1-006AB6A03F44}">
      <dsp:nvSpPr>
        <dsp:cNvPr id="0" name=""/>
        <dsp:cNvSpPr/>
      </dsp:nvSpPr>
      <dsp:spPr>
        <a:xfrm>
          <a:off x="515027" y="3443445"/>
          <a:ext cx="10901851" cy="828003"/>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solidFill>
            <a:schemeClr val="accent1"/>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56647" tIns="50800" rIns="50800" bIns="50800" numCol="1" spcCol="1270" anchor="ctr" anchorCtr="0">
          <a:noAutofit/>
        </a:bodyPr>
        <a:lstStyle/>
        <a:p>
          <a:pPr marL="0" lvl="0" indent="0" algn="l" defTabSz="889000">
            <a:lnSpc>
              <a:spcPct val="90000"/>
            </a:lnSpc>
            <a:spcBef>
              <a:spcPct val="0"/>
            </a:spcBef>
            <a:spcAft>
              <a:spcPct val="35000"/>
            </a:spcAft>
            <a:buNone/>
          </a:pPr>
          <a:r>
            <a:rPr lang="en-US" sz="2000" b="0" kern="1200">
              <a:solidFill>
                <a:schemeClr val="tx2">
                  <a:lumMod val="75000"/>
                </a:schemeClr>
              </a:solidFill>
            </a:rPr>
            <a:t>The 2025 ACC Scientific Statement: </a:t>
          </a:r>
          <a:r>
            <a:rPr lang="en-CA" sz="2000" b="0" i="0" kern="1200">
              <a:solidFill>
                <a:schemeClr val="tx2">
                  <a:lumMod val="75000"/>
                </a:schemeClr>
              </a:solidFill>
            </a:rPr>
            <a:t>Inflammation and Cardiovascular Disease</a:t>
          </a:r>
          <a:r>
            <a:rPr lang="en-US" sz="2000" b="0" kern="1200">
              <a:solidFill>
                <a:schemeClr val="tx2">
                  <a:lumMod val="75000"/>
                </a:schemeClr>
              </a:solidFill>
            </a:rPr>
            <a:t> prioritizes inflammation-targeted strategies, but there are few approved therapies</a:t>
          </a:r>
          <a:endParaRPr lang="en-CA" sz="2000" b="0" kern="1200">
            <a:solidFill>
              <a:schemeClr val="tx2">
                <a:lumMod val="75000"/>
              </a:schemeClr>
            </a:solidFill>
          </a:endParaRPr>
        </a:p>
      </dsp:txBody>
      <dsp:txXfrm>
        <a:off x="515027" y="3443445"/>
        <a:ext cx="10901851" cy="828003"/>
      </dsp:txXfrm>
    </dsp:sp>
    <dsp:sp modelId="{255E8E74-B629-40E8-A532-5E0C13C70A49}">
      <dsp:nvSpPr>
        <dsp:cNvPr id="0" name=""/>
        <dsp:cNvSpPr/>
      </dsp:nvSpPr>
      <dsp:spPr>
        <a:xfrm>
          <a:off x="76722" y="3419142"/>
          <a:ext cx="876609" cy="876609"/>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1270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826EB71-9A89-03A0-F7F4-D43E15266154}"/>
              </a:ext>
            </a:extLst>
          </p:cNvPr>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a:extLst>
              <a:ext uri="{FF2B5EF4-FFF2-40B4-BE49-F238E27FC236}">
                <a16:creationId xmlns:a16="http://schemas.microsoft.com/office/drawing/2014/main" id="{5B40B15D-8BC7-74E3-623D-820CE8EEC9C9}"/>
              </a:ext>
            </a:extLst>
          </p:cNvPr>
          <p:cNvSpPr>
            <a:spLocks noGrp="1"/>
          </p:cNvSpPr>
          <p:nvPr>
            <p:ph type="dt" sz="quarter" idx="1"/>
          </p:nvPr>
        </p:nvSpPr>
        <p:spPr>
          <a:xfrm>
            <a:off x="4143587" y="0"/>
            <a:ext cx="3169920" cy="481727"/>
          </a:xfrm>
          <a:prstGeom prst="rect">
            <a:avLst/>
          </a:prstGeom>
        </p:spPr>
        <p:txBody>
          <a:bodyPr vert="horz" lIns="96661" tIns="48331" rIns="96661" bIns="48331" rtlCol="0"/>
          <a:lstStyle>
            <a:lvl1pPr algn="r">
              <a:defRPr sz="1300"/>
            </a:lvl1pPr>
          </a:lstStyle>
          <a:p>
            <a:fld id="{1E819C94-81DD-478B-8F2F-E11548C23316}" type="datetimeFigureOut">
              <a:rPr lang="en-US" smtClean="0"/>
              <a:t>6/26/2026</a:t>
            </a:fld>
            <a:endParaRPr lang="en-US"/>
          </a:p>
        </p:txBody>
      </p:sp>
      <p:sp>
        <p:nvSpPr>
          <p:cNvPr id="4" name="Footer Placeholder 3">
            <a:extLst>
              <a:ext uri="{FF2B5EF4-FFF2-40B4-BE49-F238E27FC236}">
                <a16:creationId xmlns:a16="http://schemas.microsoft.com/office/drawing/2014/main" id="{6D779D31-007F-0E42-11F2-BFE7CD84F516}"/>
              </a:ext>
            </a:extLst>
          </p:cNvPr>
          <p:cNvSpPr>
            <a:spLocks noGrp="1"/>
          </p:cNvSpPr>
          <p:nvPr>
            <p:ph type="ftr" sz="quarter" idx="2"/>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a:extLst>
              <a:ext uri="{FF2B5EF4-FFF2-40B4-BE49-F238E27FC236}">
                <a16:creationId xmlns:a16="http://schemas.microsoft.com/office/drawing/2014/main" id="{A4A9F83D-5876-F196-A33F-3BE0F842F8DC}"/>
              </a:ext>
            </a:extLst>
          </p:cNvPr>
          <p:cNvSpPr>
            <a:spLocks noGrp="1"/>
          </p:cNvSpPr>
          <p:nvPr>
            <p:ph type="sldNum" sz="quarter" idx="3"/>
          </p:nvPr>
        </p:nvSpPr>
        <p:spPr>
          <a:xfrm>
            <a:off x="4143587" y="9119474"/>
            <a:ext cx="3169920" cy="481726"/>
          </a:xfrm>
          <a:prstGeom prst="rect">
            <a:avLst/>
          </a:prstGeom>
        </p:spPr>
        <p:txBody>
          <a:bodyPr vert="horz" lIns="96661" tIns="48331" rIns="96661" bIns="48331" rtlCol="0" anchor="b"/>
          <a:lstStyle>
            <a:lvl1pPr algn="r">
              <a:defRPr sz="1300"/>
            </a:lvl1pPr>
          </a:lstStyle>
          <a:p>
            <a:fld id="{07B1584C-F6A9-4C90-BBE4-E43866CFD102}" type="slidenum">
              <a:rPr lang="en-US" smtClean="0"/>
              <a:t>‹#›</a:t>
            </a:fld>
            <a:endParaRPr lang="en-US"/>
          </a:p>
        </p:txBody>
      </p:sp>
    </p:spTree>
    <p:extLst>
      <p:ext uri="{BB962C8B-B14F-4D97-AF65-F5344CB8AC3E}">
        <p14:creationId xmlns:p14="http://schemas.microsoft.com/office/powerpoint/2010/main" val="32884233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FD3277E2-0A94-48E0-9A28-031B263337A3}" type="datetimeFigureOut">
              <a:rPr lang="en-US" smtClean="0"/>
              <a:t>6/26/2026</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1830C1D3-ADDC-4C97-8CDE-86A48D410CC5}" type="slidenum">
              <a:rPr lang="en-US" smtClean="0"/>
              <a:t>‹#›</a:t>
            </a:fld>
            <a:endParaRPr lang="en-US"/>
          </a:p>
        </p:txBody>
      </p:sp>
    </p:spTree>
    <p:extLst>
      <p:ext uri="{BB962C8B-B14F-4D97-AF65-F5344CB8AC3E}">
        <p14:creationId xmlns:p14="http://schemas.microsoft.com/office/powerpoint/2010/main" val="36723846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1830C1D3-ADDC-4C97-8CDE-86A48D410CC5}" type="slidenum">
              <a:rPr lang="en-US" smtClean="0"/>
              <a:t>4</a:t>
            </a:fld>
            <a:endParaRPr lang="en-US"/>
          </a:p>
        </p:txBody>
      </p:sp>
    </p:spTree>
    <p:extLst>
      <p:ext uri="{BB962C8B-B14F-4D97-AF65-F5344CB8AC3E}">
        <p14:creationId xmlns:p14="http://schemas.microsoft.com/office/powerpoint/2010/main" val="32917838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9401F5-3B60-A2AE-B8DC-9FBE3DEDE9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53570E-FFA3-293B-AA9C-AB04E95F1D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5BCA62-61FB-E9C8-AFCE-669DDEE5C9B6}"/>
              </a:ext>
            </a:extLst>
          </p:cNvPr>
          <p:cNvSpPr>
            <a:spLocks noGrp="1"/>
          </p:cNvSpPr>
          <p:nvPr>
            <p:ph type="body" idx="1"/>
          </p:nvPr>
        </p:nvSpPr>
        <p:spPr/>
        <p:txBody>
          <a:bodyPr/>
          <a:lstStyle/>
          <a:p>
            <a:endParaRPr lang="en-CA"/>
          </a:p>
        </p:txBody>
      </p:sp>
      <p:sp>
        <p:nvSpPr>
          <p:cNvPr id="4" name="Slide Number Placeholder 3">
            <a:extLst>
              <a:ext uri="{FF2B5EF4-FFF2-40B4-BE49-F238E27FC236}">
                <a16:creationId xmlns:a16="http://schemas.microsoft.com/office/drawing/2014/main" id="{3DF731D0-EABC-D906-3EAF-79AE2762F475}"/>
              </a:ext>
            </a:extLst>
          </p:cNvPr>
          <p:cNvSpPr>
            <a:spLocks noGrp="1"/>
          </p:cNvSpPr>
          <p:nvPr>
            <p:ph type="sldNum" sz="quarter" idx="5"/>
          </p:nvPr>
        </p:nvSpPr>
        <p:spPr/>
        <p:txBody>
          <a:bodyPr/>
          <a:lstStyle/>
          <a:p>
            <a:fld id="{1830C1D3-ADDC-4C97-8CDE-86A48D410CC5}" type="slidenum">
              <a:rPr lang="en-US" smtClean="0"/>
              <a:t>18</a:t>
            </a:fld>
            <a:endParaRPr lang="en-US"/>
          </a:p>
        </p:txBody>
      </p:sp>
    </p:spTree>
    <p:extLst>
      <p:ext uri="{BB962C8B-B14F-4D97-AF65-F5344CB8AC3E}">
        <p14:creationId xmlns:p14="http://schemas.microsoft.com/office/powerpoint/2010/main" val="18715157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1830C1D3-ADDC-4C97-8CDE-86A48D410CC5}" type="slidenum">
              <a:rPr lang="en-US" smtClean="0"/>
              <a:t>5</a:t>
            </a:fld>
            <a:endParaRPr lang="en-US"/>
          </a:p>
        </p:txBody>
      </p:sp>
    </p:spTree>
    <p:extLst>
      <p:ext uri="{BB962C8B-B14F-4D97-AF65-F5344CB8AC3E}">
        <p14:creationId xmlns:p14="http://schemas.microsoft.com/office/powerpoint/2010/main" val="40462883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7DD2B7-1ECF-0F67-E922-72406B16D7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4751CD-CB0B-B113-AA3C-ED43F3B3A020}"/>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24F07F01-3B66-0AA1-FAA4-514AEE5B6528}"/>
              </a:ext>
            </a:extLst>
          </p:cNvPr>
          <p:cNvSpPr>
            <a:spLocks noGrp="1"/>
          </p:cNvSpPr>
          <p:nvPr>
            <p:ph type="body" idx="1"/>
          </p:nvPr>
        </p:nvSpPr>
        <p:spPr/>
        <p:txBody>
          <a:bodyPr/>
          <a:lstStyle/>
          <a:p>
            <a:endParaRPr lang="en-CA"/>
          </a:p>
        </p:txBody>
      </p:sp>
      <p:sp>
        <p:nvSpPr>
          <p:cNvPr id="4" name="Slide Number Placeholder 3">
            <a:extLst>
              <a:ext uri="{FF2B5EF4-FFF2-40B4-BE49-F238E27FC236}">
                <a16:creationId xmlns:a16="http://schemas.microsoft.com/office/drawing/2014/main" id="{0EE0562D-9930-E865-B3CC-7E98B3F69300}"/>
              </a:ext>
            </a:extLst>
          </p:cNvPr>
          <p:cNvSpPr>
            <a:spLocks noGrp="1"/>
          </p:cNvSpPr>
          <p:nvPr>
            <p:ph type="sldNum" sz="quarter" idx="5"/>
          </p:nvPr>
        </p:nvSpPr>
        <p:spPr/>
        <p:txBody>
          <a:bodyPr/>
          <a:lstStyle/>
          <a:p>
            <a:fld id="{1830C1D3-ADDC-4C97-8CDE-86A48D410CC5}" type="slidenum">
              <a:rPr lang="en-US" smtClean="0"/>
              <a:t>6</a:t>
            </a:fld>
            <a:endParaRPr lang="en-US"/>
          </a:p>
        </p:txBody>
      </p:sp>
    </p:spTree>
    <p:extLst>
      <p:ext uri="{BB962C8B-B14F-4D97-AF65-F5344CB8AC3E}">
        <p14:creationId xmlns:p14="http://schemas.microsoft.com/office/powerpoint/2010/main" val="25441351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ts val="400"/>
              </a:spcBef>
              <a:buClrTx/>
              <a:buSzTx/>
              <a:buFontTx/>
              <a:buNone/>
              <a:tabLst/>
              <a:defRPr/>
            </a:pPr>
            <a:endParaRPr lang="en-US" sz="1200">
              <a:solidFill>
                <a:schemeClr val="tx2">
                  <a:lumMod val="75000"/>
                </a:schemeClr>
              </a:solidFill>
              <a:latin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30C1D3-ADDC-4C97-8CDE-86A48D410CC5}" type="slidenum">
              <a:rPr kumimoji="0" lang="en-U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177502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1830C1D3-ADDC-4C97-8CDE-86A48D410CC5}" type="slidenum">
              <a:rPr lang="en-US" smtClean="0"/>
              <a:t>8</a:t>
            </a:fld>
            <a:endParaRPr lang="en-US"/>
          </a:p>
        </p:txBody>
      </p:sp>
    </p:spTree>
    <p:extLst>
      <p:ext uri="{BB962C8B-B14F-4D97-AF65-F5344CB8AC3E}">
        <p14:creationId xmlns:p14="http://schemas.microsoft.com/office/powerpoint/2010/main" val="16520901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1830C1D3-ADDC-4C97-8CDE-86A48D410CC5}" type="slidenum">
              <a:rPr lang="en-US" smtClean="0"/>
              <a:t>9</a:t>
            </a:fld>
            <a:endParaRPr lang="en-US"/>
          </a:p>
        </p:txBody>
      </p:sp>
    </p:spTree>
    <p:extLst>
      <p:ext uri="{BB962C8B-B14F-4D97-AF65-F5344CB8AC3E}">
        <p14:creationId xmlns:p14="http://schemas.microsoft.com/office/powerpoint/2010/main" val="3681822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1830C1D3-ADDC-4C97-8CDE-86A48D410CC5}" type="slidenum">
              <a:rPr lang="en-US" smtClean="0"/>
              <a:t>10</a:t>
            </a:fld>
            <a:endParaRPr lang="en-US"/>
          </a:p>
        </p:txBody>
      </p:sp>
    </p:spTree>
    <p:extLst>
      <p:ext uri="{BB962C8B-B14F-4D97-AF65-F5344CB8AC3E}">
        <p14:creationId xmlns:p14="http://schemas.microsoft.com/office/powerpoint/2010/main" val="16025408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baseline="30000" dirty="0">
              <a:solidFill>
                <a:schemeClr val="tx2">
                  <a:lumMod val="75000"/>
                </a:schemeClr>
              </a:solidFill>
            </a:endParaRPr>
          </a:p>
        </p:txBody>
      </p:sp>
      <p:sp>
        <p:nvSpPr>
          <p:cNvPr id="4" name="Slide Number Placeholder 3"/>
          <p:cNvSpPr>
            <a:spLocks noGrp="1"/>
          </p:cNvSpPr>
          <p:nvPr>
            <p:ph type="sldNum" sz="quarter" idx="5"/>
          </p:nvPr>
        </p:nvSpPr>
        <p:spPr/>
        <p:txBody>
          <a:bodyPr/>
          <a:lstStyle/>
          <a:p>
            <a:fld id="{1830C1D3-ADDC-4C97-8CDE-86A48D410CC5}" type="slidenum">
              <a:rPr lang="en-US" smtClean="0"/>
              <a:t>11</a:t>
            </a:fld>
            <a:endParaRPr lang="en-US"/>
          </a:p>
        </p:txBody>
      </p:sp>
    </p:spTree>
    <p:extLst>
      <p:ext uri="{BB962C8B-B14F-4D97-AF65-F5344CB8AC3E}">
        <p14:creationId xmlns:p14="http://schemas.microsoft.com/office/powerpoint/2010/main" val="31561797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38A451-9EA8-24AE-D1B4-1606578F26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E21EFE-5ADD-8482-376F-22C0A266D5F1}"/>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A83901A3-1FD1-2780-D715-2637047D4B60}"/>
              </a:ext>
            </a:extLst>
          </p:cNvPr>
          <p:cNvSpPr>
            <a:spLocks noGrp="1"/>
          </p:cNvSpPr>
          <p:nvPr>
            <p:ph type="body" idx="1"/>
          </p:nvPr>
        </p:nvSpPr>
        <p:spPr/>
        <p:txBody>
          <a:bodyPr/>
          <a:lstStyle/>
          <a:p>
            <a:endParaRPr lang="en-CA"/>
          </a:p>
        </p:txBody>
      </p:sp>
      <p:sp>
        <p:nvSpPr>
          <p:cNvPr id="4" name="Slide Number Placeholder 3">
            <a:extLst>
              <a:ext uri="{FF2B5EF4-FFF2-40B4-BE49-F238E27FC236}">
                <a16:creationId xmlns:a16="http://schemas.microsoft.com/office/drawing/2014/main" id="{92AFB012-ACE8-401C-C86C-D1AEB7D0849D}"/>
              </a:ext>
            </a:extLst>
          </p:cNvPr>
          <p:cNvSpPr>
            <a:spLocks noGrp="1"/>
          </p:cNvSpPr>
          <p:nvPr>
            <p:ph type="sldNum" sz="quarter" idx="5"/>
          </p:nvPr>
        </p:nvSpPr>
        <p:spPr/>
        <p:txBody>
          <a:bodyPr/>
          <a:lstStyle/>
          <a:p>
            <a:fld id="{1830C1D3-ADDC-4C97-8CDE-86A48D410CC5}" type="slidenum">
              <a:rPr lang="en-US" smtClean="0"/>
              <a:t>13</a:t>
            </a:fld>
            <a:endParaRPr lang="en-US"/>
          </a:p>
        </p:txBody>
      </p:sp>
    </p:spTree>
    <p:extLst>
      <p:ext uri="{BB962C8B-B14F-4D97-AF65-F5344CB8AC3E}">
        <p14:creationId xmlns:p14="http://schemas.microsoft.com/office/powerpoint/2010/main" val="359652418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emf"/><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oleObject" Target="../embeddings/oleObject1.bin"/><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slideMaster" Target="../slideMasters/slideMaster1.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tags" Target="../tags/tag11.xml"/><Relationship Id="rId5" Type="http://schemas.openxmlformats.org/officeDocument/2006/relationships/tags" Target="../tags/tag5.xml"/><Relationship Id="rId10" Type="http://schemas.openxmlformats.org/officeDocument/2006/relationships/tags" Target="../tags/tag10.xml"/><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image" Target="../media/image9.emf"/></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5.emf"/><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5.em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5.emf"/></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765646-AA13-7393-09F5-247AD4B5AF1A}"/>
              </a:ext>
            </a:extLst>
          </p:cNvPr>
          <p:cNvSpPr>
            <a:spLocks noGrp="1"/>
          </p:cNvSpPr>
          <p:nvPr>
            <p:ph type="ctrTitle"/>
          </p:nvPr>
        </p:nvSpPr>
        <p:spPr>
          <a:xfrm>
            <a:off x="666348" y="2182987"/>
            <a:ext cx="6475597" cy="2006600"/>
          </a:xfrm>
        </p:spPr>
        <p:txBody>
          <a:bodyPr lIns="0" anchor="b">
            <a:noAutofit/>
          </a:bodyPr>
          <a:lstStyle>
            <a:lvl1pPr algn="l">
              <a:defRPr sz="3200">
                <a:solidFill>
                  <a:schemeClr val="accent3"/>
                </a:solidFill>
              </a:defRPr>
            </a:lvl1pPr>
          </a:lstStyle>
          <a:p>
            <a:endParaRPr lang="en-US"/>
          </a:p>
        </p:txBody>
      </p:sp>
      <p:sp>
        <p:nvSpPr>
          <p:cNvPr id="3" name="Subtitle 2">
            <a:extLst>
              <a:ext uri="{FF2B5EF4-FFF2-40B4-BE49-F238E27FC236}">
                <a16:creationId xmlns:a16="http://schemas.microsoft.com/office/drawing/2014/main" id="{0A5DF338-A0DF-E1F5-F834-32F88F6603F7}"/>
              </a:ext>
            </a:extLst>
          </p:cNvPr>
          <p:cNvSpPr>
            <a:spLocks noGrp="1"/>
          </p:cNvSpPr>
          <p:nvPr>
            <p:ph type="subTitle" idx="1"/>
          </p:nvPr>
        </p:nvSpPr>
        <p:spPr>
          <a:xfrm>
            <a:off x="666348" y="4281662"/>
            <a:ext cx="6475597" cy="629269"/>
          </a:xfrm>
        </p:spPr>
        <p:txBody>
          <a:bodyPr lIns="0">
            <a:noAutofit/>
          </a:bodyP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7" name="Picture 6" descr="A picture containing text, clipart&#10;&#10;Description automatically generated">
            <a:extLst>
              <a:ext uri="{FF2B5EF4-FFF2-40B4-BE49-F238E27FC236}">
                <a16:creationId xmlns:a16="http://schemas.microsoft.com/office/drawing/2014/main" id="{1A364A5F-438D-8576-1D41-B510D1AA267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66348" y="558006"/>
            <a:ext cx="3626683" cy="609206"/>
          </a:xfrm>
          <a:prstGeom prst="rect">
            <a:avLst/>
          </a:prstGeom>
        </p:spPr>
      </p:pic>
      <p:sp>
        <p:nvSpPr>
          <p:cNvPr id="12" name="Footer Placeholder 4">
            <a:extLst>
              <a:ext uri="{FF2B5EF4-FFF2-40B4-BE49-F238E27FC236}">
                <a16:creationId xmlns:a16="http://schemas.microsoft.com/office/drawing/2014/main" id="{CF125858-79A7-E6CA-1E09-5B22AA05F221}"/>
              </a:ext>
            </a:extLst>
          </p:cNvPr>
          <p:cNvSpPr txBox="1">
            <a:spLocks/>
          </p:cNvSpPr>
          <p:nvPr userDrawn="1"/>
        </p:nvSpPr>
        <p:spPr>
          <a:xfrm>
            <a:off x="9793704" y="6491103"/>
            <a:ext cx="2131997" cy="253916"/>
          </a:xfrm>
          <a:prstGeom prst="rect">
            <a:avLst/>
          </a:prstGeom>
        </p:spPr>
        <p:txBody>
          <a:bodyPr rIns="0">
            <a:spAutoFit/>
          </a:bodyPr>
          <a:lstStyle>
            <a:defPPr>
              <a:defRPr lang="en-US"/>
            </a:defPPr>
            <a:lvl1pPr marL="0" algn="r" defTabSz="914400" rtl="0" eaLnBrk="1" latinLnBrk="0" hangingPunct="1">
              <a:defRPr sz="105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CONFIDENTIAL </a:t>
            </a:r>
          </a:p>
        </p:txBody>
      </p:sp>
      <p:grpSp>
        <p:nvGrpSpPr>
          <p:cNvPr id="26" name="Group 25">
            <a:extLst>
              <a:ext uri="{FF2B5EF4-FFF2-40B4-BE49-F238E27FC236}">
                <a16:creationId xmlns:a16="http://schemas.microsoft.com/office/drawing/2014/main" id="{06DFAB58-A100-0B98-9A7F-8F0CC470145C}"/>
              </a:ext>
            </a:extLst>
          </p:cNvPr>
          <p:cNvGrpSpPr/>
          <p:nvPr userDrawn="1"/>
        </p:nvGrpSpPr>
        <p:grpSpPr>
          <a:xfrm>
            <a:off x="6910252" y="582209"/>
            <a:ext cx="2609261" cy="2609261"/>
            <a:chOff x="7258050" y="63500"/>
            <a:chExt cx="2673350" cy="2673350"/>
          </a:xfrm>
        </p:grpSpPr>
        <p:sp>
          <p:nvSpPr>
            <p:cNvPr id="25" name="Oval 24">
              <a:extLst>
                <a:ext uri="{FF2B5EF4-FFF2-40B4-BE49-F238E27FC236}">
                  <a16:creationId xmlns:a16="http://schemas.microsoft.com/office/drawing/2014/main" id="{61781201-C115-82AC-9967-FEB7BF399FBB}"/>
                </a:ext>
              </a:extLst>
            </p:cNvPr>
            <p:cNvSpPr/>
            <p:nvPr userDrawn="1"/>
          </p:nvSpPr>
          <p:spPr>
            <a:xfrm>
              <a:off x="7258050" y="63500"/>
              <a:ext cx="2673350" cy="2673350"/>
            </a:xfrm>
            <a:prstGeom prst="ellipse">
              <a:avLst/>
            </a:prstGeom>
            <a:solidFill>
              <a:schemeClr val="accent2">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D704C0A6-0583-6430-D5F5-DFAAEE776556}"/>
                </a:ext>
              </a:extLst>
            </p:cNvPr>
            <p:cNvSpPr/>
            <p:nvPr userDrawn="1"/>
          </p:nvSpPr>
          <p:spPr>
            <a:xfrm>
              <a:off x="7394575" y="200025"/>
              <a:ext cx="2400300" cy="2400300"/>
            </a:xfrm>
            <a:prstGeom prst="ellipse">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descr="A white brain with a yellow center&#10;&#10;AI-generated content may be incorrect.">
              <a:extLst>
                <a:ext uri="{FF2B5EF4-FFF2-40B4-BE49-F238E27FC236}">
                  <a16:creationId xmlns:a16="http://schemas.microsoft.com/office/drawing/2014/main" id="{05546940-3C31-3B2D-4DC0-E6F3E400E3F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323978" y="355339"/>
              <a:ext cx="2541494" cy="2089673"/>
            </a:xfrm>
            <a:prstGeom prst="rect">
              <a:avLst/>
            </a:prstGeom>
          </p:spPr>
        </p:pic>
      </p:grpSp>
      <p:grpSp>
        <p:nvGrpSpPr>
          <p:cNvPr id="32" name="Group 31">
            <a:extLst>
              <a:ext uri="{FF2B5EF4-FFF2-40B4-BE49-F238E27FC236}">
                <a16:creationId xmlns:a16="http://schemas.microsoft.com/office/drawing/2014/main" id="{27082B0C-36A7-F942-E2C9-EAE19C757464}"/>
              </a:ext>
            </a:extLst>
          </p:cNvPr>
          <p:cNvGrpSpPr/>
          <p:nvPr userDrawn="1"/>
        </p:nvGrpSpPr>
        <p:grpSpPr>
          <a:xfrm>
            <a:off x="9227006" y="2078233"/>
            <a:ext cx="2609261" cy="2609261"/>
            <a:chOff x="9315450" y="2092325"/>
            <a:chExt cx="2673350" cy="2673350"/>
          </a:xfrm>
        </p:grpSpPr>
        <p:sp>
          <p:nvSpPr>
            <p:cNvPr id="29" name="Oval 28">
              <a:extLst>
                <a:ext uri="{FF2B5EF4-FFF2-40B4-BE49-F238E27FC236}">
                  <a16:creationId xmlns:a16="http://schemas.microsoft.com/office/drawing/2014/main" id="{E12A0834-494E-5143-8CBD-5CE8C91CC7CC}"/>
                </a:ext>
              </a:extLst>
            </p:cNvPr>
            <p:cNvSpPr/>
            <p:nvPr userDrawn="1"/>
          </p:nvSpPr>
          <p:spPr>
            <a:xfrm>
              <a:off x="9315450" y="2092325"/>
              <a:ext cx="2673350" cy="2673350"/>
            </a:xfrm>
            <a:prstGeom prst="ellipse">
              <a:avLst/>
            </a:prstGeom>
            <a:solidFill>
              <a:schemeClr val="accent2">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5A051CA3-45D0-B24D-D3C1-619432C67048}"/>
                </a:ext>
              </a:extLst>
            </p:cNvPr>
            <p:cNvSpPr/>
            <p:nvPr userDrawn="1"/>
          </p:nvSpPr>
          <p:spPr>
            <a:xfrm>
              <a:off x="9451975" y="2228850"/>
              <a:ext cx="2400300" cy="2400300"/>
            </a:xfrm>
            <a:prstGeom prst="ellipse">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7" name="Group 36">
            <a:extLst>
              <a:ext uri="{FF2B5EF4-FFF2-40B4-BE49-F238E27FC236}">
                <a16:creationId xmlns:a16="http://schemas.microsoft.com/office/drawing/2014/main" id="{CC57ACBA-BE7D-3085-ED73-DC2DE357FFE0}"/>
              </a:ext>
            </a:extLst>
          </p:cNvPr>
          <p:cNvGrpSpPr/>
          <p:nvPr userDrawn="1"/>
        </p:nvGrpSpPr>
        <p:grpSpPr>
          <a:xfrm>
            <a:off x="6910252" y="3574256"/>
            <a:ext cx="2609261" cy="2609261"/>
            <a:chOff x="7404100" y="3867150"/>
            <a:chExt cx="2673350" cy="2673350"/>
          </a:xfrm>
        </p:grpSpPr>
        <p:sp>
          <p:nvSpPr>
            <p:cNvPr id="34" name="Oval 33">
              <a:extLst>
                <a:ext uri="{FF2B5EF4-FFF2-40B4-BE49-F238E27FC236}">
                  <a16:creationId xmlns:a16="http://schemas.microsoft.com/office/drawing/2014/main" id="{D1E893C3-47C3-C143-CB47-4A79B1541C25}"/>
                </a:ext>
              </a:extLst>
            </p:cNvPr>
            <p:cNvSpPr/>
            <p:nvPr userDrawn="1"/>
          </p:nvSpPr>
          <p:spPr>
            <a:xfrm>
              <a:off x="7404100" y="3867150"/>
              <a:ext cx="2673350" cy="2673350"/>
            </a:xfrm>
            <a:prstGeom prst="ellipse">
              <a:avLst/>
            </a:prstGeom>
            <a:solidFill>
              <a:schemeClr val="accent2">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F30C9739-99F6-CADD-8F31-C04C3097375C}"/>
                </a:ext>
              </a:extLst>
            </p:cNvPr>
            <p:cNvSpPr/>
            <p:nvPr userDrawn="1"/>
          </p:nvSpPr>
          <p:spPr>
            <a:xfrm>
              <a:off x="7540625" y="4003675"/>
              <a:ext cx="2400300" cy="2400300"/>
            </a:xfrm>
            <a:prstGeom prst="ellipse">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descr="A white human heart with a yellow spot&#10;&#10;AI-generated content may be incorrect.">
              <a:extLst>
                <a:ext uri="{FF2B5EF4-FFF2-40B4-BE49-F238E27FC236}">
                  <a16:creationId xmlns:a16="http://schemas.microsoft.com/office/drawing/2014/main" id="{56B6426D-5D23-8661-1599-BE80178D3FED}"/>
                </a:ext>
              </a:extLst>
            </p:cNvPr>
            <p:cNvPicPr>
              <a:picLocks noChangeAspect="1"/>
            </p:cNvPicPr>
            <p:nvPr userDrawn="1"/>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987642" y="4199648"/>
              <a:ext cx="1506266" cy="2008355"/>
            </a:xfrm>
            <a:prstGeom prst="rect">
              <a:avLst/>
            </a:prstGeom>
          </p:spPr>
        </p:pic>
      </p:grpSp>
      <p:sp>
        <p:nvSpPr>
          <p:cNvPr id="38" name="Date Placeholder 37">
            <a:extLst>
              <a:ext uri="{FF2B5EF4-FFF2-40B4-BE49-F238E27FC236}">
                <a16:creationId xmlns:a16="http://schemas.microsoft.com/office/drawing/2014/main" id="{546F1606-6A8B-E40F-CED4-C0EAC8390355}"/>
              </a:ext>
            </a:extLst>
          </p:cNvPr>
          <p:cNvSpPr>
            <a:spLocks noGrp="1"/>
          </p:cNvSpPr>
          <p:nvPr>
            <p:ph type="dt" sz="half" idx="10"/>
          </p:nvPr>
        </p:nvSpPr>
        <p:spPr/>
        <p:txBody>
          <a:bodyPr/>
          <a:lstStyle/>
          <a:p>
            <a:endParaRPr lang="en-US"/>
          </a:p>
        </p:txBody>
      </p:sp>
      <p:sp>
        <p:nvSpPr>
          <p:cNvPr id="39" name="Footer Placeholder 38">
            <a:extLst>
              <a:ext uri="{FF2B5EF4-FFF2-40B4-BE49-F238E27FC236}">
                <a16:creationId xmlns:a16="http://schemas.microsoft.com/office/drawing/2014/main" id="{05868C79-F198-CB05-0024-36BD5B413696}"/>
              </a:ext>
            </a:extLst>
          </p:cNvPr>
          <p:cNvSpPr>
            <a:spLocks noGrp="1"/>
          </p:cNvSpPr>
          <p:nvPr>
            <p:ph type="ftr" sz="quarter" idx="11"/>
          </p:nvPr>
        </p:nvSpPr>
        <p:spPr/>
        <p:txBody>
          <a:bodyPr/>
          <a:lstStyle/>
          <a:p>
            <a:r>
              <a:rPr lang="en-US"/>
              <a:t>CONFIDENTIAL  I</a:t>
            </a:r>
          </a:p>
        </p:txBody>
      </p:sp>
      <p:sp>
        <p:nvSpPr>
          <p:cNvPr id="40" name="Slide Number Placeholder 39">
            <a:extLst>
              <a:ext uri="{FF2B5EF4-FFF2-40B4-BE49-F238E27FC236}">
                <a16:creationId xmlns:a16="http://schemas.microsoft.com/office/drawing/2014/main" id="{18882E22-A6B0-C059-D4C1-AAD6FA169E1B}"/>
              </a:ext>
            </a:extLst>
          </p:cNvPr>
          <p:cNvSpPr>
            <a:spLocks noGrp="1"/>
          </p:cNvSpPr>
          <p:nvPr>
            <p:ph type="sldNum" sz="quarter" idx="12"/>
          </p:nvPr>
        </p:nvSpPr>
        <p:spPr/>
        <p:txBody>
          <a:bodyPr/>
          <a:lstStyle/>
          <a:p>
            <a:fld id="{99D56644-8EB0-2A41-BE32-5D3B59CB68A2}" type="slidenum">
              <a:rPr lang="en-US" smtClean="0"/>
              <a:pPr/>
              <a:t>‹#›</a:t>
            </a:fld>
            <a:endParaRPr lang="en-US"/>
          </a:p>
        </p:txBody>
      </p:sp>
      <p:pic>
        <p:nvPicPr>
          <p:cNvPr id="8" name="Picture 7">
            <a:extLst>
              <a:ext uri="{FF2B5EF4-FFF2-40B4-BE49-F238E27FC236}">
                <a16:creationId xmlns:a16="http://schemas.microsoft.com/office/drawing/2014/main" id="{7D548B7C-4F8B-34EE-4108-3300B16B4228}"/>
              </a:ext>
            </a:extLst>
          </p:cNvPr>
          <p:cNvPicPr>
            <a:picLocks noChangeAspect="1"/>
          </p:cNvPicPr>
          <p:nvPr userDrawn="1"/>
        </p:nvPicPr>
        <p:blipFill>
          <a:blip r:embed="rId5"/>
          <a:stretch>
            <a:fillRect/>
          </a:stretch>
        </p:blipFill>
        <p:spPr>
          <a:xfrm>
            <a:off x="9822562" y="2632457"/>
            <a:ext cx="1482464" cy="1500811"/>
          </a:xfrm>
          <a:prstGeom prst="rect">
            <a:avLst/>
          </a:prstGeom>
        </p:spPr>
      </p:pic>
    </p:spTree>
    <p:extLst>
      <p:ext uri="{BB962C8B-B14F-4D97-AF65-F5344CB8AC3E}">
        <p14:creationId xmlns:p14="http://schemas.microsoft.com/office/powerpoint/2010/main" val="52398836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ftr="0" dt="0"/>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with Key Takeaway">
    <p:spTree>
      <p:nvGrpSpPr>
        <p:cNvPr id="1" name=""/>
        <p:cNvGrpSpPr/>
        <p:nvPr/>
      </p:nvGrpSpPr>
      <p:grpSpPr>
        <a:xfrm>
          <a:off x="0" y="0"/>
          <a:ext cx="0" cy="0"/>
          <a:chOff x="0" y="0"/>
          <a:chExt cx="0" cy="0"/>
        </a:xfrm>
      </p:grpSpPr>
      <p:sp>
        <p:nvSpPr>
          <p:cNvPr id="7" name="Footer Placeholder 6">
            <a:extLst>
              <a:ext uri="{FF2B5EF4-FFF2-40B4-BE49-F238E27FC236}">
                <a16:creationId xmlns:a16="http://schemas.microsoft.com/office/drawing/2014/main" id="{B2047679-E0A7-9FD3-EA68-FF278761DD21}"/>
              </a:ext>
            </a:extLst>
          </p:cNvPr>
          <p:cNvSpPr>
            <a:spLocks noGrp="1"/>
          </p:cNvSpPr>
          <p:nvPr>
            <p:ph type="ftr" sz="quarter" idx="10"/>
          </p:nvPr>
        </p:nvSpPr>
        <p:spPr/>
        <p:txBody>
          <a:bodyPr/>
          <a:lstStyle/>
          <a:p>
            <a:r>
              <a:rPr lang="en-US"/>
              <a:t>CONFIDENTIAL  I</a:t>
            </a:r>
          </a:p>
        </p:txBody>
      </p:sp>
      <p:sp>
        <p:nvSpPr>
          <p:cNvPr id="8" name="Slide Number Placeholder 7">
            <a:extLst>
              <a:ext uri="{FF2B5EF4-FFF2-40B4-BE49-F238E27FC236}">
                <a16:creationId xmlns:a16="http://schemas.microsoft.com/office/drawing/2014/main" id="{836C8ACB-A04C-8477-133A-44D0AFA971B5}"/>
              </a:ext>
            </a:extLst>
          </p:cNvPr>
          <p:cNvSpPr>
            <a:spLocks noGrp="1"/>
          </p:cNvSpPr>
          <p:nvPr>
            <p:ph type="sldNum" sz="quarter" idx="11"/>
          </p:nvPr>
        </p:nvSpPr>
        <p:spPr/>
        <p:txBody>
          <a:bodyPr/>
          <a:lstStyle/>
          <a:p>
            <a:fld id="{99D56644-8EB0-2A41-BE32-5D3B59CB68A2}" type="slidenum">
              <a:rPr lang="en-US" smtClean="0"/>
              <a:pPr/>
              <a:t>‹#›</a:t>
            </a:fld>
            <a:endParaRPr lang="en-US"/>
          </a:p>
        </p:txBody>
      </p:sp>
      <p:sp>
        <p:nvSpPr>
          <p:cNvPr id="4" name="Date Placeholder 3">
            <a:extLst>
              <a:ext uri="{FF2B5EF4-FFF2-40B4-BE49-F238E27FC236}">
                <a16:creationId xmlns:a16="http://schemas.microsoft.com/office/drawing/2014/main" id="{66839E37-491B-C28F-AC49-3656FF3929BF}"/>
              </a:ext>
            </a:extLst>
          </p:cNvPr>
          <p:cNvSpPr>
            <a:spLocks noGrp="1"/>
          </p:cNvSpPr>
          <p:nvPr>
            <p:ph type="dt" sz="half" idx="13"/>
          </p:nvPr>
        </p:nvSpPr>
        <p:spPr/>
        <p:txBody>
          <a:bodyPr/>
          <a:lstStyle/>
          <a:p>
            <a:endParaRPr lang="en-US"/>
          </a:p>
        </p:txBody>
      </p:sp>
      <p:sp>
        <p:nvSpPr>
          <p:cNvPr id="9" name="Text Placeholder 8">
            <a:extLst>
              <a:ext uri="{FF2B5EF4-FFF2-40B4-BE49-F238E27FC236}">
                <a16:creationId xmlns:a16="http://schemas.microsoft.com/office/drawing/2014/main" id="{FEB35E58-0C41-B752-4889-111EDC94740D}"/>
              </a:ext>
            </a:extLst>
          </p:cNvPr>
          <p:cNvSpPr>
            <a:spLocks noGrp="1"/>
          </p:cNvSpPr>
          <p:nvPr>
            <p:ph type="body" sz="quarter" idx="14"/>
          </p:nvPr>
        </p:nvSpPr>
        <p:spPr>
          <a:xfrm>
            <a:off x="342900" y="5969000"/>
            <a:ext cx="11512550" cy="260350"/>
          </a:xfrm>
        </p:spPr>
        <p:txBody>
          <a:bodyPr anchor="b"/>
          <a:lstStyle>
            <a:lvl1pPr>
              <a:spcBef>
                <a:spcPts val="100"/>
              </a:spcBef>
              <a:buNone/>
              <a:defRPr sz="800"/>
            </a:lvl1pPr>
            <a:lvl2pPr>
              <a:spcBef>
                <a:spcPts val="100"/>
              </a:spcBef>
              <a:buNone/>
              <a:defRPr sz="800"/>
            </a:lvl2pPr>
            <a:lvl3pPr>
              <a:spcBef>
                <a:spcPts val="100"/>
              </a:spcBef>
              <a:buNone/>
              <a:defRPr sz="800"/>
            </a:lvl3pPr>
            <a:lvl4pPr>
              <a:spcBef>
                <a:spcPts val="100"/>
              </a:spcBef>
              <a:buNone/>
              <a:defRPr sz="800"/>
            </a:lvl4pPr>
            <a:lvl5pPr>
              <a:spcBef>
                <a:spcPts val="100"/>
              </a:spcBef>
              <a:buNone/>
              <a:defRPr sz="800"/>
            </a:lvl5pPr>
          </a:lstStyle>
          <a:p>
            <a:pPr lvl="0"/>
            <a:r>
              <a:rPr lang="en-US"/>
              <a:t>Click to edit Master text styles</a:t>
            </a:r>
          </a:p>
        </p:txBody>
      </p:sp>
      <p:sp>
        <p:nvSpPr>
          <p:cNvPr id="11" name="Text Placeholder 11">
            <a:extLst>
              <a:ext uri="{FF2B5EF4-FFF2-40B4-BE49-F238E27FC236}">
                <a16:creationId xmlns:a16="http://schemas.microsoft.com/office/drawing/2014/main" id="{EE875A27-C710-11D8-509A-1A402B7507EF}"/>
              </a:ext>
            </a:extLst>
          </p:cNvPr>
          <p:cNvSpPr>
            <a:spLocks noGrp="1"/>
          </p:cNvSpPr>
          <p:nvPr>
            <p:ph type="body" sz="quarter" idx="15"/>
          </p:nvPr>
        </p:nvSpPr>
        <p:spPr>
          <a:xfrm>
            <a:off x="342900" y="962025"/>
            <a:ext cx="11506200" cy="355600"/>
          </a:xfrm>
        </p:spPr>
        <p:txBody>
          <a:bodyPr tIns="0" bIns="0">
            <a:noAutofit/>
          </a:bodyPr>
          <a:lstStyle>
            <a:lvl1pPr>
              <a:buNone/>
              <a:defRPr sz="2000" i="1"/>
            </a:lvl1pPr>
            <a:lvl2pPr>
              <a:buNone/>
              <a:defRPr sz="1800" i="1"/>
            </a:lvl2pPr>
            <a:lvl3pPr>
              <a:buNone/>
              <a:defRPr sz="1600" i="1"/>
            </a:lvl3pPr>
            <a:lvl4pPr>
              <a:buNone/>
              <a:defRPr sz="1400" i="1"/>
            </a:lvl4pPr>
            <a:lvl5pPr>
              <a:buNone/>
              <a:defRPr sz="1400" i="1"/>
            </a:lvl5pPr>
          </a:lstStyle>
          <a:p>
            <a:pPr lvl="0"/>
            <a:r>
              <a:rPr lang="en-US"/>
              <a:t>Click to edit Master text styles</a:t>
            </a:r>
          </a:p>
        </p:txBody>
      </p:sp>
      <p:sp>
        <p:nvSpPr>
          <p:cNvPr id="12" name="Title 11">
            <a:extLst>
              <a:ext uri="{FF2B5EF4-FFF2-40B4-BE49-F238E27FC236}">
                <a16:creationId xmlns:a16="http://schemas.microsoft.com/office/drawing/2014/main" id="{3373FB01-FF95-B2DD-BF07-509215862263}"/>
              </a:ext>
            </a:extLst>
          </p:cNvPr>
          <p:cNvSpPr>
            <a:spLocks noGrp="1"/>
          </p:cNvSpPr>
          <p:nvPr>
            <p:ph type="title"/>
          </p:nvPr>
        </p:nvSpPr>
        <p:spPr/>
        <p:txBody>
          <a:bodyPr/>
          <a:lstStyle/>
          <a:p>
            <a:r>
              <a:rPr lang="en-US"/>
              <a:t>Click to edit Master title style</a:t>
            </a:r>
          </a:p>
        </p:txBody>
      </p:sp>
      <p:sp>
        <p:nvSpPr>
          <p:cNvPr id="2" name="Rectangle 1">
            <a:extLst>
              <a:ext uri="{FF2B5EF4-FFF2-40B4-BE49-F238E27FC236}">
                <a16:creationId xmlns:a16="http://schemas.microsoft.com/office/drawing/2014/main" id="{BA180F27-9AF7-5DB6-5B50-9B922BE55AC7}"/>
              </a:ext>
            </a:extLst>
          </p:cNvPr>
          <p:cNvSpPr/>
          <p:nvPr userDrawn="1"/>
        </p:nvSpPr>
        <p:spPr>
          <a:xfrm>
            <a:off x="225911" y="6357769"/>
            <a:ext cx="1968649" cy="41954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5690204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itle Left Gray">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D0BC549-193B-2BEC-D729-0153B997FE97}"/>
              </a:ext>
            </a:extLst>
          </p:cNvPr>
          <p:cNvSpPr/>
          <p:nvPr/>
        </p:nvSpPr>
        <p:spPr>
          <a:xfrm rot="10800000">
            <a:off x="0" y="0"/>
            <a:ext cx="4578518"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n-lt"/>
              <a:ea typeface="+mn-ea"/>
              <a:cs typeface="+mn-cs"/>
            </a:endParaRPr>
          </a:p>
        </p:txBody>
      </p:sp>
      <p:sp>
        <p:nvSpPr>
          <p:cNvPr id="2" name="Date Placeholder 1">
            <a:extLst>
              <a:ext uri="{FF2B5EF4-FFF2-40B4-BE49-F238E27FC236}">
                <a16:creationId xmlns:a16="http://schemas.microsoft.com/office/drawing/2014/main" id="{3A15FE97-8107-9173-A8C8-001656FC1EC1}"/>
              </a:ext>
            </a:extLst>
          </p:cNvPr>
          <p:cNvSpPr>
            <a:spLocks noGrp="1"/>
          </p:cNvSpPr>
          <p:nvPr userDrawn="1">
            <p:ph type="dt" sz="half" idx="10"/>
          </p:nvPr>
        </p:nvSpPr>
        <p:spPr/>
        <p:txBody>
          <a:bodyPr/>
          <a:lstStyle/>
          <a:p>
            <a:endParaRPr lang="en-US"/>
          </a:p>
        </p:txBody>
      </p:sp>
      <p:sp>
        <p:nvSpPr>
          <p:cNvPr id="4" name="Slide Number Placeholder 3">
            <a:extLst>
              <a:ext uri="{FF2B5EF4-FFF2-40B4-BE49-F238E27FC236}">
                <a16:creationId xmlns:a16="http://schemas.microsoft.com/office/drawing/2014/main" id="{41E98325-023B-2D78-6BEB-8F9478D6CBDE}"/>
              </a:ext>
            </a:extLst>
          </p:cNvPr>
          <p:cNvSpPr>
            <a:spLocks noGrp="1"/>
          </p:cNvSpPr>
          <p:nvPr userDrawn="1">
            <p:ph type="sldNum" sz="quarter" idx="12"/>
          </p:nvPr>
        </p:nvSpPr>
        <p:spPr/>
        <p:txBody>
          <a:bodyPr/>
          <a:lstStyle/>
          <a:p>
            <a:fld id="{8D548804-DC3A-1C41-B4C9-1758A5487D0A}" type="slidenum">
              <a:rPr lang="en-US" smtClean="0"/>
              <a:t>‹#›</a:t>
            </a:fld>
            <a:endParaRPr lang="en-US"/>
          </a:p>
        </p:txBody>
      </p:sp>
      <p:sp>
        <p:nvSpPr>
          <p:cNvPr id="5" name="Footer Placeholder 4">
            <a:extLst>
              <a:ext uri="{FF2B5EF4-FFF2-40B4-BE49-F238E27FC236}">
                <a16:creationId xmlns:a16="http://schemas.microsoft.com/office/drawing/2014/main" id="{64F1B160-968E-7DFB-259F-B0272F60F7A5}"/>
              </a:ext>
            </a:extLst>
          </p:cNvPr>
          <p:cNvSpPr>
            <a:spLocks noGrp="1"/>
          </p:cNvSpPr>
          <p:nvPr userDrawn="1">
            <p:ph type="ftr" sz="quarter" idx="13"/>
          </p:nvPr>
        </p:nvSpPr>
        <p:spPr/>
        <p:txBody>
          <a:bodyPr/>
          <a:lstStyle>
            <a:lvl1pPr>
              <a:defRPr>
                <a:solidFill>
                  <a:schemeClr val="tx1"/>
                </a:solidFill>
              </a:defRPr>
            </a:lvl1pPr>
          </a:lstStyle>
          <a:p>
            <a:r>
              <a:rPr lang="en-US"/>
              <a:t>CONFIDENTIAL  I</a:t>
            </a:r>
          </a:p>
        </p:txBody>
      </p:sp>
      <p:sp>
        <p:nvSpPr>
          <p:cNvPr id="65" name="Slide Number Placeholder 62">
            <a:extLst>
              <a:ext uri="{FF2B5EF4-FFF2-40B4-BE49-F238E27FC236}">
                <a16:creationId xmlns:a16="http://schemas.microsoft.com/office/drawing/2014/main" id="{DF2F9C9B-0AC9-1D92-8088-02087B6D20D0}"/>
              </a:ext>
            </a:extLst>
          </p:cNvPr>
          <p:cNvSpPr txBox="1">
            <a:spLocks/>
          </p:cNvSpPr>
          <p:nvPr userDrawn="1"/>
        </p:nvSpPr>
        <p:spPr>
          <a:xfrm>
            <a:off x="11727709" y="6421666"/>
            <a:ext cx="381638" cy="365125"/>
          </a:xfrm>
          <a:prstGeom prst="rect">
            <a:avLst/>
          </a:prstGeom>
        </p:spPr>
        <p:txBody>
          <a:bodyPr vert="horz" lIns="0" tIns="0" rIns="0" bIns="0" rtlCol="0" anchor="ctr"/>
          <a:lstStyle>
            <a:defPPr>
              <a:defRPr lang="en-US"/>
            </a:defPPr>
            <a:lvl1pPr marL="0" algn="l" defTabSz="914400" rtl="0" eaLnBrk="1" latinLnBrk="0" hangingPunct="1">
              <a:defRPr sz="800" kern="1200">
                <a:solidFill>
                  <a:schemeClr val="tx1">
                    <a:lumMod val="60000"/>
                    <a:lumOff val="4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8D548804-DC3A-1C41-B4C9-1758A5487D0A}" type="slidenum">
              <a:rPr lang="en-US" smtClean="0">
                <a:solidFill>
                  <a:schemeClr val="bg1"/>
                </a:solidFill>
              </a:rPr>
              <a:pPr algn="r"/>
              <a:t>‹#›</a:t>
            </a:fld>
            <a:endParaRPr lang="en-US">
              <a:solidFill>
                <a:schemeClr val="bg1"/>
              </a:solidFill>
            </a:endParaRPr>
          </a:p>
        </p:txBody>
      </p:sp>
      <p:sp>
        <p:nvSpPr>
          <p:cNvPr id="40" name="Text Placeholder 39">
            <a:extLst>
              <a:ext uri="{FF2B5EF4-FFF2-40B4-BE49-F238E27FC236}">
                <a16:creationId xmlns:a16="http://schemas.microsoft.com/office/drawing/2014/main" id="{F136161B-7A29-F961-BCE5-F5C692E9D077}"/>
              </a:ext>
            </a:extLst>
          </p:cNvPr>
          <p:cNvSpPr>
            <a:spLocks noGrp="1"/>
          </p:cNvSpPr>
          <p:nvPr userDrawn="1">
            <p:ph type="body" sz="quarter" idx="14"/>
          </p:nvPr>
        </p:nvSpPr>
        <p:spPr>
          <a:xfrm>
            <a:off x="342900" y="2089944"/>
            <a:ext cx="3824288" cy="2678112"/>
          </a:xfrm>
          <a:prstGeom prst="roundRect">
            <a:avLst>
              <a:gd name="adj" fmla="val 0"/>
            </a:avLst>
          </a:prstGeom>
          <a:noFill/>
          <a:ln>
            <a:noFill/>
          </a:ln>
        </p:spPr>
        <p:txBody>
          <a:bodyPr lIns="91440" rIns="91440" anchor="ctr"/>
          <a:lstStyle>
            <a:lvl1pPr marL="0" indent="0" algn="l">
              <a:buNone/>
              <a:defRPr sz="3200">
                <a:solidFill>
                  <a:schemeClr val="bg1"/>
                </a:solidFill>
              </a:defRPr>
            </a:lvl1pPr>
            <a:lvl2pPr>
              <a:defRPr sz="2800">
                <a:solidFill>
                  <a:schemeClr val="bg1"/>
                </a:solidFill>
              </a:defRPr>
            </a:lvl2pPr>
            <a:lvl3pPr>
              <a:defRPr sz="2400">
                <a:solidFill>
                  <a:schemeClr val="bg1"/>
                </a:solidFill>
              </a:defRPr>
            </a:lvl3pPr>
            <a:lvl4pPr>
              <a:defRPr sz="2000">
                <a:solidFill>
                  <a:schemeClr val="bg1"/>
                </a:solidFill>
              </a:defRPr>
            </a:lvl4pPr>
            <a:lvl5pPr>
              <a:defRPr sz="2000">
                <a:solidFill>
                  <a:schemeClr val="bg1"/>
                </a:solidFill>
              </a:defRPr>
            </a:lvl5pPr>
          </a:lstStyle>
          <a:p>
            <a:pPr lvl="0"/>
            <a:r>
              <a:rPr lang="en-US"/>
              <a:t>Click to edit Master text styles</a:t>
            </a:r>
          </a:p>
        </p:txBody>
      </p:sp>
      <p:sp>
        <p:nvSpPr>
          <p:cNvPr id="43" name="Text Placeholder 42">
            <a:extLst>
              <a:ext uri="{FF2B5EF4-FFF2-40B4-BE49-F238E27FC236}">
                <a16:creationId xmlns:a16="http://schemas.microsoft.com/office/drawing/2014/main" id="{2B575FB5-B44F-F2E4-DCA3-C39C83D1F429}"/>
              </a:ext>
            </a:extLst>
          </p:cNvPr>
          <p:cNvSpPr>
            <a:spLocks noGrp="1"/>
          </p:cNvSpPr>
          <p:nvPr userDrawn="1">
            <p:ph type="body" sz="quarter" idx="27"/>
          </p:nvPr>
        </p:nvSpPr>
        <p:spPr>
          <a:xfrm>
            <a:off x="5168900" y="936625"/>
            <a:ext cx="6680200" cy="5121276"/>
          </a:xfrm>
        </p:spPr>
        <p:txBody>
          <a:bodyPr>
            <a:no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5">
            <a:extLst>
              <a:ext uri="{FF2B5EF4-FFF2-40B4-BE49-F238E27FC236}">
                <a16:creationId xmlns:a16="http://schemas.microsoft.com/office/drawing/2014/main" id="{2714E2D1-FDA4-172C-9D69-61CC76F43FF4}"/>
              </a:ext>
            </a:extLst>
          </p:cNvPr>
          <p:cNvSpPr/>
          <p:nvPr userDrawn="1"/>
        </p:nvSpPr>
        <p:spPr>
          <a:xfrm rot="5400000">
            <a:off x="-3392424" y="3392424"/>
            <a:ext cx="6858000" cy="73152"/>
          </a:xfrm>
          <a:prstGeom prst="rect">
            <a:avLst/>
          </a:prstGeom>
          <a:gradFill flip="none" rotWithShape="1">
            <a:gsLst>
              <a:gs pos="0">
                <a:schemeClr val="accent1"/>
              </a:gs>
              <a:gs pos="35000">
                <a:schemeClr val="accent1">
                  <a:lumMod val="75000"/>
                </a:schemeClr>
              </a:gs>
              <a:gs pos="100000">
                <a:schemeClr val="accent5"/>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Tree>
    <p:extLst>
      <p:ext uri="{BB962C8B-B14F-4D97-AF65-F5344CB8AC3E}">
        <p14:creationId xmlns:p14="http://schemas.microsoft.com/office/powerpoint/2010/main" val="372616686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5E8E31-1590-2D46-80E6-565413AE4235}"/>
              </a:ext>
            </a:extLst>
          </p:cNvPr>
          <p:cNvSpPr>
            <a:spLocks noGrp="1"/>
          </p:cNvSpPr>
          <p:nvPr>
            <p:ph type="title"/>
          </p:nvPr>
        </p:nvSpPr>
        <p:spPr>
          <a:xfrm>
            <a:off x="838200" y="223021"/>
            <a:ext cx="10515600" cy="996696"/>
          </a:xfrm>
        </p:spPr>
        <p:txBody>
          <a:bodyPr/>
          <a:lstStyle/>
          <a:p>
            <a:r>
              <a:rPr lang="en-US"/>
              <a:t>Click to edit Master title style</a:t>
            </a:r>
          </a:p>
        </p:txBody>
      </p:sp>
      <p:sp>
        <p:nvSpPr>
          <p:cNvPr id="3" name="Rectangle 2">
            <a:extLst>
              <a:ext uri="{FF2B5EF4-FFF2-40B4-BE49-F238E27FC236}">
                <a16:creationId xmlns:a16="http://schemas.microsoft.com/office/drawing/2014/main" id="{99880A3E-0552-43B1-7701-7242D3E79DBD}"/>
              </a:ext>
            </a:extLst>
          </p:cNvPr>
          <p:cNvSpPr/>
          <p:nvPr userDrawn="1"/>
        </p:nvSpPr>
        <p:spPr>
          <a:xfrm>
            <a:off x="225911" y="6357769"/>
            <a:ext cx="1968649" cy="41954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458870266"/>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Default">
    <p:spTree>
      <p:nvGrpSpPr>
        <p:cNvPr id="1" name=""/>
        <p:cNvGrpSpPr/>
        <p:nvPr/>
      </p:nvGrpSpPr>
      <p:grpSpPr>
        <a:xfrm>
          <a:off x="0" y="0"/>
          <a:ext cx="0" cy="0"/>
          <a:chOff x="0" y="0"/>
          <a:chExt cx="0" cy="0"/>
        </a:xfrm>
      </p:grpSpPr>
      <p:graphicFrame>
        <p:nvGraphicFramePr>
          <p:cNvPr id="3" name="Object 8" hidden="1">
            <a:extLst>
              <a:ext uri="{FF2B5EF4-FFF2-40B4-BE49-F238E27FC236}">
                <a16:creationId xmlns:a16="http://schemas.microsoft.com/office/drawing/2014/main" id="{D8EFF8A2-0FB9-4B25-8B8D-492353274983}"/>
              </a:ext>
            </a:extLst>
          </p:cNvPr>
          <p:cNvGraphicFramePr>
            <a:graphicFrameLocks noChangeAspect="1"/>
          </p:cNvGraphicFramePr>
          <p:nvPr>
            <p:custDataLst>
              <p:tags r:id="rId1"/>
            </p:custDataLst>
            <p:extLst>
              <p:ext uri="{D42A27DB-BD31-4B8C-83A1-F6EECF244321}">
                <p14:modId xmlns:p14="http://schemas.microsoft.com/office/powerpoint/2010/main" val="32290505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3" imgW="413" imgH="416" progId="TCLayout.ActiveDocument.1">
                  <p:embed/>
                </p:oleObj>
              </mc:Choice>
              <mc:Fallback>
                <p:oleObj name="think-cell Slide" r:id="rId13" imgW="413" imgH="416" progId="TCLayout.ActiveDocument.1">
                  <p:embed/>
                  <p:pic>
                    <p:nvPicPr>
                      <p:cNvPr id="3" name="Object 8" hidden="1">
                        <a:extLst>
                          <a:ext uri="{FF2B5EF4-FFF2-40B4-BE49-F238E27FC236}">
                            <a16:creationId xmlns:a16="http://schemas.microsoft.com/office/drawing/2014/main" id="{D8EFF8A2-0FB9-4B25-8B8D-492353274983}"/>
                          </a:ext>
                        </a:extLst>
                      </p:cNvPr>
                      <p:cNvPicPr/>
                      <p:nvPr/>
                    </p:nvPicPr>
                    <p:blipFill>
                      <a:blip r:embed="rId14"/>
                      <a:stretch>
                        <a:fillRect/>
                      </a:stretch>
                    </p:blipFill>
                    <p:spPr>
                      <a:xfrm>
                        <a:off x="1588" y="1588"/>
                        <a:ext cx="1588" cy="1588"/>
                      </a:xfrm>
                      <a:prstGeom prst="rect">
                        <a:avLst/>
                      </a:prstGeom>
                    </p:spPr>
                  </p:pic>
                </p:oleObj>
              </mc:Fallback>
            </mc:AlternateContent>
          </a:graphicData>
        </a:graphic>
      </p:graphicFrame>
      <p:sp>
        <p:nvSpPr>
          <p:cNvPr id="2" name="Rectangle 7" hidden="1">
            <a:extLst>
              <a:ext uri="{FF2B5EF4-FFF2-40B4-BE49-F238E27FC236}">
                <a16:creationId xmlns:a16="http://schemas.microsoft.com/office/drawing/2014/main" id="{9F741700-5035-4E61-A4AC-1B3C7AE220D5}"/>
              </a:ext>
            </a:extLst>
          </p:cNvPr>
          <p:cNvSpPr/>
          <p:nvPr>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a:solidFill>
                <a:schemeClr val="bg1"/>
              </a:solidFill>
              <a:latin typeface="Georgia" panose="02040502050405020303" pitchFamily="18" charset="0"/>
              <a:ea typeface="+mj-ea"/>
              <a:cs typeface="+mj-cs"/>
              <a:sym typeface="Georgia" panose="02040502050405020303" pitchFamily="18" charset="0"/>
            </a:endParaRPr>
          </a:p>
        </p:txBody>
      </p:sp>
      <p:sp>
        <p:nvSpPr>
          <p:cNvPr id="15" name="2. Slide Title">
            <a:extLst>
              <a:ext uri="{FF2B5EF4-FFF2-40B4-BE49-F238E27FC236}">
                <a16:creationId xmlns:a16="http://schemas.microsoft.com/office/drawing/2014/main" id="{699FD2C4-82B5-475E-9235-DB128978B618}"/>
              </a:ext>
            </a:extLst>
          </p:cNvPr>
          <p:cNvSpPr>
            <a:spLocks noGrp="1"/>
          </p:cNvSpPr>
          <p:nvPr>
            <p:ph type="title"/>
            <p:custDataLst>
              <p:tags r:id="rId3"/>
            </p:custDataLst>
          </p:nvPr>
        </p:nvSpPr>
        <p:spPr>
          <a:xfrm>
            <a:off x="554736" y="355092"/>
            <a:ext cx="11082528" cy="731520"/>
          </a:xfrm>
        </p:spPr>
        <p:txBody>
          <a:bodyPr vert="horz"/>
          <a:lstStyle/>
          <a:p>
            <a:r>
              <a:rPr lang="en-US"/>
              <a:t>Click to edit Master title style</a:t>
            </a:r>
          </a:p>
        </p:txBody>
      </p:sp>
      <p:sp>
        <p:nvSpPr>
          <p:cNvPr id="14" name="3. Subtitle">
            <a:extLst>
              <a:ext uri="{FF2B5EF4-FFF2-40B4-BE49-F238E27FC236}">
                <a16:creationId xmlns:a16="http://schemas.microsoft.com/office/drawing/2014/main" id="{D4D36123-678D-4B6C-A648-186F85BE34AE}"/>
              </a:ext>
            </a:extLst>
          </p:cNvPr>
          <p:cNvSpPr>
            <a:spLocks noGrp="1"/>
          </p:cNvSpPr>
          <p:nvPr>
            <p:ph type="subTitle" idx="1"/>
            <p:custDataLst>
              <p:tags r:id="rId4"/>
            </p:custDataLst>
          </p:nvPr>
        </p:nvSpPr>
        <p:spPr>
          <a:xfrm>
            <a:off x="554736" y="1318966"/>
            <a:ext cx="11082528" cy="276999"/>
          </a:xfrm>
        </p:spPr>
        <p:txBody>
          <a:bodyPr wrap="square">
            <a:noAutofit/>
          </a:bodyPr>
          <a:lstStyle>
            <a:lvl1pPr marL="0" indent="0" algn="l">
              <a:buNone/>
              <a:defRPr sz="1800" b="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9" name="Slide Number">
            <a:extLst>
              <a:ext uri="{FF2B5EF4-FFF2-40B4-BE49-F238E27FC236}">
                <a16:creationId xmlns:a16="http://schemas.microsoft.com/office/drawing/2014/main" id="{66686DBA-90DA-4033-B950-94CBD0D7A425}"/>
              </a:ext>
            </a:extLst>
          </p:cNvPr>
          <p:cNvSpPr>
            <a:spLocks noChangeArrowheads="1"/>
          </p:cNvSpPr>
          <p:nvPr>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bg2"/>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bg2"/>
              </a:solidFill>
              <a:latin typeface="+mn-lt"/>
              <a:ea typeface="+mn-ea"/>
              <a:cs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p:custDataLst>
              <p:tags r:id="rId6"/>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A8BAFD1A-3C11-49E6-B76E-5166760AF118}"/>
              </a:ext>
            </a:extLst>
          </p:cNvPr>
          <p:cNvSpPr>
            <a:spLocks noGrp="1"/>
          </p:cNvSpPr>
          <p:nvPr>
            <p:ph type="body" sz="quarter" idx="17" hasCustomPrompt="1"/>
            <p:custDataLst>
              <p:tags r:id="rId7"/>
            </p:custDataLst>
          </p:nvPr>
        </p:nvSpPr>
        <p:spPr>
          <a:xfrm>
            <a:off x="7630160" y="100540"/>
            <a:ext cx="4007104" cy="123111"/>
          </a:xfrm>
        </p:spPr>
        <p:txBody>
          <a:bodyPr wrap="square" anchor="ctr" anchorCtr="0">
            <a:spAutoFit/>
          </a:bodyPr>
          <a:lstStyle>
            <a:lvl1pPr algn="r">
              <a:defRPr sz="800">
                <a:latin typeface="+mn-lt"/>
              </a:defRPr>
            </a:lvl1pPr>
          </a:lstStyle>
          <a:p>
            <a:pPr lvl="0"/>
            <a:r>
              <a:rPr lang="en-US"/>
              <a:t>Section marker</a:t>
            </a:r>
          </a:p>
        </p:txBody>
      </p:sp>
      <p:graphicFrame>
        <p:nvGraphicFramePr>
          <p:cNvPr id="4" name="Object 8" hidden="1">
            <a:extLst>
              <a:ext uri="{FF2B5EF4-FFF2-40B4-BE49-F238E27FC236}">
                <a16:creationId xmlns:a16="http://schemas.microsoft.com/office/drawing/2014/main" id="{D05A6BFD-A897-C2F6-C2C2-A3CFBAEAD07B}"/>
              </a:ext>
            </a:extLst>
          </p:cNvPr>
          <p:cNvGraphicFramePr>
            <a:graphicFrameLocks noChangeAspect="1"/>
          </p:cNvGraphicFramePr>
          <p:nvPr userDrawn="1">
            <p:custDataLst>
              <p:tags r:id="rId8"/>
            </p:custDataLst>
            <p:extLst>
              <p:ext uri="{D42A27DB-BD31-4B8C-83A1-F6EECF244321}">
                <p14:modId xmlns:p14="http://schemas.microsoft.com/office/powerpoint/2010/main" val="32290505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3" imgW="413" imgH="416" progId="TCLayout.ActiveDocument.1">
                  <p:embed/>
                </p:oleObj>
              </mc:Choice>
              <mc:Fallback>
                <p:oleObj name="think-cell Slide" r:id="rId13" imgW="413" imgH="416" progId="TCLayout.ActiveDocument.1">
                  <p:embed/>
                  <p:pic>
                    <p:nvPicPr>
                      <p:cNvPr id="4" name="Object 8" hidden="1">
                        <a:extLst>
                          <a:ext uri="{FF2B5EF4-FFF2-40B4-BE49-F238E27FC236}">
                            <a16:creationId xmlns:a16="http://schemas.microsoft.com/office/drawing/2014/main" id="{D05A6BFD-A897-C2F6-C2C2-A3CFBAEAD07B}"/>
                          </a:ext>
                        </a:extLst>
                      </p:cNvPr>
                      <p:cNvPicPr/>
                      <p:nvPr/>
                    </p:nvPicPr>
                    <p:blipFill>
                      <a:blip r:embed="rId14"/>
                      <a:stretch>
                        <a:fillRect/>
                      </a:stretch>
                    </p:blipFill>
                    <p:spPr>
                      <a:xfrm>
                        <a:off x="1588" y="1588"/>
                        <a:ext cx="1588" cy="1588"/>
                      </a:xfrm>
                      <a:prstGeom prst="rect">
                        <a:avLst/>
                      </a:prstGeom>
                    </p:spPr>
                  </p:pic>
                </p:oleObj>
              </mc:Fallback>
            </mc:AlternateContent>
          </a:graphicData>
        </a:graphic>
      </p:graphicFrame>
      <p:sp>
        <p:nvSpPr>
          <p:cNvPr id="5" name="Rectangle 7" hidden="1">
            <a:extLst>
              <a:ext uri="{FF2B5EF4-FFF2-40B4-BE49-F238E27FC236}">
                <a16:creationId xmlns:a16="http://schemas.microsoft.com/office/drawing/2014/main" id="{FFFB4196-5DE2-5FA9-097B-94CBDADAF314}"/>
              </a:ext>
            </a:extLst>
          </p:cNvPr>
          <p:cNvSpPr/>
          <p:nvPr userDrawn="1">
            <p:custDataLst>
              <p:tags r:id="rId9"/>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a:solidFill>
                <a:schemeClr val="bg1"/>
              </a:solidFill>
              <a:latin typeface="Georgia" panose="02040502050405020303" pitchFamily="18" charset="0"/>
              <a:ea typeface="+mj-ea"/>
              <a:cs typeface="+mj-cs"/>
              <a:sym typeface="Georgia" panose="02040502050405020303" pitchFamily="18" charset="0"/>
            </a:endParaRPr>
          </a:p>
        </p:txBody>
      </p:sp>
      <p:sp>
        <p:nvSpPr>
          <p:cNvPr id="6" name="Slide Number">
            <a:extLst>
              <a:ext uri="{FF2B5EF4-FFF2-40B4-BE49-F238E27FC236}">
                <a16:creationId xmlns:a16="http://schemas.microsoft.com/office/drawing/2014/main" id="{2BB188B0-FCFE-1D79-FE9C-4F71B21CF872}"/>
              </a:ext>
            </a:extLst>
          </p:cNvPr>
          <p:cNvSpPr>
            <a:spLocks noChangeArrowheads="1"/>
          </p:cNvSpPr>
          <p:nvPr userDrawn="1">
            <p:custDataLst>
              <p:tags r:id="rId10"/>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bg2"/>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bg2"/>
              </a:solidFill>
              <a:latin typeface="+mn-lt"/>
              <a:ea typeface="+mn-ea"/>
              <a:cs typeface="Arial" panose="020B0604020202020204" pitchFamily="34" charset="0"/>
            </a:endParaRPr>
          </a:p>
        </p:txBody>
      </p:sp>
      <p:sp>
        <p:nvSpPr>
          <p:cNvPr id="7" name="5. Source" hidden="1">
            <a:extLst>
              <a:ext uri="{FF2B5EF4-FFF2-40B4-BE49-F238E27FC236}">
                <a16:creationId xmlns:a16="http://schemas.microsoft.com/office/drawing/2014/main" id="{CDCAA360-8925-7B35-082D-8B12051A6AE8}"/>
              </a:ext>
            </a:extLst>
          </p:cNvPr>
          <p:cNvSpPr txBox="1"/>
          <p:nvPr userDrawn="1">
            <p:custDataLst>
              <p:tags r:id="rId11"/>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1" name="Rectangle 10">
            <a:extLst>
              <a:ext uri="{FF2B5EF4-FFF2-40B4-BE49-F238E27FC236}">
                <a16:creationId xmlns:a16="http://schemas.microsoft.com/office/drawing/2014/main" id="{300D1F16-B1B4-8099-2E69-5C789776E61D}"/>
              </a:ext>
            </a:extLst>
          </p:cNvPr>
          <p:cNvSpPr/>
          <p:nvPr userDrawn="1"/>
        </p:nvSpPr>
        <p:spPr>
          <a:xfrm>
            <a:off x="225911" y="6357769"/>
            <a:ext cx="1968649" cy="41954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727951409"/>
      </p:ext>
    </p:extLst>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Title and Conten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5E8E31-1590-2D46-80E6-565413AE4235}"/>
              </a:ext>
            </a:extLst>
          </p:cNvPr>
          <p:cNvSpPr>
            <a:spLocks noGrp="1"/>
          </p:cNvSpPr>
          <p:nvPr>
            <p:ph type="title"/>
          </p:nvPr>
        </p:nvSpPr>
        <p:spPr>
          <a:xfrm>
            <a:off x="838200" y="223021"/>
            <a:ext cx="10515600" cy="996696"/>
          </a:xfrm>
        </p:spPr>
        <p:txBody>
          <a:bodyPr/>
          <a:lstStyle/>
          <a:p>
            <a:r>
              <a:rPr lang="en-US"/>
              <a:t>Click to edit Master title style</a:t>
            </a:r>
          </a:p>
        </p:txBody>
      </p:sp>
      <p:sp>
        <p:nvSpPr>
          <p:cNvPr id="5" name="Content Placeholder 2">
            <a:extLst>
              <a:ext uri="{FF2B5EF4-FFF2-40B4-BE49-F238E27FC236}">
                <a16:creationId xmlns:a16="http://schemas.microsoft.com/office/drawing/2014/main" id="{EEC9A00E-A180-4658-A529-9881EADDBA9D}"/>
              </a:ext>
            </a:extLst>
          </p:cNvPr>
          <p:cNvSpPr>
            <a:spLocks noGrp="1"/>
          </p:cNvSpPr>
          <p:nvPr>
            <p:ph idx="1"/>
          </p:nvPr>
        </p:nvSpPr>
        <p:spPr>
          <a:xfrm>
            <a:off x="838200" y="1362456"/>
            <a:ext cx="10515600" cy="4814507"/>
          </a:xfrm>
        </p:spPr>
        <p:txBody>
          <a:bodyPr/>
          <a:lstStyle>
            <a:lvl1pPr marL="0" indent="0">
              <a:buSzPct val="100000"/>
              <a:buFont typeface="Calibri" panose="020F0502020204030204" pitchFamily="34" charset="0"/>
              <a:buNone/>
              <a:defRPr/>
            </a:lvl1pPr>
            <a:lvl2pPr marL="742950" indent="-285750">
              <a:buClr>
                <a:srgbClr val="EA5C1A"/>
              </a:buClr>
              <a:buFont typeface="Wingdings" panose="05000000000000000000" pitchFamily="2" charset="2"/>
              <a:buChar char="Ø"/>
              <a:defRPr sz="1800"/>
            </a:lvl2pPr>
            <a:lvl3pPr marL="1003300" indent="-285750">
              <a:buSzPct val="100000"/>
              <a:buFont typeface="Calibri" panose="020F0502020204030204" pitchFamily="34" charset="0"/>
              <a:buChar char="‒"/>
              <a:defRPr/>
            </a:lvl3pPr>
            <a:lvl4pPr marL="1160463" indent="-176213">
              <a:buSzPct val="80000"/>
              <a:tabLst/>
              <a:defRPr sz="1400"/>
            </a:lvl4pPr>
            <a:lvl5pPr>
              <a:buSzPct val="80000"/>
              <a:defRPr>
                <a:solidFill>
                  <a:schemeClr val="tx1"/>
                </a:solidFill>
              </a:defRPr>
            </a:lvl5pPr>
          </a:lstStyle>
          <a:p>
            <a:pPr lvl="0"/>
            <a:r>
              <a:rPr lang="en-US"/>
              <a:t>Click to edit Master text styles</a:t>
            </a:r>
          </a:p>
        </p:txBody>
      </p:sp>
      <p:sp>
        <p:nvSpPr>
          <p:cNvPr id="3" name="Rectangle 2">
            <a:extLst>
              <a:ext uri="{FF2B5EF4-FFF2-40B4-BE49-F238E27FC236}">
                <a16:creationId xmlns:a16="http://schemas.microsoft.com/office/drawing/2014/main" id="{BA717526-C714-CDE6-99F9-86D4D1061EE4}"/>
              </a:ext>
            </a:extLst>
          </p:cNvPr>
          <p:cNvSpPr/>
          <p:nvPr userDrawn="1"/>
        </p:nvSpPr>
        <p:spPr>
          <a:xfrm>
            <a:off x="225911" y="6357769"/>
            <a:ext cx="1968649" cy="41954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181546338"/>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le Slide 2">
    <p:bg>
      <p:bgPr>
        <a:gradFill>
          <a:gsLst>
            <a:gs pos="43000">
              <a:schemeClr val="bg1"/>
            </a:gs>
            <a:gs pos="100000">
              <a:schemeClr val="accent6">
                <a:lumMod val="97000"/>
              </a:schemeClr>
            </a:gs>
          </a:gsLst>
          <a:lin ang="0" scaled="0"/>
        </a:gradFill>
        <a:effectLst/>
      </p:bgPr>
    </p:bg>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D205B0B3-9493-B91E-1A9B-C18221343335}"/>
              </a:ext>
            </a:extLst>
          </p:cNvPr>
          <p:cNvSpPr/>
          <p:nvPr userDrawn="1"/>
        </p:nvSpPr>
        <p:spPr>
          <a:xfrm>
            <a:off x="7626644" y="630751"/>
            <a:ext cx="3240929" cy="2576228"/>
          </a:xfrm>
          <a:prstGeom prst="ellipse">
            <a:avLst/>
          </a:prstGeom>
          <a:solidFill>
            <a:schemeClr val="bg1">
              <a:alpha val="89000"/>
            </a:schemeClr>
          </a:solidFill>
          <a:ln>
            <a:noFill/>
          </a:ln>
          <a:effectLst>
            <a:softEdge rad="399677"/>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2D554330-A676-C633-0975-789586FA85DD}"/>
              </a:ext>
            </a:extLst>
          </p:cNvPr>
          <p:cNvSpPr/>
          <p:nvPr userDrawn="1"/>
        </p:nvSpPr>
        <p:spPr>
          <a:xfrm>
            <a:off x="8907073" y="2583284"/>
            <a:ext cx="2914459" cy="2361833"/>
          </a:xfrm>
          <a:prstGeom prst="ellipse">
            <a:avLst/>
          </a:prstGeom>
          <a:solidFill>
            <a:schemeClr val="bg1">
              <a:alpha val="83091"/>
            </a:schemeClr>
          </a:solidFill>
          <a:ln>
            <a:noFill/>
          </a:ln>
          <a:effectLst>
            <a:softEdge rad="399677"/>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4B4059FD-1218-FDB6-F274-CBC7F061B686}"/>
              </a:ext>
            </a:extLst>
          </p:cNvPr>
          <p:cNvSpPr/>
          <p:nvPr userDrawn="1"/>
        </p:nvSpPr>
        <p:spPr>
          <a:xfrm rot="20567324">
            <a:off x="7017496" y="2615735"/>
            <a:ext cx="2693735" cy="3365054"/>
          </a:xfrm>
          <a:prstGeom prst="ellipse">
            <a:avLst/>
          </a:prstGeom>
          <a:solidFill>
            <a:schemeClr val="bg1">
              <a:alpha val="87000"/>
            </a:schemeClr>
          </a:solidFill>
          <a:ln>
            <a:noFill/>
          </a:ln>
          <a:effectLst>
            <a:softEdge rad="399677"/>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descr="A white brain with a yellow center&#10;&#10;AI-generated content may be incorrect.">
            <a:extLst>
              <a:ext uri="{FF2B5EF4-FFF2-40B4-BE49-F238E27FC236}">
                <a16:creationId xmlns:a16="http://schemas.microsoft.com/office/drawing/2014/main" id="{05546940-3C31-3B2D-4DC0-E6F3E400E3F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04320" y="615414"/>
            <a:ext cx="3133249" cy="2576228"/>
          </a:xfrm>
          <a:prstGeom prst="rect">
            <a:avLst/>
          </a:prstGeom>
        </p:spPr>
      </p:pic>
      <p:pic>
        <p:nvPicPr>
          <p:cNvPr id="19" name="Picture 18">
            <a:extLst>
              <a:ext uri="{FF2B5EF4-FFF2-40B4-BE49-F238E27FC236}">
                <a16:creationId xmlns:a16="http://schemas.microsoft.com/office/drawing/2014/main" id="{56B6426D-5D23-8661-1599-BE80178D3FED}"/>
              </a:ext>
            </a:extLst>
          </p:cNvPr>
          <p:cNvPicPr>
            <a:picLocks noChangeAspect="1"/>
          </p:cNvPicPr>
          <p:nvPr userDrawn="1"/>
        </p:nvPicPr>
        <p:blipFill>
          <a:blip r:embed="rId3">
            <a:extLst>
              <a:ext uri="{28A0092B-C50C-407E-A947-70E740481C1C}">
                <a14:useLocalDpi xmlns:a14="http://schemas.microsoft.com/office/drawing/2010/main" val="0"/>
              </a:ext>
            </a:extLst>
          </a:blip>
          <a:srcRect l="9" r="9"/>
          <a:stretch/>
        </p:blipFill>
        <p:spPr>
          <a:xfrm>
            <a:off x="6850122" y="2435214"/>
            <a:ext cx="2436342" cy="3250995"/>
          </a:xfrm>
          <a:prstGeom prst="rect">
            <a:avLst/>
          </a:prstGeom>
          <a:noFill/>
        </p:spPr>
      </p:pic>
      <p:sp>
        <p:nvSpPr>
          <p:cNvPr id="2" name="Title 1">
            <a:extLst>
              <a:ext uri="{FF2B5EF4-FFF2-40B4-BE49-F238E27FC236}">
                <a16:creationId xmlns:a16="http://schemas.microsoft.com/office/drawing/2014/main" id="{81765646-AA13-7393-09F5-247AD4B5AF1A}"/>
              </a:ext>
            </a:extLst>
          </p:cNvPr>
          <p:cNvSpPr>
            <a:spLocks noGrp="1"/>
          </p:cNvSpPr>
          <p:nvPr>
            <p:ph type="ctrTitle"/>
          </p:nvPr>
        </p:nvSpPr>
        <p:spPr>
          <a:xfrm>
            <a:off x="666348" y="2182987"/>
            <a:ext cx="6475597" cy="2006600"/>
          </a:xfrm>
        </p:spPr>
        <p:txBody>
          <a:bodyPr lIns="0" anchor="b">
            <a:noAutofit/>
          </a:bodyPr>
          <a:lstStyle>
            <a:lvl1pPr algn="l">
              <a:defRPr sz="3200">
                <a:solidFill>
                  <a:schemeClr val="accent3"/>
                </a:solidFill>
              </a:defRPr>
            </a:lvl1pPr>
          </a:lstStyle>
          <a:p>
            <a:endParaRPr lang="en-US"/>
          </a:p>
        </p:txBody>
      </p:sp>
      <p:sp>
        <p:nvSpPr>
          <p:cNvPr id="3" name="Subtitle 2">
            <a:extLst>
              <a:ext uri="{FF2B5EF4-FFF2-40B4-BE49-F238E27FC236}">
                <a16:creationId xmlns:a16="http://schemas.microsoft.com/office/drawing/2014/main" id="{0A5DF338-A0DF-E1F5-F834-32F88F6603F7}"/>
              </a:ext>
            </a:extLst>
          </p:cNvPr>
          <p:cNvSpPr>
            <a:spLocks noGrp="1"/>
          </p:cNvSpPr>
          <p:nvPr>
            <p:ph type="subTitle" idx="1"/>
          </p:nvPr>
        </p:nvSpPr>
        <p:spPr>
          <a:xfrm>
            <a:off x="666348" y="4281662"/>
            <a:ext cx="6475597" cy="629269"/>
          </a:xfrm>
        </p:spPr>
        <p:txBody>
          <a:bodyPr lIns="0">
            <a:noAutofit/>
          </a:bodyP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7" name="Picture 6" descr="A picture containing text, clipart&#10;&#10;Description automatically generated">
            <a:extLst>
              <a:ext uri="{FF2B5EF4-FFF2-40B4-BE49-F238E27FC236}">
                <a16:creationId xmlns:a16="http://schemas.microsoft.com/office/drawing/2014/main" id="{1A364A5F-438D-8576-1D41-B510D1AA267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66348" y="558006"/>
            <a:ext cx="3626683" cy="609206"/>
          </a:xfrm>
          <a:prstGeom prst="rect">
            <a:avLst/>
          </a:prstGeom>
        </p:spPr>
      </p:pic>
      <p:sp>
        <p:nvSpPr>
          <p:cNvPr id="4" name="Date Placeholder 3">
            <a:extLst>
              <a:ext uri="{FF2B5EF4-FFF2-40B4-BE49-F238E27FC236}">
                <a16:creationId xmlns:a16="http://schemas.microsoft.com/office/drawing/2014/main" id="{A06F48C6-3CBE-A1FE-9D7D-465D9E427135}"/>
              </a:ext>
            </a:extLst>
          </p:cNvPr>
          <p:cNvSpPr>
            <a:spLocks noGrp="1"/>
          </p:cNvSpPr>
          <p:nvPr userDrawn="1">
            <p:ph type="dt" sz="half" idx="10"/>
          </p:nvPr>
        </p:nvSpPr>
        <p:spPr/>
        <p:txBody>
          <a:bodyPr/>
          <a:lstStyle/>
          <a:p>
            <a:endParaRPr lang="en-US"/>
          </a:p>
        </p:txBody>
      </p:sp>
      <p:sp>
        <p:nvSpPr>
          <p:cNvPr id="5" name="Footer Placeholder 4">
            <a:extLst>
              <a:ext uri="{FF2B5EF4-FFF2-40B4-BE49-F238E27FC236}">
                <a16:creationId xmlns:a16="http://schemas.microsoft.com/office/drawing/2014/main" id="{F071C6EF-121D-C7C6-31A8-C125350AC15D}"/>
              </a:ext>
            </a:extLst>
          </p:cNvPr>
          <p:cNvSpPr>
            <a:spLocks noGrp="1"/>
          </p:cNvSpPr>
          <p:nvPr userDrawn="1">
            <p:ph type="ftr" sz="quarter" idx="11"/>
          </p:nvPr>
        </p:nvSpPr>
        <p:spPr/>
        <p:txBody>
          <a:bodyPr/>
          <a:lstStyle/>
          <a:p>
            <a:r>
              <a:rPr lang="en-US"/>
              <a:t>CONFIDENTIAL  I</a:t>
            </a:r>
          </a:p>
        </p:txBody>
      </p:sp>
      <p:grpSp>
        <p:nvGrpSpPr>
          <p:cNvPr id="15" name="Group 14">
            <a:extLst>
              <a:ext uri="{FF2B5EF4-FFF2-40B4-BE49-F238E27FC236}">
                <a16:creationId xmlns:a16="http://schemas.microsoft.com/office/drawing/2014/main" id="{D7F5FF3B-5EE3-0B59-82DB-CFA170C65B06}"/>
              </a:ext>
            </a:extLst>
          </p:cNvPr>
          <p:cNvGrpSpPr/>
          <p:nvPr userDrawn="1"/>
        </p:nvGrpSpPr>
        <p:grpSpPr>
          <a:xfrm>
            <a:off x="9613552" y="2867260"/>
            <a:ext cx="2024399" cy="1986176"/>
            <a:chOff x="2427089" y="3720955"/>
            <a:chExt cx="5122467" cy="5193883"/>
          </a:xfrm>
        </p:grpSpPr>
        <p:sp>
          <p:nvSpPr>
            <p:cNvPr id="10" name="Freeform 6">
              <a:extLst>
                <a:ext uri="{FF2B5EF4-FFF2-40B4-BE49-F238E27FC236}">
                  <a16:creationId xmlns:a16="http://schemas.microsoft.com/office/drawing/2014/main" id="{2066C199-EC7B-2AD2-C283-CEC51E7F1F70}"/>
                </a:ext>
              </a:extLst>
            </p:cNvPr>
            <p:cNvSpPr/>
            <p:nvPr userDrawn="1"/>
          </p:nvSpPr>
          <p:spPr>
            <a:xfrm>
              <a:off x="2427089" y="3720955"/>
              <a:ext cx="5122467" cy="5193883"/>
            </a:xfrm>
            <a:custGeom>
              <a:avLst/>
              <a:gdLst/>
              <a:ahLst/>
              <a:cxnLst/>
              <a:rect l="l" t="t" r="r" b="b"/>
              <a:pathLst>
                <a:path w="5122467" h="5193883">
                  <a:moveTo>
                    <a:pt x="0" y="0"/>
                  </a:moveTo>
                  <a:lnTo>
                    <a:pt x="5122467" y="0"/>
                  </a:lnTo>
                  <a:lnTo>
                    <a:pt x="5122467" y="5193883"/>
                  </a:lnTo>
                  <a:lnTo>
                    <a:pt x="0" y="5193883"/>
                  </a:lnTo>
                  <a:lnTo>
                    <a:pt x="0" y="0"/>
                  </a:lnTo>
                  <a:close/>
                </a:path>
              </a:pathLst>
            </a:custGeom>
            <a:blipFill>
              <a:blip r:embed="rId5"/>
              <a:stretch>
                <a:fillRect/>
              </a:stretch>
            </a:blipFill>
          </p:spPr>
          <p:txBody>
            <a:bodyPr/>
            <a:lstStyle/>
            <a:p>
              <a:endParaRPr lang="en-US"/>
            </a:p>
          </p:txBody>
        </p:sp>
        <p:sp>
          <p:nvSpPr>
            <p:cNvPr id="11" name="Freeform 7">
              <a:extLst>
                <a:ext uri="{FF2B5EF4-FFF2-40B4-BE49-F238E27FC236}">
                  <a16:creationId xmlns:a16="http://schemas.microsoft.com/office/drawing/2014/main" id="{6E6EDD9D-CC33-5A41-D6BD-AC2B10D920B1}"/>
                </a:ext>
              </a:extLst>
            </p:cNvPr>
            <p:cNvSpPr/>
            <p:nvPr userDrawn="1"/>
          </p:nvSpPr>
          <p:spPr>
            <a:xfrm>
              <a:off x="2691646" y="5638424"/>
              <a:ext cx="2153649" cy="2183575"/>
            </a:xfrm>
            <a:custGeom>
              <a:avLst/>
              <a:gdLst/>
              <a:ahLst/>
              <a:cxnLst/>
              <a:rect l="l" t="t" r="r" b="b"/>
              <a:pathLst>
                <a:path w="1833325" h="1833325">
                  <a:moveTo>
                    <a:pt x="0" y="0"/>
                  </a:moveTo>
                  <a:lnTo>
                    <a:pt x="1833324" y="0"/>
                  </a:lnTo>
                  <a:lnTo>
                    <a:pt x="1833324" y="1833324"/>
                  </a:lnTo>
                  <a:lnTo>
                    <a:pt x="0" y="1833324"/>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4" name="Oval 13">
              <a:extLst>
                <a:ext uri="{FF2B5EF4-FFF2-40B4-BE49-F238E27FC236}">
                  <a16:creationId xmlns:a16="http://schemas.microsoft.com/office/drawing/2014/main" id="{BF4519B3-070D-E582-F2DA-711D9B2F7197}"/>
                </a:ext>
              </a:extLst>
            </p:cNvPr>
            <p:cNvSpPr/>
            <p:nvPr userDrawn="1"/>
          </p:nvSpPr>
          <p:spPr>
            <a:xfrm>
              <a:off x="3317729" y="6168482"/>
              <a:ext cx="1056974" cy="1137658"/>
            </a:xfrm>
            <a:prstGeom prst="ellipse">
              <a:avLst/>
            </a:prstGeom>
            <a:solidFill>
              <a:srgbClr val="FE717D">
                <a:alpha val="70588"/>
              </a:srgbClr>
            </a:solidFill>
            <a:ln>
              <a:noFill/>
            </a:ln>
            <a:effectLst>
              <a:softEdge rad="127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33577681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ftr="0" dt="0"/>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1_Title Slide 2">
    <p:bg>
      <p:bgPr>
        <a:gradFill>
          <a:gsLst>
            <a:gs pos="43000">
              <a:schemeClr val="bg1"/>
            </a:gs>
            <a:gs pos="99000">
              <a:schemeClr val="accent3">
                <a:lumMod val="16763"/>
                <a:lumOff val="83237"/>
              </a:schemeClr>
            </a:gs>
          </a:gsLst>
          <a:lin ang="0" scaled="0"/>
        </a:gradFill>
        <a:effectLst/>
      </p:bgPr>
    </p:bg>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D205B0B3-9493-B91E-1A9B-C18221343335}"/>
              </a:ext>
            </a:extLst>
          </p:cNvPr>
          <p:cNvSpPr/>
          <p:nvPr userDrawn="1"/>
        </p:nvSpPr>
        <p:spPr>
          <a:xfrm>
            <a:off x="7705772" y="630751"/>
            <a:ext cx="2984503" cy="2576228"/>
          </a:xfrm>
          <a:prstGeom prst="ellipse">
            <a:avLst/>
          </a:prstGeom>
          <a:solidFill>
            <a:schemeClr val="bg1">
              <a:alpha val="89000"/>
            </a:schemeClr>
          </a:solidFill>
          <a:ln>
            <a:noFill/>
          </a:ln>
          <a:effectLst>
            <a:softEdge rad="399677"/>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descr="A white brain with a yellow center&#10;&#10;AI-generated content may be incorrect.">
            <a:extLst>
              <a:ext uri="{FF2B5EF4-FFF2-40B4-BE49-F238E27FC236}">
                <a16:creationId xmlns:a16="http://schemas.microsoft.com/office/drawing/2014/main" id="{05546940-3C31-3B2D-4DC0-E6F3E400E3F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04320" y="615414"/>
            <a:ext cx="3133249" cy="2576228"/>
          </a:xfrm>
          <a:prstGeom prst="rect">
            <a:avLst/>
          </a:prstGeom>
        </p:spPr>
      </p:pic>
      <p:sp>
        <p:nvSpPr>
          <p:cNvPr id="8" name="Oval 7">
            <a:extLst>
              <a:ext uri="{FF2B5EF4-FFF2-40B4-BE49-F238E27FC236}">
                <a16:creationId xmlns:a16="http://schemas.microsoft.com/office/drawing/2014/main" id="{2D554330-A676-C633-0975-789586FA85DD}"/>
              </a:ext>
            </a:extLst>
          </p:cNvPr>
          <p:cNvSpPr/>
          <p:nvPr userDrawn="1"/>
        </p:nvSpPr>
        <p:spPr>
          <a:xfrm>
            <a:off x="8907073" y="2583284"/>
            <a:ext cx="2914459" cy="2361833"/>
          </a:xfrm>
          <a:prstGeom prst="ellipse">
            <a:avLst/>
          </a:prstGeom>
          <a:solidFill>
            <a:schemeClr val="bg1">
              <a:alpha val="83091"/>
            </a:schemeClr>
          </a:solidFill>
          <a:ln>
            <a:noFill/>
          </a:ln>
          <a:effectLst>
            <a:softEdge rad="399677"/>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4B4059FD-1218-FDB6-F274-CBC7F061B686}"/>
              </a:ext>
            </a:extLst>
          </p:cNvPr>
          <p:cNvSpPr/>
          <p:nvPr userDrawn="1"/>
        </p:nvSpPr>
        <p:spPr>
          <a:xfrm rot="20567324">
            <a:off x="7017496" y="2615735"/>
            <a:ext cx="2693735" cy="3365054"/>
          </a:xfrm>
          <a:prstGeom prst="ellipse">
            <a:avLst/>
          </a:prstGeom>
          <a:solidFill>
            <a:schemeClr val="bg1">
              <a:alpha val="87000"/>
            </a:schemeClr>
          </a:solidFill>
          <a:ln>
            <a:noFill/>
          </a:ln>
          <a:effectLst>
            <a:softEdge rad="399677"/>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56B6426D-5D23-8661-1599-BE80178D3FED}"/>
              </a:ext>
            </a:extLst>
          </p:cNvPr>
          <p:cNvPicPr>
            <a:picLocks noChangeAspect="1"/>
          </p:cNvPicPr>
          <p:nvPr userDrawn="1"/>
        </p:nvPicPr>
        <p:blipFill>
          <a:blip r:embed="rId3">
            <a:extLst>
              <a:ext uri="{28A0092B-C50C-407E-A947-70E740481C1C}">
                <a14:useLocalDpi xmlns:a14="http://schemas.microsoft.com/office/drawing/2010/main" val="0"/>
              </a:ext>
            </a:extLst>
          </a:blip>
          <a:srcRect l="9" r="9"/>
          <a:stretch/>
        </p:blipFill>
        <p:spPr>
          <a:xfrm>
            <a:off x="7160562" y="2372058"/>
            <a:ext cx="2436342" cy="3250995"/>
          </a:xfrm>
          <a:prstGeom prst="rect">
            <a:avLst/>
          </a:prstGeom>
          <a:noFill/>
        </p:spPr>
      </p:pic>
      <p:sp>
        <p:nvSpPr>
          <p:cNvPr id="2" name="Title 1">
            <a:extLst>
              <a:ext uri="{FF2B5EF4-FFF2-40B4-BE49-F238E27FC236}">
                <a16:creationId xmlns:a16="http://schemas.microsoft.com/office/drawing/2014/main" id="{81765646-AA13-7393-09F5-247AD4B5AF1A}"/>
              </a:ext>
            </a:extLst>
          </p:cNvPr>
          <p:cNvSpPr>
            <a:spLocks noGrp="1"/>
          </p:cNvSpPr>
          <p:nvPr>
            <p:ph type="ctrTitle"/>
          </p:nvPr>
        </p:nvSpPr>
        <p:spPr>
          <a:xfrm>
            <a:off x="666348" y="2182987"/>
            <a:ext cx="6475597" cy="2006600"/>
          </a:xfrm>
        </p:spPr>
        <p:txBody>
          <a:bodyPr lIns="0" anchor="b">
            <a:noAutofit/>
          </a:bodyPr>
          <a:lstStyle>
            <a:lvl1pPr algn="l">
              <a:defRPr sz="3200">
                <a:solidFill>
                  <a:schemeClr val="accent3"/>
                </a:solidFill>
              </a:defRPr>
            </a:lvl1pPr>
          </a:lstStyle>
          <a:p>
            <a:endParaRPr lang="en-US"/>
          </a:p>
        </p:txBody>
      </p:sp>
      <p:sp>
        <p:nvSpPr>
          <p:cNvPr id="3" name="Subtitle 2">
            <a:extLst>
              <a:ext uri="{FF2B5EF4-FFF2-40B4-BE49-F238E27FC236}">
                <a16:creationId xmlns:a16="http://schemas.microsoft.com/office/drawing/2014/main" id="{0A5DF338-A0DF-E1F5-F834-32F88F6603F7}"/>
              </a:ext>
            </a:extLst>
          </p:cNvPr>
          <p:cNvSpPr>
            <a:spLocks noGrp="1"/>
          </p:cNvSpPr>
          <p:nvPr>
            <p:ph type="subTitle" idx="1"/>
          </p:nvPr>
        </p:nvSpPr>
        <p:spPr>
          <a:xfrm>
            <a:off x="666348" y="4281662"/>
            <a:ext cx="6475597" cy="629269"/>
          </a:xfrm>
        </p:spPr>
        <p:txBody>
          <a:bodyPr lIns="0">
            <a:noAutofit/>
          </a:bodyP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7" name="Picture 6" descr="A picture containing text, clipart&#10;&#10;Description automatically generated">
            <a:extLst>
              <a:ext uri="{FF2B5EF4-FFF2-40B4-BE49-F238E27FC236}">
                <a16:creationId xmlns:a16="http://schemas.microsoft.com/office/drawing/2014/main" id="{1A364A5F-438D-8576-1D41-B510D1AA267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66348" y="558006"/>
            <a:ext cx="3626683" cy="609206"/>
          </a:xfrm>
          <a:prstGeom prst="rect">
            <a:avLst/>
          </a:prstGeom>
        </p:spPr>
      </p:pic>
      <p:sp>
        <p:nvSpPr>
          <p:cNvPr id="4" name="Date Placeholder 3">
            <a:extLst>
              <a:ext uri="{FF2B5EF4-FFF2-40B4-BE49-F238E27FC236}">
                <a16:creationId xmlns:a16="http://schemas.microsoft.com/office/drawing/2014/main" id="{A06F48C6-3CBE-A1FE-9D7D-465D9E427135}"/>
              </a:ext>
            </a:extLst>
          </p:cNvPr>
          <p:cNvSpPr>
            <a:spLocks noGrp="1"/>
          </p:cNvSpPr>
          <p:nvPr userDrawn="1">
            <p:ph type="dt" sz="half" idx="10"/>
          </p:nvPr>
        </p:nvSpPr>
        <p:spPr/>
        <p:txBody>
          <a:bodyPr/>
          <a:lstStyle/>
          <a:p>
            <a:endParaRPr lang="en-US"/>
          </a:p>
        </p:txBody>
      </p:sp>
      <p:sp>
        <p:nvSpPr>
          <p:cNvPr id="5" name="Footer Placeholder 4">
            <a:extLst>
              <a:ext uri="{FF2B5EF4-FFF2-40B4-BE49-F238E27FC236}">
                <a16:creationId xmlns:a16="http://schemas.microsoft.com/office/drawing/2014/main" id="{F071C6EF-121D-C7C6-31A8-C125350AC15D}"/>
              </a:ext>
            </a:extLst>
          </p:cNvPr>
          <p:cNvSpPr>
            <a:spLocks noGrp="1"/>
          </p:cNvSpPr>
          <p:nvPr userDrawn="1">
            <p:ph type="ftr" sz="quarter" idx="11"/>
          </p:nvPr>
        </p:nvSpPr>
        <p:spPr/>
        <p:txBody>
          <a:bodyPr/>
          <a:lstStyle/>
          <a:p>
            <a:r>
              <a:rPr lang="en-US"/>
              <a:t>CONFIDENTIAL  I</a:t>
            </a:r>
          </a:p>
        </p:txBody>
      </p:sp>
      <p:pic>
        <p:nvPicPr>
          <p:cNvPr id="10" name="Picture 9">
            <a:extLst>
              <a:ext uri="{FF2B5EF4-FFF2-40B4-BE49-F238E27FC236}">
                <a16:creationId xmlns:a16="http://schemas.microsoft.com/office/drawing/2014/main" id="{4ECFA8F2-C9EC-43D3-4D92-1C788C8474E7}"/>
              </a:ext>
            </a:extLst>
          </p:cNvPr>
          <p:cNvPicPr>
            <a:picLocks noChangeAspect="1"/>
          </p:cNvPicPr>
          <p:nvPr userDrawn="1"/>
        </p:nvPicPr>
        <p:blipFill>
          <a:blip r:embed="rId5"/>
          <a:stretch>
            <a:fillRect/>
          </a:stretch>
        </p:blipFill>
        <p:spPr>
          <a:xfrm>
            <a:off x="9425487" y="2687838"/>
            <a:ext cx="1988073" cy="2012678"/>
          </a:xfrm>
          <a:prstGeom prst="rect">
            <a:avLst/>
          </a:prstGeom>
        </p:spPr>
      </p:pic>
    </p:spTree>
    <p:extLst>
      <p:ext uri="{BB962C8B-B14F-4D97-AF65-F5344CB8AC3E}">
        <p14:creationId xmlns:p14="http://schemas.microsoft.com/office/powerpoint/2010/main" val="41997602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Title Slide 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184D4B0-DDB6-CDDC-1167-FA278FEC61A9}"/>
              </a:ext>
            </a:extLst>
          </p:cNvPr>
          <p:cNvSpPr/>
          <p:nvPr userDrawn="1"/>
        </p:nvSpPr>
        <p:spPr>
          <a:xfrm>
            <a:off x="0" y="1987550"/>
            <a:ext cx="12192000" cy="487045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1765646-AA13-7393-09F5-247AD4B5AF1A}"/>
              </a:ext>
            </a:extLst>
          </p:cNvPr>
          <p:cNvSpPr>
            <a:spLocks noGrp="1"/>
          </p:cNvSpPr>
          <p:nvPr>
            <p:ph type="ctrTitle"/>
          </p:nvPr>
        </p:nvSpPr>
        <p:spPr>
          <a:xfrm>
            <a:off x="666348" y="2964037"/>
            <a:ext cx="6475597" cy="2006600"/>
          </a:xfrm>
        </p:spPr>
        <p:txBody>
          <a:bodyPr lIns="0" anchor="b">
            <a:noAutofit/>
          </a:bodyPr>
          <a:lstStyle>
            <a:lvl1pPr algn="l">
              <a:defRPr sz="3600">
                <a:solidFill>
                  <a:schemeClr val="accent3"/>
                </a:solidFill>
              </a:defRPr>
            </a:lvl1pPr>
          </a:lstStyle>
          <a:p>
            <a:endParaRPr lang="en-US"/>
          </a:p>
        </p:txBody>
      </p:sp>
      <p:sp>
        <p:nvSpPr>
          <p:cNvPr id="3" name="Subtitle 2">
            <a:extLst>
              <a:ext uri="{FF2B5EF4-FFF2-40B4-BE49-F238E27FC236}">
                <a16:creationId xmlns:a16="http://schemas.microsoft.com/office/drawing/2014/main" id="{0A5DF338-A0DF-E1F5-F834-32F88F6603F7}"/>
              </a:ext>
            </a:extLst>
          </p:cNvPr>
          <p:cNvSpPr>
            <a:spLocks noGrp="1"/>
          </p:cNvSpPr>
          <p:nvPr>
            <p:ph type="subTitle" idx="1"/>
          </p:nvPr>
        </p:nvSpPr>
        <p:spPr>
          <a:xfrm>
            <a:off x="666348" y="5062712"/>
            <a:ext cx="6475597" cy="629269"/>
          </a:xfrm>
        </p:spPr>
        <p:txBody>
          <a:bodyPr lIns="0">
            <a:noAutofit/>
          </a:bodyPr>
          <a:lstStyle>
            <a:lvl1pPr marL="0" indent="0" algn="l">
              <a:buNone/>
              <a:defRPr sz="2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7" name="Picture 6" descr="A picture containing text, clipart&#10;&#10;Description automatically generated">
            <a:extLst>
              <a:ext uri="{FF2B5EF4-FFF2-40B4-BE49-F238E27FC236}">
                <a16:creationId xmlns:a16="http://schemas.microsoft.com/office/drawing/2014/main" id="{1A364A5F-438D-8576-1D41-B510D1AA267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66349" y="1208312"/>
            <a:ext cx="3308752" cy="555800"/>
          </a:xfrm>
          <a:prstGeom prst="rect">
            <a:avLst/>
          </a:prstGeom>
        </p:spPr>
      </p:pic>
      <p:grpSp>
        <p:nvGrpSpPr>
          <p:cNvPr id="39" name="Group 38">
            <a:extLst>
              <a:ext uri="{FF2B5EF4-FFF2-40B4-BE49-F238E27FC236}">
                <a16:creationId xmlns:a16="http://schemas.microsoft.com/office/drawing/2014/main" id="{C8B1423C-281D-94B2-8505-663C60F7A3E4}"/>
              </a:ext>
            </a:extLst>
          </p:cNvPr>
          <p:cNvGrpSpPr/>
          <p:nvPr userDrawn="1"/>
        </p:nvGrpSpPr>
        <p:grpSpPr>
          <a:xfrm>
            <a:off x="5286606" y="906936"/>
            <a:ext cx="6478639" cy="2161226"/>
            <a:chOff x="4445000" y="732960"/>
            <a:chExt cx="7548845" cy="2518240"/>
          </a:xfrm>
        </p:grpSpPr>
        <p:grpSp>
          <p:nvGrpSpPr>
            <p:cNvPr id="36" name="Group 35">
              <a:extLst>
                <a:ext uri="{FF2B5EF4-FFF2-40B4-BE49-F238E27FC236}">
                  <a16:creationId xmlns:a16="http://schemas.microsoft.com/office/drawing/2014/main" id="{C0F97731-B9CD-C71C-96CF-E3EA68825459}"/>
                </a:ext>
              </a:extLst>
            </p:cNvPr>
            <p:cNvGrpSpPr/>
            <p:nvPr userDrawn="1"/>
          </p:nvGrpSpPr>
          <p:grpSpPr>
            <a:xfrm>
              <a:off x="4445000" y="777036"/>
              <a:ext cx="2474165" cy="2474164"/>
              <a:chOff x="4432206" y="1033383"/>
              <a:chExt cx="2579768" cy="2579767"/>
            </a:xfrm>
          </p:grpSpPr>
          <p:sp>
            <p:nvSpPr>
              <p:cNvPr id="25" name="Oval 24">
                <a:extLst>
                  <a:ext uri="{FF2B5EF4-FFF2-40B4-BE49-F238E27FC236}">
                    <a16:creationId xmlns:a16="http://schemas.microsoft.com/office/drawing/2014/main" id="{61781201-C115-82AC-9967-FEB7BF399FBB}"/>
                  </a:ext>
                </a:extLst>
              </p:cNvPr>
              <p:cNvSpPr/>
              <p:nvPr userDrawn="1"/>
            </p:nvSpPr>
            <p:spPr>
              <a:xfrm>
                <a:off x="4432207" y="1033383"/>
                <a:ext cx="2579767" cy="2579767"/>
              </a:xfrm>
              <a:prstGeom prst="ellipse">
                <a:avLst/>
              </a:prstGeom>
              <a:solidFill>
                <a:schemeClr val="accent2">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8123CB21-58BD-B24F-3EA2-655017F43236}"/>
                  </a:ext>
                </a:extLst>
              </p:cNvPr>
              <p:cNvSpPr/>
              <p:nvPr userDrawn="1"/>
            </p:nvSpPr>
            <p:spPr>
              <a:xfrm>
                <a:off x="4432206" y="2298700"/>
                <a:ext cx="2579768" cy="1308324"/>
              </a:xfrm>
              <a:custGeom>
                <a:avLst/>
                <a:gdLst>
                  <a:gd name="csX0" fmla="*/ 931 w 2579768"/>
                  <a:gd name="csY0" fmla="*/ 0 h 1308324"/>
                  <a:gd name="csX1" fmla="*/ 2578837 w 2579768"/>
                  <a:gd name="csY1" fmla="*/ 0 h 1308324"/>
                  <a:gd name="csX2" fmla="*/ 2579768 w 2579768"/>
                  <a:gd name="csY2" fmla="*/ 18440 h 1308324"/>
                  <a:gd name="csX3" fmla="*/ 1289884 w 2579768"/>
                  <a:gd name="csY3" fmla="*/ 1308324 h 1308324"/>
                  <a:gd name="csX4" fmla="*/ 0 w 2579768"/>
                  <a:gd name="csY4" fmla="*/ 18440 h 1308324"/>
                  <a:gd name="csX5" fmla="*/ 931 w 2579768"/>
                  <a:gd name="csY5" fmla="*/ 0 h 1308324"/>
                </a:gdLst>
                <a:ahLst/>
                <a:cxnLst>
                  <a:cxn ang="0">
                    <a:pos x="csX0" y="csY0"/>
                  </a:cxn>
                  <a:cxn ang="0">
                    <a:pos x="csX1" y="csY1"/>
                  </a:cxn>
                  <a:cxn ang="0">
                    <a:pos x="csX2" y="csY2"/>
                  </a:cxn>
                  <a:cxn ang="0">
                    <a:pos x="csX3" y="csY3"/>
                  </a:cxn>
                  <a:cxn ang="0">
                    <a:pos x="csX4" y="csY4"/>
                  </a:cxn>
                  <a:cxn ang="0">
                    <a:pos x="csX5" y="csY5"/>
                  </a:cxn>
                </a:cxnLst>
                <a:rect l="l" t="t" r="r" b="b"/>
                <a:pathLst>
                  <a:path w="2579768" h="1308324">
                    <a:moveTo>
                      <a:pt x="931" y="0"/>
                    </a:moveTo>
                    <a:lnTo>
                      <a:pt x="2578837" y="0"/>
                    </a:lnTo>
                    <a:lnTo>
                      <a:pt x="2579768" y="18440"/>
                    </a:lnTo>
                    <a:cubicBezTo>
                      <a:pt x="2579768" y="730823"/>
                      <a:pt x="2002267" y="1308324"/>
                      <a:pt x="1289884" y="1308324"/>
                    </a:cubicBezTo>
                    <a:cubicBezTo>
                      <a:pt x="577501" y="1308324"/>
                      <a:pt x="0" y="730823"/>
                      <a:pt x="0" y="18440"/>
                    </a:cubicBezTo>
                    <a:lnTo>
                      <a:pt x="931" y="0"/>
                    </a:lnTo>
                    <a:close/>
                  </a:path>
                </a:pathLst>
              </a:custGeom>
              <a:solidFill>
                <a:schemeClr val="accent2">
                  <a:lumMod val="40000"/>
                  <a:lumOff val="60000"/>
                  <a:alpha val="4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Oval 21">
                <a:extLst>
                  <a:ext uri="{FF2B5EF4-FFF2-40B4-BE49-F238E27FC236}">
                    <a16:creationId xmlns:a16="http://schemas.microsoft.com/office/drawing/2014/main" id="{D704C0A6-0583-6430-D5F5-DFAAEE776556}"/>
                  </a:ext>
                </a:extLst>
              </p:cNvPr>
              <p:cNvSpPr/>
              <p:nvPr userDrawn="1"/>
            </p:nvSpPr>
            <p:spPr>
              <a:xfrm>
                <a:off x="4563953" y="1165129"/>
                <a:ext cx="2316275" cy="2316275"/>
              </a:xfrm>
              <a:prstGeom prst="ellipse">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7" name="Group 36">
              <a:extLst>
                <a:ext uri="{FF2B5EF4-FFF2-40B4-BE49-F238E27FC236}">
                  <a16:creationId xmlns:a16="http://schemas.microsoft.com/office/drawing/2014/main" id="{AA553E93-A489-473B-1376-9902F6FDB638}"/>
                </a:ext>
              </a:extLst>
            </p:cNvPr>
            <p:cNvGrpSpPr/>
            <p:nvPr userDrawn="1"/>
          </p:nvGrpSpPr>
          <p:grpSpPr>
            <a:xfrm>
              <a:off x="6982340" y="732960"/>
              <a:ext cx="2474165" cy="2512365"/>
              <a:chOff x="6923141" y="987426"/>
              <a:chExt cx="2579768" cy="2619598"/>
            </a:xfrm>
          </p:grpSpPr>
          <p:sp>
            <p:nvSpPr>
              <p:cNvPr id="29" name="Oval 28">
                <a:extLst>
                  <a:ext uri="{FF2B5EF4-FFF2-40B4-BE49-F238E27FC236}">
                    <a16:creationId xmlns:a16="http://schemas.microsoft.com/office/drawing/2014/main" id="{E12A0834-494E-5143-8CBD-5CE8C91CC7CC}"/>
                  </a:ext>
                </a:extLst>
              </p:cNvPr>
              <p:cNvSpPr/>
              <p:nvPr userDrawn="1"/>
            </p:nvSpPr>
            <p:spPr>
              <a:xfrm>
                <a:off x="6923142" y="987426"/>
                <a:ext cx="2579767" cy="2579767"/>
              </a:xfrm>
              <a:prstGeom prst="ellipse">
                <a:avLst/>
              </a:prstGeom>
              <a:solidFill>
                <a:schemeClr val="accent2">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id="{AADB7794-EA88-16D0-DB29-5055ECEA009F}"/>
                  </a:ext>
                </a:extLst>
              </p:cNvPr>
              <p:cNvSpPr/>
              <p:nvPr userDrawn="1"/>
            </p:nvSpPr>
            <p:spPr>
              <a:xfrm>
                <a:off x="6923141" y="2298700"/>
                <a:ext cx="2579768" cy="1308324"/>
              </a:xfrm>
              <a:custGeom>
                <a:avLst/>
                <a:gdLst>
                  <a:gd name="csX0" fmla="*/ 931 w 2579768"/>
                  <a:gd name="csY0" fmla="*/ 0 h 1308324"/>
                  <a:gd name="csX1" fmla="*/ 2578837 w 2579768"/>
                  <a:gd name="csY1" fmla="*/ 0 h 1308324"/>
                  <a:gd name="csX2" fmla="*/ 2579768 w 2579768"/>
                  <a:gd name="csY2" fmla="*/ 18440 h 1308324"/>
                  <a:gd name="csX3" fmla="*/ 1289884 w 2579768"/>
                  <a:gd name="csY3" fmla="*/ 1308324 h 1308324"/>
                  <a:gd name="csX4" fmla="*/ 0 w 2579768"/>
                  <a:gd name="csY4" fmla="*/ 18440 h 1308324"/>
                  <a:gd name="csX5" fmla="*/ 931 w 2579768"/>
                  <a:gd name="csY5" fmla="*/ 0 h 1308324"/>
                </a:gdLst>
                <a:ahLst/>
                <a:cxnLst>
                  <a:cxn ang="0">
                    <a:pos x="csX0" y="csY0"/>
                  </a:cxn>
                  <a:cxn ang="0">
                    <a:pos x="csX1" y="csY1"/>
                  </a:cxn>
                  <a:cxn ang="0">
                    <a:pos x="csX2" y="csY2"/>
                  </a:cxn>
                  <a:cxn ang="0">
                    <a:pos x="csX3" y="csY3"/>
                  </a:cxn>
                  <a:cxn ang="0">
                    <a:pos x="csX4" y="csY4"/>
                  </a:cxn>
                  <a:cxn ang="0">
                    <a:pos x="csX5" y="csY5"/>
                  </a:cxn>
                </a:cxnLst>
                <a:rect l="l" t="t" r="r" b="b"/>
                <a:pathLst>
                  <a:path w="2579768" h="1308324">
                    <a:moveTo>
                      <a:pt x="931" y="0"/>
                    </a:moveTo>
                    <a:lnTo>
                      <a:pt x="2578837" y="0"/>
                    </a:lnTo>
                    <a:lnTo>
                      <a:pt x="2579768" y="18440"/>
                    </a:lnTo>
                    <a:cubicBezTo>
                      <a:pt x="2579768" y="730823"/>
                      <a:pt x="2002267" y="1308324"/>
                      <a:pt x="1289884" y="1308324"/>
                    </a:cubicBezTo>
                    <a:cubicBezTo>
                      <a:pt x="577501" y="1308324"/>
                      <a:pt x="0" y="730823"/>
                      <a:pt x="0" y="18440"/>
                    </a:cubicBezTo>
                    <a:lnTo>
                      <a:pt x="931" y="0"/>
                    </a:lnTo>
                    <a:close/>
                  </a:path>
                </a:pathLst>
              </a:custGeom>
              <a:solidFill>
                <a:schemeClr val="accent2">
                  <a:lumMod val="40000"/>
                  <a:lumOff val="60000"/>
                  <a:alpha val="4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30" name="Oval 29">
                <a:extLst>
                  <a:ext uri="{FF2B5EF4-FFF2-40B4-BE49-F238E27FC236}">
                    <a16:creationId xmlns:a16="http://schemas.microsoft.com/office/drawing/2014/main" id="{5A051CA3-45D0-B24D-D3C1-619432C67048}"/>
                  </a:ext>
                </a:extLst>
              </p:cNvPr>
              <p:cNvSpPr/>
              <p:nvPr userDrawn="1"/>
            </p:nvSpPr>
            <p:spPr>
              <a:xfrm>
                <a:off x="7054888" y="1119172"/>
                <a:ext cx="2316275" cy="2316275"/>
              </a:xfrm>
              <a:prstGeom prst="ellipse">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3" name="Group 32">
              <a:extLst>
                <a:ext uri="{FF2B5EF4-FFF2-40B4-BE49-F238E27FC236}">
                  <a16:creationId xmlns:a16="http://schemas.microsoft.com/office/drawing/2014/main" id="{C533F6B7-30CD-C62B-2DCE-94D44820B9E8}"/>
                </a:ext>
              </a:extLst>
            </p:cNvPr>
            <p:cNvGrpSpPr/>
            <p:nvPr userDrawn="1"/>
          </p:nvGrpSpPr>
          <p:grpSpPr>
            <a:xfrm>
              <a:off x="4985065" y="771160"/>
              <a:ext cx="7008780" cy="2474165"/>
              <a:chOff x="4685914" y="1027256"/>
              <a:chExt cx="7307931" cy="2579768"/>
            </a:xfrm>
          </p:grpSpPr>
          <p:sp>
            <p:nvSpPr>
              <p:cNvPr id="34" name="Oval 33">
                <a:extLst>
                  <a:ext uri="{FF2B5EF4-FFF2-40B4-BE49-F238E27FC236}">
                    <a16:creationId xmlns:a16="http://schemas.microsoft.com/office/drawing/2014/main" id="{D1E893C3-47C3-C143-CB47-4A79B1541C25}"/>
                  </a:ext>
                </a:extLst>
              </p:cNvPr>
              <p:cNvSpPr/>
              <p:nvPr userDrawn="1"/>
            </p:nvSpPr>
            <p:spPr>
              <a:xfrm>
                <a:off x="9414077" y="1027256"/>
                <a:ext cx="2579767" cy="2579767"/>
              </a:xfrm>
              <a:prstGeom prst="ellipse">
                <a:avLst/>
              </a:prstGeom>
              <a:solidFill>
                <a:schemeClr val="accent2">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BBA6DF4D-E3DB-0E78-1330-95724B9AFD65}"/>
                  </a:ext>
                </a:extLst>
              </p:cNvPr>
              <p:cNvSpPr/>
              <p:nvPr userDrawn="1"/>
            </p:nvSpPr>
            <p:spPr>
              <a:xfrm>
                <a:off x="9414077" y="2298700"/>
                <a:ext cx="2579768" cy="1308324"/>
              </a:xfrm>
              <a:custGeom>
                <a:avLst/>
                <a:gdLst>
                  <a:gd name="csX0" fmla="*/ 931 w 2579768"/>
                  <a:gd name="csY0" fmla="*/ 0 h 1308324"/>
                  <a:gd name="csX1" fmla="*/ 2578837 w 2579768"/>
                  <a:gd name="csY1" fmla="*/ 0 h 1308324"/>
                  <a:gd name="csX2" fmla="*/ 2579768 w 2579768"/>
                  <a:gd name="csY2" fmla="*/ 18440 h 1308324"/>
                  <a:gd name="csX3" fmla="*/ 1289884 w 2579768"/>
                  <a:gd name="csY3" fmla="*/ 1308324 h 1308324"/>
                  <a:gd name="csX4" fmla="*/ 0 w 2579768"/>
                  <a:gd name="csY4" fmla="*/ 18440 h 1308324"/>
                  <a:gd name="csX5" fmla="*/ 931 w 2579768"/>
                  <a:gd name="csY5" fmla="*/ 0 h 1308324"/>
                </a:gdLst>
                <a:ahLst/>
                <a:cxnLst>
                  <a:cxn ang="0">
                    <a:pos x="csX0" y="csY0"/>
                  </a:cxn>
                  <a:cxn ang="0">
                    <a:pos x="csX1" y="csY1"/>
                  </a:cxn>
                  <a:cxn ang="0">
                    <a:pos x="csX2" y="csY2"/>
                  </a:cxn>
                  <a:cxn ang="0">
                    <a:pos x="csX3" y="csY3"/>
                  </a:cxn>
                  <a:cxn ang="0">
                    <a:pos x="csX4" y="csY4"/>
                  </a:cxn>
                  <a:cxn ang="0">
                    <a:pos x="csX5" y="csY5"/>
                  </a:cxn>
                </a:cxnLst>
                <a:rect l="l" t="t" r="r" b="b"/>
                <a:pathLst>
                  <a:path w="2579768" h="1308324">
                    <a:moveTo>
                      <a:pt x="931" y="0"/>
                    </a:moveTo>
                    <a:lnTo>
                      <a:pt x="2578837" y="0"/>
                    </a:lnTo>
                    <a:lnTo>
                      <a:pt x="2579768" y="18440"/>
                    </a:lnTo>
                    <a:cubicBezTo>
                      <a:pt x="2579768" y="730823"/>
                      <a:pt x="2002267" y="1308324"/>
                      <a:pt x="1289884" y="1308324"/>
                    </a:cubicBezTo>
                    <a:cubicBezTo>
                      <a:pt x="577501" y="1308324"/>
                      <a:pt x="0" y="730823"/>
                      <a:pt x="0" y="18440"/>
                    </a:cubicBezTo>
                    <a:lnTo>
                      <a:pt x="931" y="0"/>
                    </a:lnTo>
                    <a:close/>
                  </a:path>
                </a:pathLst>
              </a:custGeom>
              <a:solidFill>
                <a:schemeClr val="accent2">
                  <a:lumMod val="40000"/>
                  <a:lumOff val="60000"/>
                  <a:alpha val="4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35" name="Oval 34">
                <a:extLst>
                  <a:ext uri="{FF2B5EF4-FFF2-40B4-BE49-F238E27FC236}">
                    <a16:creationId xmlns:a16="http://schemas.microsoft.com/office/drawing/2014/main" id="{F30C9739-99F6-CADD-8F31-C04C3097375C}"/>
                  </a:ext>
                </a:extLst>
              </p:cNvPr>
              <p:cNvSpPr/>
              <p:nvPr userDrawn="1"/>
            </p:nvSpPr>
            <p:spPr>
              <a:xfrm>
                <a:off x="9545823" y="1159002"/>
                <a:ext cx="2316275" cy="2316275"/>
              </a:xfrm>
              <a:prstGeom prst="ellipse">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descr="A white human heart with a yellow spot&#10;&#10;AI-generated content may be incorrect.">
                <a:extLst>
                  <a:ext uri="{FF2B5EF4-FFF2-40B4-BE49-F238E27FC236}">
                    <a16:creationId xmlns:a16="http://schemas.microsoft.com/office/drawing/2014/main" id="{56B6426D-5D23-8661-1599-BE80178D3FED}"/>
                  </a:ext>
                </a:extLst>
              </p:cNvPr>
              <p:cNvPicPr>
                <a:picLocks noChangeAspect="1"/>
              </p:cNvPicPr>
              <p:nvPr userDrawn="1"/>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685914" y="1355702"/>
                <a:ext cx="1453538" cy="1938050"/>
              </a:xfrm>
              <a:prstGeom prst="rect">
                <a:avLst/>
              </a:prstGeom>
            </p:spPr>
          </p:pic>
        </p:grpSp>
      </p:grpSp>
      <p:sp>
        <p:nvSpPr>
          <p:cNvPr id="40" name="Date Placeholder 39">
            <a:extLst>
              <a:ext uri="{FF2B5EF4-FFF2-40B4-BE49-F238E27FC236}">
                <a16:creationId xmlns:a16="http://schemas.microsoft.com/office/drawing/2014/main" id="{33917763-517C-DCF0-B735-E411C8EA7510}"/>
              </a:ext>
            </a:extLst>
          </p:cNvPr>
          <p:cNvSpPr>
            <a:spLocks noGrp="1"/>
          </p:cNvSpPr>
          <p:nvPr>
            <p:ph type="dt" sz="half" idx="10"/>
          </p:nvPr>
        </p:nvSpPr>
        <p:spPr/>
        <p:txBody>
          <a:bodyPr/>
          <a:lstStyle/>
          <a:p>
            <a:endParaRPr lang="en-US"/>
          </a:p>
        </p:txBody>
      </p:sp>
      <p:sp>
        <p:nvSpPr>
          <p:cNvPr id="41" name="Footer Placeholder 40">
            <a:extLst>
              <a:ext uri="{FF2B5EF4-FFF2-40B4-BE49-F238E27FC236}">
                <a16:creationId xmlns:a16="http://schemas.microsoft.com/office/drawing/2014/main" id="{083EB786-EB4A-F9AD-7CCC-98CC00ED8865}"/>
              </a:ext>
            </a:extLst>
          </p:cNvPr>
          <p:cNvSpPr>
            <a:spLocks noGrp="1"/>
          </p:cNvSpPr>
          <p:nvPr>
            <p:ph type="ftr" sz="quarter" idx="11"/>
          </p:nvPr>
        </p:nvSpPr>
        <p:spPr/>
        <p:txBody>
          <a:bodyPr/>
          <a:lstStyle/>
          <a:p>
            <a:r>
              <a:rPr lang="en-US"/>
              <a:t>CONFIDENTIAL  I</a:t>
            </a:r>
          </a:p>
        </p:txBody>
      </p:sp>
      <p:pic>
        <p:nvPicPr>
          <p:cNvPr id="4" name="Picture 3">
            <a:extLst>
              <a:ext uri="{FF2B5EF4-FFF2-40B4-BE49-F238E27FC236}">
                <a16:creationId xmlns:a16="http://schemas.microsoft.com/office/drawing/2014/main" id="{002AC420-C084-680A-AAA9-5E9620BC1C38}"/>
              </a:ext>
            </a:extLst>
          </p:cNvPr>
          <p:cNvPicPr>
            <a:picLocks noChangeAspect="1"/>
          </p:cNvPicPr>
          <p:nvPr userDrawn="1"/>
        </p:nvPicPr>
        <p:blipFill>
          <a:blip r:embed="rId4"/>
          <a:stretch>
            <a:fillRect/>
          </a:stretch>
        </p:blipFill>
        <p:spPr>
          <a:xfrm>
            <a:off x="7876133" y="1310802"/>
            <a:ext cx="1299584" cy="1315668"/>
          </a:xfrm>
          <a:prstGeom prst="rect">
            <a:avLst/>
          </a:prstGeom>
        </p:spPr>
      </p:pic>
      <p:pic>
        <p:nvPicPr>
          <p:cNvPr id="6" name="Picture 5" descr="A white brain with a yellow center&#10;&#10;AI-generated content may be incorrect.">
            <a:extLst>
              <a:ext uri="{FF2B5EF4-FFF2-40B4-BE49-F238E27FC236}">
                <a16:creationId xmlns:a16="http://schemas.microsoft.com/office/drawing/2014/main" id="{E008FD2B-EABB-5320-1CBA-42CEA8E11E2F}"/>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652394" y="1156345"/>
            <a:ext cx="2018669" cy="1659794"/>
          </a:xfrm>
          <a:prstGeom prst="rect">
            <a:avLst/>
          </a:prstGeom>
        </p:spPr>
      </p:pic>
    </p:spTree>
    <p:extLst>
      <p:ext uri="{BB962C8B-B14F-4D97-AF65-F5344CB8AC3E}">
        <p14:creationId xmlns:p14="http://schemas.microsoft.com/office/powerpoint/2010/main" val="10144754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ftr="0" dt="0"/>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1_Title Slide 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184D4B0-DDB6-CDDC-1167-FA278FEC61A9}"/>
              </a:ext>
            </a:extLst>
          </p:cNvPr>
          <p:cNvSpPr/>
          <p:nvPr userDrawn="1"/>
        </p:nvSpPr>
        <p:spPr>
          <a:xfrm>
            <a:off x="0" y="1987550"/>
            <a:ext cx="12192000" cy="4870450"/>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1765646-AA13-7393-09F5-247AD4B5AF1A}"/>
              </a:ext>
            </a:extLst>
          </p:cNvPr>
          <p:cNvSpPr>
            <a:spLocks noGrp="1"/>
          </p:cNvSpPr>
          <p:nvPr>
            <p:ph type="ctrTitle"/>
          </p:nvPr>
        </p:nvSpPr>
        <p:spPr>
          <a:xfrm>
            <a:off x="666348" y="2964037"/>
            <a:ext cx="6475597" cy="2006600"/>
          </a:xfrm>
        </p:spPr>
        <p:txBody>
          <a:bodyPr lIns="0" anchor="b">
            <a:noAutofit/>
          </a:bodyPr>
          <a:lstStyle>
            <a:lvl1pPr algn="l">
              <a:defRPr sz="3600">
                <a:solidFill>
                  <a:schemeClr val="accent3"/>
                </a:solidFill>
              </a:defRPr>
            </a:lvl1pPr>
          </a:lstStyle>
          <a:p>
            <a:endParaRPr lang="en-US"/>
          </a:p>
        </p:txBody>
      </p:sp>
      <p:sp>
        <p:nvSpPr>
          <p:cNvPr id="3" name="Subtitle 2">
            <a:extLst>
              <a:ext uri="{FF2B5EF4-FFF2-40B4-BE49-F238E27FC236}">
                <a16:creationId xmlns:a16="http://schemas.microsoft.com/office/drawing/2014/main" id="{0A5DF338-A0DF-E1F5-F834-32F88F6603F7}"/>
              </a:ext>
            </a:extLst>
          </p:cNvPr>
          <p:cNvSpPr>
            <a:spLocks noGrp="1"/>
          </p:cNvSpPr>
          <p:nvPr>
            <p:ph type="subTitle" idx="1"/>
          </p:nvPr>
        </p:nvSpPr>
        <p:spPr>
          <a:xfrm>
            <a:off x="666348" y="5062712"/>
            <a:ext cx="6475597" cy="629269"/>
          </a:xfrm>
        </p:spPr>
        <p:txBody>
          <a:bodyPr lIns="0">
            <a:noAutofit/>
          </a:bodyPr>
          <a:lstStyle>
            <a:lvl1pPr marL="0" indent="0" algn="l">
              <a:buNone/>
              <a:defRPr sz="2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7" name="Picture 6" descr="A picture containing text, clipart&#10;&#10;Description automatically generated">
            <a:extLst>
              <a:ext uri="{FF2B5EF4-FFF2-40B4-BE49-F238E27FC236}">
                <a16:creationId xmlns:a16="http://schemas.microsoft.com/office/drawing/2014/main" id="{1A364A5F-438D-8576-1D41-B510D1AA267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66349" y="1208312"/>
            <a:ext cx="3308752" cy="555800"/>
          </a:xfrm>
          <a:prstGeom prst="rect">
            <a:avLst/>
          </a:prstGeom>
        </p:spPr>
      </p:pic>
      <p:grpSp>
        <p:nvGrpSpPr>
          <p:cNvPr id="39" name="Group 38">
            <a:extLst>
              <a:ext uri="{FF2B5EF4-FFF2-40B4-BE49-F238E27FC236}">
                <a16:creationId xmlns:a16="http://schemas.microsoft.com/office/drawing/2014/main" id="{C8B1423C-281D-94B2-8505-663C60F7A3E4}"/>
              </a:ext>
            </a:extLst>
          </p:cNvPr>
          <p:cNvGrpSpPr/>
          <p:nvPr userDrawn="1"/>
        </p:nvGrpSpPr>
        <p:grpSpPr>
          <a:xfrm>
            <a:off x="5286606" y="906936"/>
            <a:ext cx="6478639" cy="2161227"/>
            <a:chOff x="4445000" y="732960"/>
            <a:chExt cx="7548845" cy="2518240"/>
          </a:xfrm>
        </p:grpSpPr>
        <p:grpSp>
          <p:nvGrpSpPr>
            <p:cNvPr id="36" name="Group 35">
              <a:extLst>
                <a:ext uri="{FF2B5EF4-FFF2-40B4-BE49-F238E27FC236}">
                  <a16:creationId xmlns:a16="http://schemas.microsoft.com/office/drawing/2014/main" id="{C0F97731-B9CD-C71C-96CF-E3EA68825459}"/>
                </a:ext>
              </a:extLst>
            </p:cNvPr>
            <p:cNvGrpSpPr/>
            <p:nvPr userDrawn="1"/>
          </p:nvGrpSpPr>
          <p:grpSpPr>
            <a:xfrm>
              <a:off x="4445000" y="777036"/>
              <a:ext cx="2474165" cy="2474164"/>
              <a:chOff x="4432206" y="1033383"/>
              <a:chExt cx="2579768" cy="2579767"/>
            </a:xfrm>
          </p:grpSpPr>
          <p:sp>
            <p:nvSpPr>
              <p:cNvPr id="25" name="Oval 24">
                <a:extLst>
                  <a:ext uri="{FF2B5EF4-FFF2-40B4-BE49-F238E27FC236}">
                    <a16:creationId xmlns:a16="http://schemas.microsoft.com/office/drawing/2014/main" id="{61781201-C115-82AC-9967-FEB7BF399FBB}"/>
                  </a:ext>
                </a:extLst>
              </p:cNvPr>
              <p:cNvSpPr/>
              <p:nvPr userDrawn="1"/>
            </p:nvSpPr>
            <p:spPr>
              <a:xfrm>
                <a:off x="4432207" y="1033383"/>
                <a:ext cx="2579767" cy="2579767"/>
              </a:xfrm>
              <a:prstGeom prst="ellipse">
                <a:avLst/>
              </a:prstGeom>
              <a:solidFill>
                <a:schemeClr val="accent2">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8123CB21-58BD-B24F-3EA2-655017F43236}"/>
                  </a:ext>
                </a:extLst>
              </p:cNvPr>
              <p:cNvSpPr/>
              <p:nvPr userDrawn="1"/>
            </p:nvSpPr>
            <p:spPr>
              <a:xfrm>
                <a:off x="4432206" y="2298700"/>
                <a:ext cx="2579768" cy="1308324"/>
              </a:xfrm>
              <a:custGeom>
                <a:avLst/>
                <a:gdLst>
                  <a:gd name="csX0" fmla="*/ 931 w 2579768"/>
                  <a:gd name="csY0" fmla="*/ 0 h 1308324"/>
                  <a:gd name="csX1" fmla="*/ 2578837 w 2579768"/>
                  <a:gd name="csY1" fmla="*/ 0 h 1308324"/>
                  <a:gd name="csX2" fmla="*/ 2579768 w 2579768"/>
                  <a:gd name="csY2" fmla="*/ 18440 h 1308324"/>
                  <a:gd name="csX3" fmla="*/ 1289884 w 2579768"/>
                  <a:gd name="csY3" fmla="*/ 1308324 h 1308324"/>
                  <a:gd name="csX4" fmla="*/ 0 w 2579768"/>
                  <a:gd name="csY4" fmla="*/ 18440 h 1308324"/>
                  <a:gd name="csX5" fmla="*/ 931 w 2579768"/>
                  <a:gd name="csY5" fmla="*/ 0 h 1308324"/>
                </a:gdLst>
                <a:ahLst/>
                <a:cxnLst>
                  <a:cxn ang="0">
                    <a:pos x="csX0" y="csY0"/>
                  </a:cxn>
                  <a:cxn ang="0">
                    <a:pos x="csX1" y="csY1"/>
                  </a:cxn>
                  <a:cxn ang="0">
                    <a:pos x="csX2" y="csY2"/>
                  </a:cxn>
                  <a:cxn ang="0">
                    <a:pos x="csX3" y="csY3"/>
                  </a:cxn>
                  <a:cxn ang="0">
                    <a:pos x="csX4" y="csY4"/>
                  </a:cxn>
                  <a:cxn ang="0">
                    <a:pos x="csX5" y="csY5"/>
                  </a:cxn>
                </a:cxnLst>
                <a:rect l="l" t="t" r="r" b="b"/>
                <a:pathLst>
                  <a:path w="2579768" h="1308324">
                    <a:moveTo>
                      <a:pt x="931" y="0"/>
                    </a:moveTo>
                    <a:lnTo>
                      <a:pt x="2578837" y="0"/>
                    </a:lnTo>
                    <a:lnTo>
                      <a:pt x="2579768" y="18440"/>
                    </a:lnTo>
                    <a:cubicBezTo>
                      <a:pt x="2579768" y="730823"/>
                      <a:pt x="2002267" y="1308324"/>
                      <a:pt x="1289884" y="1308324"/>
                    </a:cubicBezTo>
                    <a:cubicBezTo>
                      <a:pt x="577501" y="1308324"/>
                      <a:pt x="0" y="730823"/>
                      <a:pt x="0" y="18440"/>
                    </a:cubicBezTo>
                    <a:lnTo>
                      <a:pt x="931" y="0"/>
                    </a:lnTo>
                    <a:close/>
                  </a:path>
                </a:pathLst>
              </a:custGeom>
              <a:solidFill>
                <a:schemeClr val="accent2">
                  <a:lumMod val="40000"/>
                  <a:lumOff val="60000"/>
                  <a:alpha val="4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Oval 21">
                <a:extLst>
                  <a:ext uri="{FF2B5EF4-FFF2-40B4-BE49-F238E27FC236}">
                    <a16:creationId xmlns:a16="http://schemas.microsoft.com/office/drawing/2014/main" id="{D704C0A6-0583-6430-D5F5-DFAAEE776556}"/>
                  </a:ext>
                </a:extLst>
              </p:cNvPr>
              <p:cNvSpPr/>
              <p:nvPr userDrawn="1"/>
            </p:nvSpPr>
            <p:spPr>
              <a:xfrm>
                <a:off x="4563953" y="1165129"/>
                <a:ext cx="2316275" cy="2316275"/>
              </a:xfrm>
              <a:prstGeom prst="ellipse">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7" name="Group 36">
              <a:extLst>
                <a:ext uri="{FF2B5EF4-FFF2-40B4-BE49-F238E27FC236}">
                  <a16:creationId xmlns:a16="http://schemas.microsoft.com/office/drawing/2014/main" id="{AA553E93-A489-473B-1376-9902F6FDB638}"/>
                </a:ext>
              </a:extLst>
            </p:cNvPr>
            <p:cNvGrpSpPr/>
            <p:nvPr userDrawn="1"/>
          </p:nvGrpSpPr>
          <p:grpSpPr>
            <a:xfrm>
              <a:off x="6982340" y="732960"/>
              <a:ext cx="2474165" cy="2512365"/>
              <a:chOff x="6923141" y="987426"/>
              <a:chExt cx="2579768" cy="2619598"/>
            </a:xfrm>
          </p:grpSpPr>
          <p:sp>
            <p:nvSpPr>
              <p:cNvPr id="29" name="Oval 28">
                <a:extLst>
                  <a:ext uri="{FF2B5EF4-FFF2-40B4-BE49-F238E27FC236}">
                    <a16:creationId xmlns:a16="http://schemas.microsoft.com/office/drawing/2014/main" id="{E12A0834-494E-5143-8CBD-5CE8C91CC7CC}"/>
                  </a:ext>
                </a:extLst>
              </p:cNvPr>
              <p:cNvSpPr/>
              <p:nvPr userDrawn="1"/>
            </p:nvSpPr>
            <p:spPr>
              <a:xfrm>
                <a:off x="6923142" y="987426"/>
                <a:ext cx="2579767" cy="2579767"/>
              </a:xfrm>
              <a:prstGeom prst="ellipse">
                <a:avLst/>
              </a:prstGeom>
              <a:solidFill>
                <a:schemeClr val="accent2">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id="{AADB7794-EA88-16D0-DB29-5055ECEA009F}"/>
                  </a:ext>
                </a:extLst>
              </p:cNvPr>
              <p:cNvSpPr/>
              <p:nvPr userDrawn="1"/>
            </p:nvSpPr>
            <p:spPr>
              <a:xfrm>
                <a:off x="6923141" y="2298700"/>
                <a:ext cx="2579768" cy="1308324"/>
              </a:xfrm>
              <a:custGeom>
                <a:avLst/>
                <a:gdLst>
                  <a:gd name="csX0" fmla="*/ 931 w 2579768"/>
                  <a:gd name="csY0" fmla="*/ 0 h 1308324"/>
                  <a:gd name="csX1" fmla="*/ 2578837 w 2579768"/>
                  <a:gd name="csY1" fmla="*/ 0 h 1308324"/>
                  <a:gd name="csX2" fmla="*/ 2579768 w 2579768"/>
                  <a:gd name="csY2" fmla="*/ 18440 h 1308324"/>
                  <a:gd name="csX3" fmla="*/ 1289884 w 2579768"/>
                  <a:gd name="csY3" fmla="*/ 1308324 h 1308324"/>
                  <a:gd name="csX4" fmla="*/ 0 w 2579768"/>
                  <a:gd name="csY4" fmla="*/ 18440 h 1308324"/>
                  <a:gd name="csX5" fmla="*/ 931 w 2579768"/>
                  <a:gd name="csY5" fmla="*/ 0 h 1308324"/>
                </a:gdLst>
                <a:ahLst/>
                <a:cxnLst>
                  <a:cxn ang="0">
                    <a:pos x="csX0" y="csY0"/>
                  </a:cxn>
                  <a:cxn ang="0">
                    <a:pos x="csX1" y="csY1"/>
                  </a:cxn>
                  <a:cxn ang="0">
                    <a:pos x="csX2" y="csY2"/>
                  </a:cxn>
                  <a:cxn ang="0">
                    <a:pos x="csX3" y="csY3"/>
                  </a:cxn>
                  <a:cxn ang="0">
                    <a:pos x="csX4" y="csY4"/>
                  </a:cxn>
                  <a:cxn ang="0">
                    <a:pos x="csX5" y="csY5"/>
                  </a:cxn>
                </a:cxnLst>
                <a:rect l="l" t="t" r="r" b="b"/>
                <a:pathLst>
                  <a:path w="2579768" h="1308324">
                    <a:moveTo>
                      <a:pt x="931" y="0"/>
                    </a:moveTo>
                    <a:lnTo>
                      <a:pt x="2578837" y="0"/>
                    </a:lnTo>
                    <a:lnTo>
                      <a:pt x="2579768" y="18440"/>
                    </a:lnTo>
                    <a:cubicBezTo>
                      <a:pt x="2579768" y="730823"/>
                      <a:pt x="2002267" y="1308324"/>
                      <a:pt x="1289884" y="1308324"/>
                    </a:cubicBezTo>
                    <a:cubicBezTo>
                      <a:pt x="577501" y="1308324"/>
                      <a:pt x="0" y="730823"/>
                      <a:pt x="0" y="18440"/>
                    </a:cubicBezTo>
                    <a:lnTo>
                      <a:pt x="931" y="0"/>
                    </a:lnTo>
                    <a:close/>
                  </a:path>
                </a:pathLst>
              </a:custGeom>
              <a:solidFill>
                <a:schemeClr val="accent2">
                  <a:lumMod val="40000"/>
                  <a:lumOff val="60000"/>
                  <a:alpha val="4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30" name="Oval 29">
                <a:extLst>
                  <a:ext uri="{FF2B5EF4-FFF2-40B4-BE49-F238E27FC236}">
                    <a16:creationId xmlns:a16="http://schemas.microsoft.com/office/drawing/2014/main" id="{5A051CA3-45D0-B24D-D3C1-619432C67048}"/>
                  </a:ext>
                </a:extLst>
              </p:cNvPr>
              <p:cNvSpPr/>
              <p:nvPr userDrawn="1"/>
            </p:nvSpPr>
            <p:spPr>
              <a:xfrm>
                <a:off x="7054888" y="1119172"/>
                <a:ext cx="2316275" cy="2316275"/>
              </a:xfrm>
              <a:prstGeom prst="ellipse">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3" name="Group 32">
              <a:extLst>
                <a:ext uri="{FF2B5EF4-FFF2-40B4-BE49-F238E27FC236}">
                  <a16:creationId xmlns:a16="http://schemas.microsoft.com/office/drawing/2014/main" id="{C533F6B7-30CD-C62B-2DCE-94D44820B9E8}"/>
                </a:ext>
              </a:extLst>
            </p:cNvPr>
            <p:cNvGrpSpPr/>
            <p:nvPr userDrawn="1"/>
          </p:nvGrpSpPr>
          <p:grpSpPr>
            <a:xfrm>
              <a:off x="4985063" y="771160"/>
              <a:ext cx="7008782" cy="2474165"/>
              <a:chOff x="4685912" y="1027256"/>
              <a:chExt cx="7307933" cy="2579768"/>
            </a:xfrm>
          </p:grpSpPr>
          <p:sp>
            <p:nvSpPr>
              <p:cNvPr id="34" name="Oval 33">
                <a:extLst>
                  <a:ext uri="{FF2B5EF4-FFF2-40B4-BE49-F238E27FC236}">
                    <a16:creationId xmlns:a16="http://schemas.microsoft.com/office/drawing/2014/main" id="{D1E893C3-47C3-C143-CB47-4A79B1541C25}"/>
                  </a:ext>
                </a:extLst>
              </p:cNvPr>
              <p:cNvSpPr/>
              <p:nvPr userDrawn="1"/>
            </p:nvSpPr>
            <p:spPr>
              <a:xfrm>
                <a:off x="9414077" y="1027256"/>
                <a:ext cx="2579767" cy="2579767"/>
              </a:xfrm>
              <a:prstGeom prst="ellipse">
                <a:avLst/>
              </a:prstGeom>
              <a:solidFill>
                <a:schemeClr val="accent2">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BBA6DF4D-E3DB-0E78-1330-95724B9AFD65}"/>
                  </a:ext>
                </a:extLst>
              </p:cNvPr>
              <p:cNvSpPr/>
              <p:nvPr userDrawn="1"/>
            </p:nvSpPr>
            <p:spPr>
              <a:xfrm>
                <a:off x="9414077" y="2298700"/>
                <a:ext cx="2579768" cy="1308324"/>
              </a:xfrm>
              <a:custGeom>
                <a:avLst/>
                <a:gdLst>
                  <a:gd name="csX0" fmla="*/ 931 w 2579768"/>
                  <a:gd name="csY0" fmla="*/ 0 h 1308324"/>
                  <a:gd name="csX1" fmla="*/ 2578837 w 2579768"/>
                  <a:gd name="csY1" fmla="*/ 0 h 1308324"/>
                  <a:gd name="csX2" fmla="*/ 2579768 w 2579768"/>
                  <a:gd name="csY2" fmla="*/ 18440 h 1308324"/>
                  <a:gd name="csX3" fmla="*/ 1289884 w 2579768"/>
                  <a:gd name="csY3" fmla="*/ 1308324 h 1308324"/>
                  <a:gd name="csX4" fmla="*/ 0 w 2579768"/>
                  <a:gd name="csY4" fmla="*/ 18440 h 1308324"/>
                  <a:gd name="csX5" fmla="*/ 931 w 2579768"/>
                  <a:gd name="csY5" fmla="*/ 0 h 1308324"/>
                </a:gdLst>
                <a:ahLst/>
                <a:cxnLst>
                  <a:cxn ang="0">
                    <a:pos x="csX0" y="csY0"/>
                  </a:cxn>
                  <a:cxn ang="0">
                    <a:pos x="csX1" y="csY1"/>
                  </a:cxn>
                  <a:cxn ang="0">
                    <a:pos x="csX2" y="csY2"/>
                  </a:cxn>
                  <a:cxn ang="0">
                    <a:pos x="csX3" y="csY3"/>
                  </a:cxn>
                  <a:cxn ang="0">
                    <a:pos x="csX4" y="csY4"/>
                  </a:cxn>
                  <a:cxn ang="0">
                    <a:pos x="csX5" y="csY5"/>
                  </a:cxn>
                </a:cxnLst>
                <a:rect l="l" t="t" r="r" b="b"/>
                <a:pathLst>
                  <a:path w="2579768" h="1308324">
                    <a:moveTo>
                      <a:pt x="931" y="0"/>
                    </a:moveTo>
                    <a:lnTo>
                      <a:pt x="2578837" y="0"/>
                    </a:lnTo>
                    <a:lnTo>
                      <a:pt x="2579768" y="18440"/>
                    </a:lnTo>
                    <a:cubicBezTo>
                      <a:pt x="2579768" y="730823"/>
                      <a:pt x="2002267" y="1308324"/>
                      <a:pt x="1289884" y="1308324"/>
                    </a:cubicBezTo>
                    <a:cubicBezTo>
                      <a:pt x="577501" y="1308324"/>
                      <a:pt x="0" y="730823"/>
                      <a:pt x="0" y="18440"/>
                    </a:cubicBezTo>
                    <a:lnTo>
                      <a:pt x="931" y="0"/>
                    </a:lnTo>
                    <a:close/>
                  </a:path>
                </a:pathLst>
              </a:custGeom>
              <a:solidFill>
                <a:schemeClr val="accent2">
                  <a:lumMod val="40000"/>
                  <a:lumOff val="60000"/>
                  <a:alpha val="4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35" name="Oval 34">
                <a:extLst>
                  <a:ext uri="{FF2B5EF4-FFF2-40B4-BE49-F238E27FC236}">
                    <a16:creationId xmlns:a16="http://schemas.microsoft.com/office/drawing/2014/main" id="{F30C9739-99F6-CADD-8F31-C04C3097375C}"/>
                  </a:ext>
                </a:extLst>
              </p:cNvPr>
              <p:cNvSpPr/>
              <p:nvPr userDrawn="1"/>
            </p:nvSpPr>
            <p:spPr>
              <a:xfrm>
                <a:off x="9545823" y="1159002"/>
                <a:ext cx="2316275" cy="2316275"/>
              </a:xfrm>
              <a:prstGeom prst="ellipse">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descr="A white human heart with a yellow spot&#10;&#10;AI-generated content may be incorrect.">
                <a:extLst>
                  <a:ext uri="{FF2B5EF4-FFF2-40B4-BE49-F238E27FC236}">
                    <a16:creationId xmlns:a16="http://schemas.microsoft.com/office/drawing/2014/main" id="{56B6426D-5D23-8661-1599-BE80178D3FED}"/>
                  </a:ext>
                </a:extLst>
              </p:cNvPr>
              <p:cNvPicPr>
                <a:picLocks noChangeAspect="1"/>
              </p:cNvPicPr>
              <p:nvPr userDrawn="1"/>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685912" y="1387349"/>
                <a:ext cx="1453537" cy="1938051"/>
              </a:xfrm>
              <a:prstGeom prst="rect">
                <a:avLst/>
              </a:prstGeom>
            </p:spPr>
          </p:pic>
        </p:grpSp>
      </p:grpSp>
      <p:sp>
        <p:nvSpPr>
          <p:cNvPr id="40" name="Date Placeholder 39">
            <a:extLst>
              <a:ext uri="{FF2B5EF4-FFF2-40B4-BE49-F238E27FC236}">
                <a16:creationId xmlns:a16="http://schemas.microsoft.com/office/drawing/2014/main" id="{33917763-517C-DCF0-B735-E411C8EA7510}"/>
              </a:ext>
            </a:extLst>
          </p:cNvPr>
          <p:cNvSpPr>
            <a:spLocks noGrp="1"/>
          </p:cNvSpPr>
          <p:nvPr>
            <p:ph type="dt" sz="half" idx="10"/>
          </p:nvPr>
        </p:nvSpPr>
        <p:spPr/>
        <p:txBody>
          <a:bodyPr/>
          <a:lstStyle/>
          <a:p>
            <a:endParaRPr lang="en-US"/>
          </a:p>
        </p:txBody>
      </p:sp>
      <p:sp>
        <p:nvSpPr>
          <p:cNvPr id="41" name="Footer Placeholder 40">
            <a:extLst>
              <a:ext uri="{FF2B5EF4-FFF2-40B4-BE49-F238E27FC236}">
                <a16:creationId xmlns:a16="http://schemas.microsoft.com/office/drawing/2014/main" id="{083EB786-EB4A-F9AD-7CCC-98CC00ED8865}"/>
              </a:ext>
            </a:extLst>
          </p:cNvPr>
          <p:cNvSpPr>
            <a:spLocks noGrp="1"/>
          </p:cNvSpPr>
          <p:nvPr>
            <p:ph type="ftr" sz="quarter" idx="11"/>
          </p:nvPr>
        </p:nvSpPr>
        <p:spPr/>
        <p:txBody>
          <a:bodyPr/>
          <a:lstStyle/>
          <a:p>
            <a:r>
              <a:rPr lang="en-US"/>
              <a:t>CONFIDENTIAL  I</a:t>
            </a:r>
          </a:p>
        </p:txBody>
      </p:sp>
      <p:pic>
        <p:nvPicPr>
          <p:cNvPr id="4" name="Picture 3">
            <a:extLst>
              <a:ext uri="{FF2B5EF4-FFF2-40B4-BE49-F238E27FC236}">
                <a16:creationId xmlns:a16="http://schemas.microsoft.com/office/drawing/2014/main" id="{C621A1E4-D515-E723-82E3-AC1344B83907}"/>
              </a:ext>
            </a:extLst>
          </p:cNvPr>
          <p:cNvPicPr>
            <a:picLocks noChangeAspect="1"/>
          </p:cNvPicPr>
          <p:nvPr userDrawn="1"/>
        </p:nvPicPr>
        <p:blipFill>
          <a:blip r:embed="rId4"/>
          <a:stretch>
            <a:fillRect/>
          </a:stretch>
        </p:blipFill>
        <p:spPr>
          <a:xfrm>
            <a:off x="7849239" y="1283575"/>
            <a:ext cx="1353372" cy="1370122"/>
          </a:xfrm>
          <a:prstGeom prst="rect">
            <a:avLst/>
          </a:prstGeom>
        </p:spPr>
      </p:pic>
      <p:pic>
        <p:nvPicPr>
          <p:cNvPr id="6" name="Picture 5" descr="A white brain with a yellow center&#10;&#10;AI-generated content may be incorrect.">
            <a:extLst>
              <a:ext uri="{FF2B5EF4-FFF2-40B4-BE49-F238E27FC236}">
                <a16:creationId xmlns:a16="http://schemas.microsoft.com/office/drawing/2014/main" id="{83C022F3-76DD-09ED-3F47-BBB93FFFF3D1}"/>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694209" y="1171523"/>
            <a:ext cx="2018669" cy="1659794"/>
          </a:xfrm>
          <a:prstGeom prst="rect">
            <a:avLst/>
          </a:prstGeom>
        </p:spPr>
      </p:pic>
    </p:spTree>
    <p:extLst>
      <p:ext uri="{BB962C8B-B14F-4D97-AF65-F5344CB8AC3E}">
        <p14:creationId xmlns:p14="http://schemas.microsoft.com/office/powerpoint/2010/main" val="2423232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ftr="0" dt="0"/>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D4DD4-818B-158C-6441-407FBC751D59}"/>
              </a:ext>
            </a:extLst>
          </p:cNvPr>
          <p:cNvSpPr>
            <a:spLocks noGrp="1"/>
          </p:cNvSpPr>
          <p:nvPr>
            <p:ph type="title"/>
          </p:nvPr>
        </p:nvSpPr>
        <p:spPr>
          <a:xfrm>
            <a:off x="831850" y="1779949"/>
            <a:ext cx="6898129" cy="2024407"/>
          </a:xfrm>
        </p:spPr>
        <p:txBody>
          <a:bodyPr anchor="b">
            <a:noAutofit/>
          </a:bodyPr>
          <a:lstStyle>
            <a:lvl1pPr>
              <a:defRPr sz="3200">
                <a:solidFill>
                  <a:schemeClr val="accent3"/>
                </a:solidFill>
              </a:defRPr>
            </a:lvl1pPr>
          </a:lstStyle>
          <a:p>
            <a:r>
              <a:rPr lang="en-US"/>
              <a:t>Click to edit Master title style</a:t>
            </a:r>
          </a:p>
        </p:txBody>
      </p:sp>
      <p:sp>
        <p:nvSpPr>
          <p:cNvPr id="3" name="Text Placeholder 2">
            <a:extLst>
              <a:ext uri="{FF2B5EF4-FFF2-40B4-BE49-F238E27FC236}">
                <a16:creationId xmlns:a16="http://schemas.microsoft.com/office/drawing/2014/main" id="{95D062FD-DFFD-F68C-3DC7-A2415E7B6DA4}"/>
              </a:ext>
            </a:extLst>
          </p:cNvPr>
          <p:cNvSpPr>
            <a:spLocks noGrp="1"/>
          </p:cNvSpPr>
          <p:nvPr>
            <p:ph type="body" idx="1"/>
          </p:nvPr>
        </p:nvSpPr>
        <p:spPr>
          <a:xfrm>
            <a:off x="831850" y="3905546"/>
            <a:ext cx="6898129" cy="1500187"/>
          </a:xfrm>
        </p:spPr>
        <p:txBody>
          <a:bodyPr>
            <a:noAutofit/>
          </a:bodyPr>
          <a:lstStyle>
            <a:lvl1pPr marL="0" indent="0">
              <a:buNone/>
              <a:defRPr sz="2400">
                <a:solidFill>
                  <a:schemeClr val="tx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pic>
        <p:nvPicPr>
          <p:cNvPr id="10" name="Picture 9" descr="A picture containing text, clipart&#10;&#10;Description automatically generated">
            <a:extLst>
              <a:ext uri="{FF2B5EF4-FFF2-40B4-BE49-F238E27FC236}">
                <a16:creationId xmlns:a16="http://schemas.microsoft.com/office/drawing/2014/main" id="{E0F3D5B5-FFA4-5483-C560-D44FBB12F91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1850" y="686440"/>
            <a:ext cx="2423338" cy="407069"/>
          </a:xfrm>
          <a:prstGeom prst="rect">
            <a:avLst/>
          </a:prstGeom>
        </p:spPr>
      </p:pic>
      <p:sp>
        <p:nvSpPr>
          <p:cNvPr id="11" name="Date Placeholder 10">
            <a:extLst>
              <a:ext uri="{FF2B5EF4-FFF2-40B4-BE49-F238E27FC236}">
                <a16:creationId xmlns:a16="http://schemas.microsoft.com/office/drawing/2014/main" id="{213C84C5-46D5-0A8F-6A55-16EF8E38B74B}"/>
              </a:ext>
            </a:extLst>
          </p:cNvPr>
          <p:cNvSpPr>
            <a:spLocks noGrp="1"/>
          </p:cNvSpPr>
          <p:nvPr>
            <p:ph type="dt" sz="half" idx="10"/>
          </p:nvPr>
        </p:nvSpPr>
        <p:spPr/>
        <p:txBody>
          <a:bodyPr/>
          <a:lstStyle/>
          <a:p>
            <a:endParaRPr lang="en-US"/>
          </a:p>
        </p:txBody>
      </p:sp>
      <p:sp>
        <p:nvSpPr>
          <p:cNvPr id="13" name="Footer Placeholder 12">
            <a:extLst>
              <a:ext uri="{FF2B5EF4-FFF2-40B4-BE49-F238E27FC236}">
                <a16:creationId xmlns:a16="http://schemas.microsoft.com/office/drawing/2014/main" id="{3A5DA953-8C1F-81C2-31AA-0254C5065AC8}"/>
              </a:ext>
            </a:extLst>
          </p:cNvPr>
          <p:cNvSpPr>
            <a:spLocks noGrp="1"/>
          </p:cNvSpPr>
          <p:nvPr>
            <p:ph type="ftr" sz="quarter" idx="11"/>
          </p:nvPr>
        </p:nvSpPr>
        <p:spPr/>
        <p:txBody>
          <a:bodyPr/>
          <a:lstStyle/>
          <a:p>
            <a:r>
              <a:rPr lang="en-US"/>
              <a:t>CONFIDENTIAL  I</a:t>
            </a:r>
          </a:p>
        </p:txBody>
      </p:sp>
      <p:sp>
        <p:nvSpPr>
          <p:cNvPr id="14" name="Slide Number Placeholder 13">
            <a:extLst>
              <a:ext uri="{FF2B5EF4-FFF2-40B4-BE49-F238E27FC236}">
                <a16:creationId xmlns:a16="http://schemas.microsoft.com/office/drawing/2014/main" id="{CABF98A5-3F5B-8BC7-8FBE-7D8EB4621F55}"/>
              </a:ext>
            </a:extLst>
          </p:cNvPr>
          <p:cNvSpPr>
            <a:spLocks noGrp="1"/>
          </p:cNvSpPr>
          <p:nvPr>
            <p:ph type="sldNum" sz="quarter" idx="12"/>
          </p:nvPr>
        </p:nvSpPr>
        <p:spPr/>
        <p:txBody>
          <a:bodyPr/>
          <a:lstStyle/>
          <a:p>
            <a:fld id="{99D56644-8EB0-2A41-BE32-5D3B59CB68A2}" type="slidenum">
              <a:rPr lang="en-US" smtClean="0"/>
              <a:pPr/>
              <a:t>‹#›</a:t>
            </a:fld>
            <a:endParaRPr lang="en-US"/>
          </a:p>
        </p:txBody>
      </p:sp>
    </p:spTree>
    <p:extLst>
      <p:ext uri="{BB962C8B-B14F-4D97-AF65-F5344CB8AC3E}">
        <p14:creationId xmlns:p14="http://schemas.microsoft.com/office/powerpoint/2010/main" val="278589498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secHead" preserve="1">
  <p:cSld name="Section Header 2">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D4DD4-818B-158C-6441-407FBC751D59}"/>
              </a:ext>
            </a:extLst>
          </p:cNvPr>
          <p:cNvSpPr>
            <a:spLocks noGrp="1"/>
          </p:cNvSpPr>
          <p:nvPr>
            <p:ph type="title"/>
          </p:nvPr>
        </p:nvSpPr>
        <p:spPr>
          <a:xfrm>
            <a:off x="831850" y="1779949"/>
            <a:ext cx="6898129" cy="2024407"/>
          </a:xfrm>
        </p:spPr>
        <p:txBody>
          <a:bodyPr anchor="b">
            <a:noAutofit/>
          </a:bodyPr>
          <a:lstStyle>
            <a:lvl1pPr>
              <a:defRPr sz="3200">
                <a:solidFill>
                  <a:schemeClr val="accent3"/>
                </a:solidFill>
              </a:defRPr>
            </a:lvl1pPr>
          </a:lstStyle>
          <a:p>
            <a:r>
              <a:rPr lang="en-US"/>
              <a:t>Click to edit Master title style</a:t>
            </a:r>
          </a:p>
        </p:txBody>
      </p:sp>
      <p:sp>
        <p:nvSpPr>
          <p:cNvPr id="3" name="Text Placeholder 2">
            <a:extLst>
              <a:ext uri="{FF2B5EF4-FFF2-40B4-BE49-F238E27FC236}">
                <a16:creationId xmlns:a16="http://schemas.microsoft.com/office/drawing/2014/main" id="{95D062FD-DFFD-F68C-3DC7-A2415E7B6DA4}"/>
              </a:ext>
            </a:extLst>
          </p:cNvPr>
          <p:cNvSpPr>
            <a:spLocks noGrp="1"/>
          </p:cNvSpPr>
          <p:nvPr>
            <p:ph type="body" idx="1"/>
          </p:nvPr>
        </p:nvSpPr>
        <p:spPr>
          <a:xfrm>
            <a:off x="831850" y="3905546"/>
            <a:ext cx="6898129" cy="1500187"/>
          </a:xfrm>
        </p:spPr>
        <p:txBody>
          <a:bodyPr>
            <a:noAutofit/>
          </a:bodyPr>
          <a:lstStyle>
            <a:lvl1pPr marL="0" indent="0">
              <a:buNone/>
              <a:defRPr sz="2400">
                <a:solidFill>
                  <a:schemeClr val="tx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6" name="Date Placeholder 5">
            <a:extLst>
              <a:ext uri="{FF2B5EF4-FFF2-40B4-BE49-F238E27FC236}">
                <a16:creationId xmlns:a16="http://schemas.microsoft.com/office/drawing/2014/main" id="{A8E5E052-8EEE-5D98-5EFF-3354EBE72A59}"/>
              </a:ext>
            </a:extLst>
          </p:cNvPr>
          <p:cNvSpPr>
            <a:spLocks noGrp="1"/>
          </p:cNvSpPr>
          <p:nvPr>
            <p:ph type="dt" sz="half" idx="10"/>
          </p:nvPr>
        </p:nvSpPr>
        <p:spPr/>
        <p:txBody>
          <a:bodyPr/>
          <a:lstStyle/>
          <a:p>
            <a:endParaRPr lang="en-US"/>
          </a:p>
        </p:txBody>
      </p:sp>
      <p:sp>
        <p:nvSpPr>
          <p:cNvPr id="7" name="Footer Placeholder 6">
            <a:extLst>
              <a:ext uri="{FF2B5EF4-FFF2-40B4-BE49-F238E27FC236}">
                <a16:creationId xmlns:a16="http://schemas.microsoft.com/office/drawing/2014/main" id="{F4E0111A-52D5-1CA8-E9A4-2B9FF9CF4930}"/>
              </a:ext>
            </a:extLst>
          </p:cNvPr>
          <p:cNvSpPr>
            <a:spLocks noGrp="1"/>
          </p:cNvSpPr>
          <p:nvPr>
            <p:ph type="ftr" sz="quarter" idx="11"/>
          </p:nvPr>
        </p:nvSpPr>
        <p:spPr/>
        <p:txBody>
          <a:bodyPr/>
          <a:lstStyle/>
          <a:p>
            <a:r>
              <a:rPr lang="en-US"/>
              <a:t>CONFIDENTIAL  I</a:t>
            </a:r>
          </a:p>
        </p:txBody>
      </p:sp>
      <p:sp>
        <p:nvSpPr>
          <p:cNvPr id="8" name="Slide Number Placeholder 7">
            <a:extLst>
              <a:ext uri="{FF2B5EF4-FFF2-40B4-BE49-F238E27FC236}">
                <a16:creationId xmlns:a16="http://schemas.microsoft.com/office/drawing/2014/main" id="{A9452D8A-E019-FDBE-9B58-6FE0D0210F57}"/>
              </a:ext>
            </a:extLst>
          </p:cNvPr>
          <p:cNvSpPr>
            <a:spLocks noGrp="1"/>
          </p:cNvSpPr>
          <p:nvPr>
            <p:ph type="sldNum" sz="quarter" idx="12"/>
          </p:nvPr>
        </p:nvSpPr>
        <p:spPr/>
        <p:txBody>
          <a:bodyPr/>
          <a:lstStyle/>
          <a:p>
            <a:fld id="{99D56644-8EB0-2A41-BE32-5D3B59CB68A2}" type="slidenum">
              <a:rPr lang="en-US" smtClean="0"/>
              <a:pPr/>
              <a:t>‹#›</a:t>
            </a:fld>
            <a:endParaRPr lang="en-US"/>
          </a:p>
        </p:txBody>
      </p:sp>
    </p:spTree>
    <p:extLst>
      <p:ext uri="{BB962C8B-B14F-4D97-AF65-F5344CB8AC3E}">
        <p14:creationId xmlns:p14="http://schemas.microsoft.com/office/powerpoint/2010/main" val="29009453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dt="0"/>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89E9D1-2D45-5691-6FC6-E4260D995E22}"/>
              </a:ext>
            </a:extLst>
          </p:cNvPr>
          <p:cNvSpPr>
            <a:spLocks noGrp="1"/>
          </p:cNvSpPr>
          <p:nvPr>
            <p:ph idx="1"/>
          </p:nvPr>
        </p:nvSpPr>
        <p:spPr>
          <a:xfrm>
            <a:off x="342900" y="1708879"/>
            <a:ext cx="11493000" cy="4145821"/>
          </a:xfrm>
        </p:spPr>
        <p:txBody>
          <a:bodyPr/>
          <a:lstStyle>
            <a:lvl1pPr>
              <a:buClr>
                <a:schemeClr val="tx2"/>
              </a:buClr>
              <a:defRPr/>
            </a:lvl1pPr>
            <a:lvl2pPr>
              <a:buClr>
                <a:schemeClr val="accent1"/>
              </a:buClr>
              <a:defRPr/>
            </a:lvl2pPr>
            <a:lvl3pPr>
              <a:buClr>
                <a:schemeClr val="tx2"/>
              </a:buClr>
              <a:defRPr/>
            </a:lvl3pPr>
            <a:lvl4pPr>
              <a:buClr>
                <a:schemeClr val="accent1"/>
              </a:buClr>
              <a:defRPr/>
            </a:lvl4pPr>
            <a:lvl5pPr>
              <a:buClr>
                <a:schemeClr val="tx2"/>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C1E47EE6-4084-FCAC-4BF9-2EB55F4C8021}"/>
              </a:ext>
            </a:extLst>
          </p:cNvPr>
          <p:cNvSpPr>
            <a:spLocks noGrp="1"/>
          </p:cNvSpPr>
          <p:nvPr>
            <p:ph type="ftr" sz="quarter" idx="10"/>
          </p:nvPr>
        </p:nvSpPr>
        <p:spPr/>
        <p:txBody>
          <a:bodyPr/>
          <a:lstStyle/>
          <a:p>
            <a:r>
              <a:rPr lang="en-US"/>
              <a:t>CONFIDENTIAL  I</a:t>
            </a:r>
          </a:p>
        </p:txBody>
      </p:sp>
      <p:sp>
        <p:nvSpPr>
          <p:cNvPr id="8" name="Slide Number Placeholder 7">
            <a:extLst>
              <a:ext uri="{FF2B5EF4-FFF2-40B4-BE49-F238E27FC236}">
                <a16:creationId xmlns:a16="http://schemas.microsoft.com/office/drawing/2014/main" id="{5D873F0A-D195-F186-419A-4E675C79F042}"/>
              </a:ext>
            </a:extLst>
          </p:cNvPr>
          <p:cNvSpPr>
            <a:spLocks noGrp="1"/>
          </p:cNvSpPr>
          <p:nvPr>
            <p:ph type="sldNum" sz="quarter" idx="11"/>
          </p:nvPr>
        </p:nvSpPr>
        <p:spPr/>
        <p:txBody>
          <a:bodyPr/>
          <a:lstStyle/>
          <a:p>
            <a:fld id="{99D56644-8EB0-2A41-BE32-5D3B59CB68A2}" type="slidenum">
              <a:rPr lang="en-US" smtClean="0"/>
              <a:pPr/>
              <a:t>‹#›</a:t>
            </a:fld>
            <a:endParaRPr lang="en-US"/>
          </a:p>
        </p:txBody>
      </p:sp>
      <p:sp>
        <p:nvSpPr>
          <p:cNvPr id="4" name="Date Placeholder 3">
            <a:extLst>
              <a:ext uri="{FF2B5EF4-FFF2-40B4-BE49-F238E27FC236}">
                <a16:creationId xmlns:a16="http://schemas.microsoft.com/office/drawing/2014/main" id="{78B9EE57-CD1A-5F52-F556-B4FDB300C7B2}"/>
              </a:ext>
            </a:extLst>
          </p:cNvPr>
          <p:cNvSpPr>
            <a:spLocks noGrp="1"/>
          </p:cNvSpPr>
          <p:nvPr>
            <p:ph type="dt" sz="half" idx="13"/>
          </p:nvPr>
        </p:nvSpPr>
        <p:spPr/>
        <p:txBody>
          <a:bodyPr/>
          <a:lstStyle/>
          <a:p>
            <a:endParaRPr lang="en-US"/>
          </a:p>
        </p:txBody>
      </p:sp>
      <p:sp>
        <p:nvSpPr>
          <p:cNvPr id="9" name="Text Placeholder 8">
            <a:extLst>
              <a:ext uri="{FF2B5EF4-FFF2-40B4-BE49-F238E27FC236}">
                <a16:creationId xmlns:a16="http://schemas.microsoft.com/office/drawing/2014/main" id="{8E1F0C09-22D6-676A-59B9-02FB9DF328D0}"/>
              </a:ext>
            </a:extLst>
          </p:cNvPr>
          <p:cNvSpPr>
            <a:spLocks noGrp="1"/>
          </p:cNvSpPr>
          <p:nvPr>
            <p:ph type="body" sz="quarter" idx="14"/>
          </p:nvPr>
        </p:nvSpPr>
        <p:spPr>
          <a:xfrm>
            <a:off x="342900" y="5969000"/>
            <a:ext cx="11512550" cy="260350"/>
          </a:xfrm>
        </p:spPr>
        <p:txBody>
          <a:bodyPr anchor="b"/>
          <a:lstStyle>
            <a:lvl1pPr>
              <a:spcBef>
                <a:spcPts val="100"/>
              </a:spcBef>
              <a:buNone/>
              <a:defRPr sz="800"/>
            </a:lvl1pPr>
            <a:lvl2pPr>
              <a:spcBef>
                <a:spcPts val="100"/>
              </a:spcBef>
              <a:buNone/>
              <a:defRPr sz="800"/>
            </a:lvl2pPr>
            <a:lvl3pPr>
              <a:spcBef>
                <a:spcPts val="100"/>
              </a:spcBef>
              <a:buNone/>
              <a:defRPr sz="800"/>
            </a:lvl3pPr>
            <a:lvl4pPr>
              <a:spcBef>
                <a:spcPts val="100"/>
              </a:spcBef>
              <a:buNone/>
              <a:defRPr sz="800"/>
            </a:lvl4pPr>
            <a:lvl5pPr>
              <a:spcBef>
                <a:spcPts val="100"/>
              </a:spcBef>
              <a:buNone/>
              <a:defRPr sz="800"/>
            </a:lvl5pPr>
          </a:lstStyle>
          <a:p>
            <a:pPr lvl="0"/>
            <a:r>
              <a:rPr lang="en-US"/>
              <a:t>Click to edit Master text styles</a:t>
            </a:r>
          </a:p>
        </p:txBody>
      </p:sp>
      <p:sp>
        <p:nvSpPr>
          <p:cNvPr id="13" name="Text Placeholder 11">
            <a:extLst>
              <a:ext uri="{FF2B5EF4-FFF2-40B4-BE49-F238E27FC236}">
                <a16:creationId xmlns:a16="http://schemas.microsoft.com/office/drawing/2014/main" id="{3CAD5D40-A1EF-5953-DE6D-EAC56FFC9715}"/>
              </a:ext>
            </a:extLst>
          </p:cNvPr>
          <p:cNvSpPr>
            <a:spLocks noGrp="1"/>
          </p:cNvSpPr>
          <p:nvPr>
            <p:ph type="body" sz="quarter" idx="15"/>
          </p:nvPr>
        </p:nvSpPr>
        <p:spPr>
          <a:xfrm>
            <a:off x="342900" y="962025"/>
            <a:ext cx="11506200" cy="355600"/>
          </a:xfrm>
        </p:spPr>
        <p:txBody>
          <a:bodyPr tIns="0" bIns="0">
            <a:noAutofit/>
          </a:bodyPr>
          <a:lstStyle>
            <a:lvl1pPr>
              <a:buNone/>
              <a:defRPr sz="2000" i="1"/>
            </a:lvl1pPr>
            <a:lvl2pPr>
              <a:buNone/>
              <a:defRPr sz="1800" i="1"/>
            </a:lvl2pPr>
            <a:lvl3pPr>
              <a:buNone/>
              <a:defRPr sz="1600" i="1"/>
            </a:lvl3pPr>
            <a:lvl4pPr>
              <a:buNone/>
              <a:defRPr sz="1400" i="1"/>
            </a:lvl4pPr>
            <a:lvl5pPr>
              <a:buNone/>
              <a:defRPr sz="1400" i="1"/>
            </a:lvl5pPr>
          </a:lstStyle>
          <a:p>
            <a:pPr lvl="0"/>
            <a:r>
              <a:rPr lang="en-US"/>
              <a:t>Click to edit Master text styles</a:t>
            </a:r>
          </a:p>
        </p:txBody>
      </p:sp>
      <p:sp>
        <p:nvSpPr>
          <p:cNvPr id="14" name="Title 13">
            <a:extLst>
              <a:ext uri="{FF2B5EF4-FFF2-40B4-BE49-F238E27FC236}">
                <a16:creationId xmlns:a16="http://schemas.microsoft.com/office/drawing/2014/main" id="{58C549DF-677D-AF23-53DB-A7E5CB346710}"/>
              </a:ext>
            </a:extLst>
          </p:cNvPr>
          <p:cNvSpPr>
            <a:spLocks noGrp="1"/>
          </p:cNvSpPr>
          <p:nvPr>
            <p:ph type="title"/>
          </p:nvPr>
        </p:nvSpPr>
        <p:spPr/>
        <p:txBody>
          <a:bodyPr/>
          <a:lstStyle/>
          <a:p>
            <a:r>
              <a:rPr lang="en-US"/>
              <a:t>Click to edit Master title style</a:t>
            </a:r>
          </a:p>
        </p:txBody>
      </p:sp>
      <p:sp>
        <p:nvSpPr>
          <p:cNvPr id="2" name="Rectangle 1">
            <a:extLst>
              <a:ext uri="{FF2B5EF4-FFF2-40B4-BE49-F238E27FC236}">
                <a16:creationId xmlns:a16="http://schemas.microsoft.com/office/drawing/2014/main" id="{5C30BE5D-137A-C61B-E0F5-61B9F998A16D}"/>
              </a:ext>
            </a:extLst>
          </p:cNvPr>
          <p:cNvSpPr/>
          <p:nvPr userDrawn="1"/>
        </p:nvSpPr>
        <p:spPr>
          <a:xfrm>
            <a:off x="225911" y="6357769"/>
            <a:ext cx="1968649" cy="41954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420521544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36C8ACB-A04C-8477-133A-44D0AFA971B5}"/>
              </a:ext>
            </a:extLst>
          </p:cNvPr>
          <p:cNvSpPr>
            <a:spLocks noGrp="1"/>
          </p:cNvSpPr>
          <p:nvPr>
            <p:ph type="sldNum" sz="quarter" idx="11"/>
          </p:nvPr>
        </p:nvSpPr>
        <p:spPr>
          <a:xfrm>
            <a:off x="11746086" y="137318"/>
            <a:ext cx="342499" cy="246221"/>
          </a:xfrm>
        </p:spPr>
        <p:txBody>
          <a:bodyPr/>
          <a:lstStyle/>
          <a:p>
            <a:fld id="{99D56644-8EB0-2A41-BE32-5D3B59CB68A2}" type="slidenum">
              <a:rPr lang="en-US" smtClean="0"/>
              <a:pPr/>
              <a:t>‹#›</a:t>
            </a:fld>
            <a:endParaRPr lang="en-US"/>
          </a:p>
        </p:txBody>
      </p:sp>
      <p:sp>
        <p:nvSpPr>
          <p:cNvPr id="4" name="Date Placeholder 3">
            <a:extLst>
              <a:ext uri="{FF2B5EF4-FFF2-40B4-BE49-F238E27FC236}">
                <a16:creationId xmlns:a16="http://schemas.microsoft.com/office/drawing/2014/main" id="{66839E37-491B-C28F-AC49-3656FF3929BF}"/>
              </a:ext>
            </a:extLst>
          </p:cNvPr>
          <p:cNvSpPr>
            <a:spLocks noGrp="1"/>
          </p:cNvSpPr>
          <p:nvPr>
            <p:ph type="dt" sz="half" idx="13"/>
          </p:nvPr>
        </p:nvSpPr>
        <p:spPr/>
        <p:txBody>
          <a:bodyPr/>
          <a:lstStyle/>
          <a:p>
            <a:endParaRPr lang="en-US"/>
          </a:p>
        </p:txBody>
      </p:sp>
      <p:sp>
        <p:nvSpPr>
          <p:cNvPr id="12" name="Title 11">
            <a:extLst>
              <a:ext uri="{FF2B5EF4-FFF2-40B4-BE49-F238E27FC236}">
                <a16:creationId xmlns:a16="http://schemas.microsoft.com/office/drawing/2014/main" id="{3373FB01-FF95-B2DD-BF07-509215862263}"/>
              </a:ext>
            </a:extLst>
          </p:cNvPr>
          <p:cNvSpPr>
            <a:spLocks noGrp="1"/>
          </p:cNvSpPr>
          <p:nvPr>
            <p:ph type="title"/>
          </p:nvPr>
        </p:nvSpPr>
        <p:spPr/>
        <p:txBody>
          <a:bodyPr/>
          <a:lstStyle/>
          <a:p>
            <a:r>
              <a:rPr lang="en-US"/>
              <a:t>Click to edit Master title style</a:t>
            </a:r>
          </a:p>
        </p:txBody>
      </p:sp>
      <p:sp>
        <p:nvSpPr>
          <p:cNvPr id="3" name="Rectangle 2">
            <a:extLst>
              <a:ext uri="{FF2B5EF4-FFF2-40B4-BE49-F238E27FC236}">
                <a16:creationId xmlns:a16="http://schemas.microsoft.com/office/drawing/2014/main" id="{A36EC0C5-2BBE-4503-2506-7961EE314722}"/>
              </a:ext>
            </a:extLst>
          </p:cNvPr>
          <p:cNvSpPr/>
          <p:nvPr userDrawn="1"/>
        </p:nvSpPr>
        <p:spPr>
          <a:xfrm>
            <a:off x="225911" y="6357769"/>
            <a:ext cx="1968649" cy="41954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ext Placeholder 8">
            <a:extLst>
              <a:ext uri="{FF2B5EF4-FFF2-40B4-BE49-F238E27FC236}">
                <a16:creationId xmlns:a16="http://schemas.microsoft.com/office/drawing/2014/main" id="{F7B1275D-9C13-F562-4AEA-1B3A3036D946}"/>
              </a:ext>
            </a:extLst>
          </p:cNvPr>
          <p:cNvSpPr>
            <a:spLocks noGrp="1"/>
          </p:cNvSpPr>
          <p:nvPr>
            <p:ph type="body" sz="quarter" idx="14"/>
          </p:nvPr>
        </p:nvSpPr>
        <p:spPr>
          <a:xfrm>
            <a:off x="103414" y="6531097"/>
            <a:ext cx="11985171" cy="246221"/>
          </a:xfrm>
        </p:spPr>
        <p:txBody>
          <a:bodyPr anchor="b"/>
          <a:lstStyle>
            <a:lvl1pPr marL="0" indent="0">
              <a:spcBef>
                <a:spcPts val="100"/>
              </a:spcBef>
              <a:buNone/>
              <a:defRPr sz="1100">
                <a:solidFill>
                  <a:schemeClr val="tx2"/>
                </a:solidFill>
              </a:defRPr>
            </a:lvl1pPr>
            <a:lvl2pPr>
              <a:spcBef>
                <a:spcPts val="100"/>
              </a:spcBef>
              <a:buNone/>
              <a:defRPr sz="800"/>
            </a:lvl2pPr>
            <a:lvl3pPr>
              <a:spcBef>
                <a:spcPts val="100"/>
              </a:spcBef>
              <a:buNone/>
              <a:defRPr sz="800"/>
            </a:lvl3pPr>
            <a:lvl4pPr>
              <a:spcBef>
                <a:spcPts val="100"/>
              </a:spcBef>
              <a:buNone/>
              <a:defRPr sz="800"/>
            </a:lvl4pPr>
            <a:lvl5pPr>
              <a:spcBef>
                <a:spcPts val="100"/>
              </a:spcBef>
              <a:buNone/>
              <a:defRPr sz="800"/>
            </a:lvl5pPr>
          </a:lstStyle>
          <a:p>
            <a:pPr lvl="0"/>
            <a:r>
              <a:rPr lang="en-US"/>
              <a:t>Click to edit Master text styles</a:t>
            </a:r>
          </a:p>
        </p:txBody>
      </p:sp>
    </p:spTree>
    <p:extLst>
      <p:ext uri="{BB962C8B-B14F-4D97-AF65-F5344CB8AC3E}">
        <p14:creationId xmlns:p14="http://schemas.microsoft.com/office/powerpoint/2010/main" val="32753735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73C4972-4EF0-96C4-D52E-EC45C4C39A8D}"/>
              </a:ext>
            </a:extLst>
          </p:cNvPr>
          <p:cNvSpPr>
            <a:spLocks noGrp="1"/>
          </p:cNvSpPr>
          <p:nvPr>
            <p:ph type="title"/>
          </p:nvPr>
        </p:nvSpPr>
        <p:spPr>
          <a:xfrm>
            <a:off x="347471" y="137318"/>
            <a:ext cx="11506200" cy="799308"/>
          </a:xfrm>
          <a:prstGeom prst="rect">
            <a:avLst/>
          </a:prstGeom>
        </p:spPr>
        <p:txBody>
          <a:bodyPr vert="horz" lIns="0" tIns="0" rIns="0" bIns="0" rtlCol="0" anchor="b" anchorCtr="0">
            <a:noAutofit/>
          </a:bodyPr>
          <a:lstStyle/>
          <a:p>
            <a:r>
              <a:rPr lang="en-US"/>
              <a:t>Click To Edit Master Title Style</a:t>
            </a:r>
          </a:p>
        </p:txBody>
      </p:sp>
      <p:sp>
        <p:nvSpPr>
          <p:cNvPr id="3" name="Text Placeholder 2">
            <a:extLst>
              <a:ext uri="{FF2B5EF4-FFF2-40B4-BE49-F238E27FC236}">
                <a16:creationId xmlns:a16="http://schemas.microsoft.com/office/drawing/2014/main" id="{AC0A2C3D-132E-C0AE-8F1E-5D95742C7460}"/>
              </a:ext>
            </a:extLst>
          </p:cNvPr>
          <p:cNvSpPr>
            <a:spLocks noGrp="1"/>
          </p:cNvSpPr>
          <p:nvPr>
            <p:ph type="body" idx="1"/>
          </p:nvPr>
        </p:nvSpPr>
        <p:spPr>
          <a:xfrm>
            <a:off x="347471" y="1472665"/>
            <a:ext cx="11506200" cy="4585235"/>
          </a:xfrm>
          <a:prstGeom prst="rect">
            <a:avLst/>
          </a:prstGeom>
        </p:spPr>
        <p:txBody>
          <a:bodyPr vert="horz" lIns="0" tIns="45720" rIns="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4">
            <a:extLst>
              <a:ext uri="{FF2B5EF4-FFF2-40B4-BE49-F238E27FC236}">
                <a16:creationId xmlns:a16="http://schemas.microsoft.com/office/drawing/2014/main" id="{8DE9654E-B15A-97EB-76BE-E8AC6DA664B2}"/>
              </a:ext>
            </a:extLst>
          </p:cNvPr>
          <p:cNvSpPr>
            <a:spLocks noGrp="1"/>
          </p:cNvSpPr>
          <p:nvPr>
            <p:ph type="ftr" sz="quarter" idx="3"/>
          </p:nvPr>
        </p:nvSpPr>
        <p:spPr>
          <a:xfrm>
            <a:off x="10346267" y="6438654"/>
            <a:ext cx="1147501" cy="253916"/>
          </a:xfrm>
          <a:prstGeom prst="rect">
            <a:avLst/>
          </a:prstGeom>
        </p:spPr>
        <p:txBody>
          <a:bodyPr wrap="square" rIns="0">
            <a:spAutoFit/>
          </a:bodyPr>
          <a:lstStyle>
            <a:lvl1pPr algn="r">
              <a:defRPr sz="1000">
                <a:solidFill>
                  <a:schemeClr val="tx1"/>
                </a:solidFill>
              </a:defRPr>
            </a:lvl1pPr>
          </a:lstStyle>
          <a:p>
            <a:r>
              <a:rPr lang="en-US"/>
              <a:t>CONFIDENTIAL  I</a:t>
            </a:r>
          </a:p>
        </p:txBody>
      </p:sp>
      <p:sp>
        <p:nvSpPr>
          <p:cNvPr id="8" name="Slide Number Placeholder 5">
            <a:extLst>
              <a:ext uri="{FF2B5EF4-FFF2-40B4-BE49-F238E27FC236}">
                <a16:creationId xmlns:a16="http://schemas.microsoft.com/office/drawing/2014/main" id="{A9A1471E-584D-63AF-B1AD-72EF8D14B2EB}"/>
              </a:ext>
            </a:extLst>
          </p:cNvPr>
          <p:cNvSpPr>
            <a:spLocks noGrp="1"/>
          </p:cNvSpPr>
          <p:nvPr>
            <p:ph type="sldNum" sz="quarter" idx="4"/>
          </p:nvPr>
        </p:nvSpPr>
        <p:spPr>
          <a:xfrm>
            <a:off x="11493768" y="6442502"/>
            <a:ext cx="342499" cy="246221"/>
          </a:xfrm>
          <a:prstGeom prst="rect">
            <a:avLst/>
          </a:prstGeom>
        </p:spPr>
        <p:txBody>
          <a:bodyPr rIns="0">
            <a:spAutoFit/>
          </a:bodyPr>
          <a:lstStyle>
            <a:lvl1pPr algn="r">
              <a:defRPr sz="1000">
                <a:solidFill>
                  <a:schemeClr val="tx1"/>
                </a:solidFill>
              </a:defRPr>
            </a:lvl1pPr>
          </a:lstStyle>
          <a:p>
            <a:fld id="{99D56644-8EB0-2A41-BE32-5D3B59CB68A2}" type="slidenum">
              <a:rPr lang="en-US" smtClean="0"/>
              <a:pPr/>
              <a:t>‹#›</a:t>
            </a:fld>
            <a:endParaRPr lang="en-US"/>
          </a:p>
        </p:txBody>
      </p:sp>
      <p:sp>
        <p:nvSpPr>
          <p:cNvPr id="5" name="Rectangle 4">
            <a:extLst>
              <a:ext uri="{FF2B5EF4-FFF2-40B4-BE49-F238E27FC236}">
                <a16:creationId xmlns:a16="http://schemas.microsoft.com/office/drawing/2014/main" id="{67F7A9E4-B764-2722-CA16-FD67EF36BA36}"/>
              </a:ext>
            </a:extLst>
          </p:cNvPr>
          <p:cNvSpPr/>
          <p:nvPr userDrawn="1"/>
        </p:nvSpPr>
        <p:spPr>
          <a:xfrm>
            <a:off x="0" y="-575"/>
            <a:ext cx="12192000" cy="73152"/>
          </a:xfrm>
          <a:prstGeom prst="rect">
            <a:avLst/>
          </a:prstGeom>
          <a:gradFill flip="none" rotWithShape="1">
            <a:gsLst>
              <a:gs pos="0">
                <a:schemeClr val="accent1"/>
              </a:gs>
              <a:gs pos="35000">
                <a:schemeClr val="accent1">
                  <a:lumMod val="75000"/>
                </a:schemeClr>
              </a:gs>
              <a:gs pos="100000">
                <a:schemeClr val="accent5"/>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pic>
        <p:nvPicPr>
          <p:cNvPr id="6" name="Picture 5" descr="A close up of a logo&#10;&#10;AI-generated content may be incorrect.">
            <a:extLst>
              <a:ext uri="{FF2B5EF4-FFF2-40B4-BE49-F238E27FC236}">
                <a16:creationId xmlns:a16="http://schemas.microsoft.com/office/drawing/2014/main" id="{815CBA8F-E868-09DE-FE4C-725E18D283D4}"/>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355733" y="6427079"/>
            <a:ext cx="1692133" cy="282022"/>
          </a:xfrm>
          <a:prstGeom prst="rect">
            <a:avLst/>
          </a:prstGeom>
        </p:spPr>
      </p:pic>
      <p:sp>
        <p:nvSpPr>
          <p:cNvPr id="9" name="Date Placeholder 8">
            <a:extLst>
              <a:ext uri="{FF2B5EF4-FFF2-40B4-BE49-F238E27FC236}">
                <a16:creationId xmlns:a16="http://schemas.microsoft.com/office/drawing/2014/main" id="{DEC8236A-0477-6A30-3E76-8A8DDA777B3D}"/>
              </a:ext>
            </a:extLst>
          </p:cNvPr>
          <p:cNvSpPr>
            <a:spLocks noGrp="1"/>
          </p:cNvSpPr>
          <p:nvPr>
            <p:ph type="dt" sz="half" idx="2"/>
          </p:nvPr>
        </p:nvSpPr>
        <p:spPr>
          <a:xfrm>
            <a:off x="0" y="6927850"/>
            <a:ext cx="2743200" cy="365125"/>
          </a:xfrm>
          <a:prstGeom prst="rect">
            <a:avLst/>
          </a:prstGeom>
        </p:spPr>
        <p:txBody>
          <a:bodyPr vert="horz" lIns="91440" tIns="45720" rIns="91440" bIns="45720" rtlCol="0" anchor="ctr"/>
          <a:lstStyle>
            <a:lvl1pPr algn="l">
              <a:defRPr sz="1050">
                <a:solidFill>
                  <a:schemeClr val="tx1">
                    <a:tint val="82000"/>
                  </a:schemeClr>
                </a:solidFill>
              </a:defRPr>
            </a:lvl1pPr>
          </a:lstStyle>
          <a:p>
            <a:endParaRPr lang="en-US"/>
          </a:p>
        </p:txBody>
      </p:sp>
    </p:spTree>
    <p:extLst>
      <p:ext uri="{BB962C8B-B14F-4D97-AF65-F5344CB8AC3E}">
        <p14:creationId xmlns:p14="http://schemas.microsoft.com/office/powerpoint/2010/main" val="113694635"/>
      </p:ext>
    </p:extLst>
  </p:cSld>
  <p:clrMap bg1="lt1" tx1="dk1" bg2="lt2" tx2="dk2" accent1="accent1" accent2="accent2" accent3="accent3" accent4="accent4" accent5="accent5" accent6="accent6" hlink="hlink" folHlink="folHlink"/>
  <p:sldLayoutIdLst>
    <p:sldLayoutId id="2147483661" r:id="rId1"/>
    <p:sldLayoutId id="2147483673" r:id="rId2"/>
    <p:sldLayoutId id="2147483687" r:id="rId3"/>
    <p:sldLayoutId id="2147483672" r:id="rId4"/>
    <p:sldLayoutId id="2147483688" r:id="rId5"/>
    <p:sldLayoutId id="2147483662" r:id="rId6"/>
    <p:sldLayoutId id="2147483665" r:id="rId7"/>
    <p:sldLayoutId id="2147483663" r:id="rId8"/>
    <p:sldLayoutId id="2147483664" r:id="rId9"/>
    <p:sldLayoutId id="2147483684" r:id="rId10"/>
    <p:sldLayoutId id="2147483686" r:id="rId11"/>
    <p:sldLayoutId id="2147483704" r:id="rId12"/>
    <p:sldLayoutId id="2147483706" r:id="rId13"/>
    <p:sldLayoutId id="2147483724" r:id="rId14"/>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dt="0"/>
  <p:txStyles>
    <p:titleStyle>
      <a:lvl1pPr algn="l" defTabSz="914400" rtl="0" eaLnBrk="1" latinLnBrk="0" hangingPunct="1">
        <a:lnSpc>
          <a:spcPct val="90000"/>
        </a:lnSpc>
        <a:spcBef>
          <a:spcPct val="0"/>
        </a:spcBef>
        <a:buNone/>
        <a:defRPr sz="2800" b="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kern="1200">
          <a:solidFill>
            <a:schemeClr val="tx2">
              <a:lumMod val="7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400" kern="1200">
          <a:solidFill>
            <a:schemeClr val="tx2">
              <a:lumMod val="75000"/>
            </a:schemeClr>
          </a:solidFill>
          <a:latin typeface="+mn-lt"/>
          <a:ea typeface="+mn-ea"/>
          <a:cs typeface="+mn-cs"/>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kern="1200">
          <a:solidFill>
            <a:schemeClr val="tx2">
              <a:lumMod val="75000"/>
            </a:schemeClr>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2">
              <a:lumMod val="75000"/>
            </a:schemeClr>
          </a:solidFill>
          <a:latin typeface="+mn-lt"/>
          <a:ea typeface="+mn-ea"/>
          <a:cs typeface="+mn-cs"/>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kern="1200">
          <a:solidFill>
            <a:schemeClr val="tx2">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userDrawn="1">
          <p15:clr>
            <a:srgbClr val="F26B43"/>
          </p15:clr>
        </p15:guide>
        <p15:guide id="2" pos="7680" userDrawn="1">
          <p15:clr>
            <a:srgbClr val="F26B43"/>
          </p15:clr>
        </p15:guide>
        <p15:guide id="3" pos="216" userDrawn="1">
          <p15:clr>
            <a:srgbClr val="F26B43"/>
          </p15:clr>
        </p15:guide>
        <p15:guide id="4" pos="3768" userDrawn="1">
          <p15:clr>
            <a:srgbClr val="F26B43"/>
          </p15:clr>
        </p15:guide>
        <p15:guide id="5" pos="3912" userDrawn="1">
          <p15:clr>
            <a:srgbClr val="F26B43"/>
          </p15:clr>
        </p15:guide>
        <p15:guide id="6" pos="7464" userDrawn="1">
          <p15:clr>
            <a:srgbClr val="F26B43"/>
          </p15:clr>
        </p15:guide>
        <p15:guide id="7" orient="horz" userDrawn="1">
          <p15:clr>
            <a:srgbClr val="F26B43"/>
          </p15:clr>
        </p15:guide>
        <p15:guide id="8" orient="horz" pos="4320" userDrawn="1">
          <p15:clr>
            <a:srgbClr val="F26B43"/>
          </p15:clr>
        </p15:guide>
        <p15:guide id="9" orient="horz" pos="590" userDrawn="1">
          <p15:clr>
            <a:srgbClr val="F26B43"/>
          </p15:clr>
        </p15:guide>
        <p15:guide id="10" orient="horz" pos="3816"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hyperlink" Target="https://doi.org/10.1016/j.jacc.2026.05.014" TargetMode="External"/><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8" Type="http://schemas.openxmlformats.org/officeDocument/2006/relationships/image" Target="../media/image42.emf"/><Relationship Id="rId3" Type="http://schemas.openxmlformats.org/officeDocument/2006/relationships/oleObject" Target="../embeddings/oleObject3.bin"/><Relationship Id="rId7" Type="http://schemas.openxmlformats.org/officeDocument/2006/relationships/oleObject" Target="../embeddings/oleObject5.bin"/><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41.emf"/><Relationship Id="rId11" Type="http://schemas.openxmlformats.org/officeDocument/2006/relationships/hyperlink" Target="https://doi.org/10.1016/j.jacc.2026.05.014" TargetMode="External"/><Relationship Id="rId5" Type="http://schemas.openxmlformats.org/officeDocument/2006/relationships/oleObject" Target="../embeddings/oleObject4.bin"/><Relationship Id="rId10" Type="http://schemas.openxmlformats.org/officeDocument/2006/relationships/image" Target="../media/image43.emf"/><Relationship Id="rId4" Type="http://schemas.openxmlformats.org/officeDocument/2006/relationships/image" Target="../media/image40.emf"/><Relationship Id="rId9" Type="http://schemas.openxmlformats.org/officeDocument/2006/relationships/oleObject" Target="../embeddings/oleObject6.bin"/></Relationships>
</file>

<file path=ppt/slides/_rels/slide12.xml.rels><?xml version="1.0" encoding="UTF-8" standalone="yes"?>
<Relationships xmlns="http://schemas.openxmlformats.org/package/2006/relationships"><Relationship Id="rId3" Type="http://schemas.openxmlformats.org/officeDocument/2006/relationships/hyperlink" Target="https://doi.org/10.1016/j.jacc.2026.05.014" TargetMode="External"/><Relationship Id="rId2" Type="http://schemas.openxmlformats.org/officeDocument/2006/relationships/chart" Target="../charts/chart6.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hyperlink" Target="https://doi.org/10.1016/j.jacc.2026.05.014" TargetMode="External"/><Relationship Id="rId2" Type="http://schemas.openxmlformats.org/officeDocument/2006/relationships/notesSlide" Target="../notesSlides/notesSlide9.xml"/><Relationship Id="rId1" Type="http://schemas.openxmlformats.org/officeDocument/2006/relationships/slideLayout" Target="../slideLayouts/slideLayout9.xml"/><Relationship Id="rId4" Type="http://schemas.openxmlformats.org/officeDocument/2006/relationships/image" Target="../media/image44.png"/></Relationships>
</file>

<file path=ppt/slides/_rels/slide1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hyperlink" Target="https://clinicaltrials.gov/study/NCT07220629" TargetMode="External"/><Relationship Id="rId7" Type="http://schemas.openxmlformats.org/officeDocument/2006/relationships/image" Target="../media/image47.png"/><Relationship Id="rId2" Type="http://schemas.openxmlformats.org/officeDocument/2006/relationships/hyperlink" Target="https://clinicaltrials.gov/study/NCT07055516" TargetMode="External"/><Relationship Id="rId1" Type="http://schemas.openxmlformats.org/officeDocument/2006/relationships/slideLayout" Target="../slideLayouts/slideLayout9.xml"/><Relationship Id="rId6" Type="http://schemas.openxmlformats.org/officeDocument/2006/relationships/image" Target="../media/image38.png"/><Relationship Id="rId5" Type="http://schemas.openxmlformats.org/officeDocument/2006/relationships/image" Target="../media/image46.png"/><Relationship Id="rId4" Type="http://schemas.openxmlformats.org/officeDocument/2006/relationships/image" Target="../media/image35.png"/></Relationships>
</file>

<file path=ppt/slides/_rels/slide1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35.png"/><Relationship Id="rId1" Type="http://schemas.openxmlformats.org/officeDocument/2006/relationships/slideLayout" Target="../slideLayouts/slideLayout9.xml"/><Relationship Id="rId4" Type="http://schemas.openxmlformats.org/officeDocument/2006/relationships/image" Target="../media/image4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8" Type="http://schemas.openxmlformats.org/officeDocument/2006/relationships/chart" Target="../charts/chart7.xml"/><Relationship Id="rId3" Type="http://schemas.openxmlformats.org/officeDocument/2006/relationships/hyperlink" Target="https://doi.org/10.1056/nejmoa1707914" TargetMode="External"/><Relationship Id="rId7" Type="http://schemas.openxmlformats.org/officeDocument/2006/relationships/hyperlink" Target="https://doi.org/10.1016/j.jacc.2026.05.014" TargetMode="External"/><Relationship Id="rId2" Type="http://schemas.openxmlformats.org/officeDocument/2006/relationships/notesSlide" Target="../notesSlides/notesSlide10.xml"/><Relationship Id="rId1" Type="http://schemas.openxmlformats.org/officeDocument/2006/relationships/slideLayout" Target="../slideLayouts/slideLayout9.xml"/><Relationship Id="rId6" Type="http://schemas.openxmlformats.org/officeDocument/2006/relationships/hyperlink" Target="https://doi.org/10.1016/s0140-6736(21)00520-1" TargetMode="External"/><Relationship Id="rId5" Type="http://schemas.openxmlformats.org/officeDocument/2006/relationships/hyperlink" Target="https://doi.org/10.1093/eurheartj/ehz542" TargetMode="External"/><Relationship Id="rId10" Type="http://schemas.openxmlformats.org/officeDocument/2006/relationships/chart" Target="../charts/chart9.xml"/><Relationship Id="rId4" Type="http://schemas.openxmlformats.org/officeDocument/2006/relationships/hyperlink" Target="https://doi.org/10.1161/circulationaha.112.122556" TargetMode="External"/><Relationship Id="rId9" Type="http://schemas.openxmlformats.org/officeDocument/2006/relationships/chart" Target="../charts/char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hyperlink" Target="https://doi.org/10.1016/j.jacc.2025.08.047" TargetMode="External"/><Relationship Id="rId1" Type="http://schemas.openxmlformats.org/officeDocument/2006/relationships/slideLayout" Target="../slideLayouts/slideLayout9.xml"/><Relationship Id="rId6" Type="http://schemas.openxmlformats.org/officeDocument/2006/relationships/diagramColors" Target="../diagrams/colors1.xml"/><Relationship Id="rId11" Type="http://schemas.openxmlformats.org/officeDocument/2006/relationships/image" Target="../media/image13.png"/><Relationship Id="rId5" Type="http://schemas.openxmlformats.org/officeDocument/2006/relationships/diagramQuickStyle" Target="../diagrams/quickStyle1.xml"/><Relationship Id="rId10" Type="http://schemas.openxmlformats.org/officeDocument/2006/relationships/image" Target="../media/image12.png"/><Relationship Id="rId4" Type="http://schemas.openxmlformats.org/officeDocument/2006/relationships/diagramLayout" Target="../diagrams/layout1.xml"/><Relationship Id="rId9" Type="http://schemas.openxmlformats.org/officeDocument/2006/relationships/image" Target="../media/image11.png"/></Relationships>
</file>

<file path=ppt/slides/_rels/slide4.xml.rels><?xml version="1.0" encoding="UTF-8" standalone="yes"?>
<Relationships xmlns="http://schemas.openxmlformats.org/package/2006/relationships"><Relationship Id="rId8" Type="http://schemas.openxmlformats.org/officeDocument/2006/relationships/chart" Target="../charts/chart2.xml"/><Relationship Id="rId3" Type="http://schemas.openxmlformats.org/officeDocument/2006/relationships/hyperlink" Target="https://doi.org/10.1016/j.jacc.2025.08.047" TargetMode="External"/><Relationship Id="rId7"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9.xml"/><Relationship Id="rId6" Type="http://schemas.openxmlformats.org/officeDocument/2006/relationships/hyperlink" Target="https://doi.org/10.1093/eurheartj/ehy310" TargetMode="External"/><Relationship Id="rId5" Type="http://schemas.openxmlformats.org/officeDocument/2006/relationships/hyperlink" Target="https://doi.org/10.1016/s0140-6736(17)32814-3" TargetMode="External"/><Relationship Id="rId4" Type="http://schemas.openxmlformats.org/officeDocument/2006/relationships/hyperlink" Target="https://doi.org/10.1056/nejmoa1707914"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doi.org/10.1016/j.jacc.2026.05.014" TargetMode="External"/><Relationship Id="rId2" Type="http://schemas.openxmlformats.org/officeDocument/2006/relationships/notesSlide" Target="../notesSlides/notesSlide2.xml"/><Relationship Id="rId1" Type="http://schemas.openxmlformats.org/officeDocument/2006/relationships/slideLayout" Target="../slideLayouts/slideLayout9.xml"/><Relationship Id="rId6" Type="http://schemas.openxmlformats.org/officeDocument/2006/relationships/image" Target="../media/image15.png"/><Relationship Id="rId5" Type="http://schemas.microsoft.com/office/2007/relationships/hdphoto" Target="../media/hdphoto1.wdp"/><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13" Type="http://schemas.openxmlformats.org/officeDocument/2006/relationships/tags" Target="../tags/tag24.xml"/><Relationship Id="rId18" Type="http://schemas.openxmlformats.org/officeDocument/2006/relationships/tags" Target="../tags/tag29.xml"/><Relationship Id="rId26" Type="http://schemas.openxmlformats.org/officeDocument/2006/relationships/tags" Target="../tags/tag37.xml"/><Relationship Id="rId39" Type="http://schemas.microsoft.com/office/2007/relationships/hdphoto" Target="../media/hdphoto2.wdp"/><Relationship Id="rId21" Type="http://schemas.openxmlformats.org/officeDocument/2006/relationships/tags" Target="../tags/tag32.xml"/><Relationship Id="rId34" Type="http://schemas.openxmlformats.org/officeDocument/2006/relationships/slideLayout" Target="../slideLayouts/slideLayout9.xml"/><Relationship Id="rId42" Type="http://schemas.openxmlformats.org/officeDocument/2006/relationships/image" Target="../media/image21.png"/><Relationship Id="rId47" Type="http://schemas.openxmlformats.org/officeDocument/2006/relationships/image" Target="../media/image25.png"/><Relationship Id="rId50" Type="http://schemas.openxmlformats.org/officeDocument/2006/relationships/chart" Target="../charts/chart4.xml"/><Relationship Id="rId55" Type="http://schemas.openxmlformats.org/officeDocument/2006/relationships/image" Target="../media/image28.png"/><Relationship Id="rId7" Type="http://schemas.openxmlformats.org/officeDocument/2006/relationships/tags" Target="../tags/tag18.xml"/><Relationship Id="rId2" Type="http://schemas.openxmlformats.org/officeDocument/2006/relationships/tags" Target="../tags/tag13.xml"/><Relationship Id="rId16" Type="http://schemas.openxmlformats.org/officeDocument/2006/relationships/tags" Target="../tags/tag27.xml"/><Relationship Id="rId29" Type="http://schemas.openxmlformats.org/officeDocument/2006/relationships/tags" Target="../tags/tag40.xml"/><Relationship Id="rId11" Type="http://schemas.openxmlformats.org/officeDocument/2006/relationships/tags" Target="../tags/tag22.xml"/><Relationship Id="rId24" Type="http://schemas.openxmlformats.org/officeDocument/2006/relationships/tags" Target="../tags/tag35.xml"/><Relationship Id="rId32" Type="http://schemas.openxmlformats.org/officeDocument/2006/relationships/tags" Target="../tags/tag43.xml"/><Relationship Id="rId37" Type="http://schemas.openxmlformats.org/officeDocument/2006/relationships/image" Target="../media/image17.png"/><Relationship Id="rId40" Type="http://schemas.openxmlformats.org/officeDocument/2006/relationships/image" Target="../media/image19.png"/><Relationship Id="rId45" Type="http://schemas.openxmlformats.org/officeDocument/2006/relationships/image" Target="../media/image23.png"/><Relationship Id="rId53" Type="http://schemas.openxmlformats.org/officeDocument/2006/relationships/hyperlink" Target="https://doi.org/10.1016/j.bcp.2024.116455" TargetMode="External"/><Relationship Id="rId58" Type="http://schemas.openxmlformats.org/officeDocument/2006/relationships/image" Target="../media/image31.png"/><Relationship Id="rId5" Type="http://schemas.openxmlformats.org/officeDocument/2006/relationships/tags" Target="../tags/tag16.xml"/><Relationship Id="rId61" Type="http://schemas.openxmlformats.org/officeDocument/2006/relationships/image" Target="../media/image34.png"/><Relationship Id="rId19" Type="http://schemas.openxmlformats.org/officeDocument/2006/relationships/tags" Target="../tags/tag30.xml"/><Relationship Id="rId14" Type="http://schemas.openxmlformats.org/officeDocument/2006/relationships/tags" Target="../tags/tag25.xml"/><Relationship Id="rId22" Type="http://schemas.openxmlformats.org/officeDocument/2006/relationships/tags" Target="../tags/tag33.xml"/><Relationship Id="rId27" Type="http://schemas.openxmlformats.org/officeDocument/2006/relationships/tags" Target="../tags/tag38.xml"/><Relationship Id="rId30" Type="http://schemas.openxmlformats.org/officeDocument/2006/relationships/tags" Target="../tags/tag41.xml"/><Relationship Id="rId35" Type="http://schemas.openxmlformats.org/officeDocument/2006/relationships/notesSlide" Target="../notesSlides/notesSlide3.xml"/><Relationship Id="rId43" Type="http://schemas.microsoft.com/office/2007/relationships/hdphoto" Target="../media/hdphoto3.wdp"/><Relationship Id="rId48" Type="http://schemas.openxmlformats.org/officeDocument/2006/relationships/chart" Target="../charts/chart3.xml"/><Relationship Id="rId56" Type="http://schemas.openxmlformats.org/officeDocument/2006/relationships/image" Target="../media/image29.png"/><Relationship Id="rId8" Type="http://schemas.openxmlformats.org/officeDocument/2006/relationships/tags" Target="../tags/tag19.xml"/><Relationship Id="rId51" Type="http://schemas.openxmlformats.org/officeDocument/2006/relationships/chart" Target="../charts/chart5.xml"/><Relationship Id="rId3" Type="http://schemas.openxmlformats.org/officeDocument/2006/relationships/tags" Target="../tags/tag14.xml"/><Relationship Id="rId12" Type="http://schemas.openxmlformats.org/officeDocument/2006/relationships/tags" Target="../tags/tag23.xml"/><Relationship Id="rId17" Type="http://schemas.openxmlformats.org/officeDocument/2006/relationships/tags" Target="../tags/tag28.xml"/><Relationship Id="rId25" Type="http://schemas.openxmlformats.org/officeDocument/2006/relationships/tags" Target="../tags/tag36.xml"/><Relationship Id="rId33" Type="http://schemas.openxmlformats.org/officeDocument/2006/relationships/tags" Target="../tags/tag44.xml"/><Relationship Id="rId38" Type="http://schemas.openxmlformats.org/officeDocument/2006/relationships/image" Target="../media/image18.png"/><Relationship Id="rId46" Type="http://schemas.openxmlformats.org/officeDocument/2006/relationships/image" Target="../media/image24.png"/><Relationship Id="rId59" Type="http://schemas.openxmlformats.org/officeDocument/2006/relationships/image" Target="../media/image32.png"/><Relationship Id="rId20" Type="http://schemas.openxmlformats.org/officeDocument/2006/relationships/tags" Target="../tags/tag31.xml"/><Relationship Id="rId41" Type="http://schemas.openxmlformats.org/officeDocument/2006/relationships/image" Target="../media/image20.png"/><Relationship Id="rId54" Type="http://schemas.openxmlformats.org/officeDocument/2006/relationships/image" Target="../media/image27.png"/><Relationship Id="rId1" Type="http://schemas.openxmlformats.org/officeDocument/2006/relationships/tags" Target="../tags/tag12.xml"/><Relationship Id="rId6" Type="http://schemas.openxmlformats.org/officeDocument/2006/relationships/tags" Target="../tags/tag17.xml"/><Relationship Id="rId15" Type="http://schemas.openxmlformats.org/officeDocument/2006/relationships/tags" Target="../tags/tag26.xml"/><Relationship Id="rId23" Type="http://schemas.openxmlformats.org/officeDocument/2006/relationships/tags" Target="../tags/tag34.xml"/><Relationship Id="rId28" Type="http://schemas.openxmlformats.org/officeDocument/2006/relationships/tags" Target="../tags/tag39.xml"/><Relationship Id="rId36" Type="http://schemas.openxmlformats.org/officeDocument/2006/relationships/image" Target="../media/image16.png"/><Relationship Id="rId49" Type="http://schemas.openxmlformats.org/officeDocument/2006/relationships/image" Target="../media/image26.png"/><Relationship Id="rId57" Type="http://schemas.openxmlformats.org/officeDocument/2006/relationships/image" Target="../media/image30.png"/><Relationship Id="rId10" Type="http://schemas.openxmlformats.org/officeDocument/2006/relationships/tags" Target="../tags/tag21.xml"/><Relationship Id="rId31" Type="http://schemas.openxmlformats.org/officeDocument/2006/relationships/tags" Target="../tags/tag42.xml"/><Relationship Id="rId44" Type="http://schemas.openxmlformats.org/officeDocument/2006/relationships/image" Target="../media/image22.png"/><Relationship Id="rId52" Type="http://schemas.openxmlformats.org/officeDocument/2006/relationships/hyperlink" Target="https://doi.org/10.1021/acs.jmedchem.3c01398" TargetMode="External"/><Relationship Id="rId60" Type="http://schemas.openxmlformats.org/officeDocument/2006/relationships/image" Target="../media/image33.svg"/><Relationship Id="rId4" Type="http://schemas.openxmlformats.org/officeDocument/2006/relationships/tags" Target="../tags/tag15.xml"/><Relationship Id="rId9" Type="http://schemas.openxmlformats.org/officeDocument/2006/relationships/tags" Target="../tags/tag20.xml"/></Relationships>
</file>

<file path=ppt/slides/_rels/slide7.xml.rels><?xml version="1.0" encoding="UTF-8" standalone="yes"?>
<Relationships xmlns="http://schemas.openxmlformats.org/package/2006/relationships"><Relationship Id="rId3" Type="http://schemas.openxmlformats.org/officeDocument/2006/relationships/hyperlink" Target="https://doi.org/10.1016/j.jacc.2026.05.014" TargetMode="External"/><Relationship Id="rId2" Type="http://schemas.openxmlformats.org/officeDocument/2006/relationships/notesSlide" Target="../notesSlides/notesSlide4.xml"/><Relationship Id="rId1" Type="http://schemas.openxmlformats.org/officeDocument/2006/relationships/slideLayout" Target="../slideLayouts/slideLayout9.xml"/><Relationship Id="rId4" Type="http://schemas.openxmlformats.org/officeDocument/2006/relationships/image" Target="../media/image35.png"/></Relationships>
</file>

<file path=ppt/slides/_rels/slide8.xml.rels><?xml version="1.0" encoding="UTF-8" standalone="yes"?>
<Relationships xmlns="http://schemas.openxmlformats.org/package/2006/relationships"><Relationship Id="rId3" Type="http://schemas.openxmlformats.org/officeDocument/2006/relationships/hyperlink" Target="https://doi.org/10.1016/j.jacc.2026.05.014" TargetMode="External"/><Relationship Id="rId2" Type="http://schemas.openxmlformats.org/officeDocument/2006/relationships/notesSlide" Target="../notesSlides/notesSlide5.xml"/><Relationship Id="rId1" Type="http://schemas.openxmlformats.org/officeDocument/2006/relationships/slideLayout" Target="../slideLayouts/slideLayout9.xml"/><Relationship Id="rId4" Type="http://schemas.openxmlformats.org/officeDocument/2006/relationships/image" Target="../media/image36.png"/></Relationships>
</file>

<file path=ppt/slides/_rels/slide9.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hyperlink" Target="https://doi.org/10.1016/j.jacc.2026.05.014" TargetMode="External"/><Relationship Id="rId7" Type="http://schemas.openxmlformats.org/officeDocument/2006/relationships/image" Target="../media/image38.png"/><Relationship Id="rId2" Type="http://schemas.openxmlformats.org/officeDocument/2006/relationships/notesSlide" Target="../notesSlides/notesSlide6.xml"/><Relationship Id="rId1" Type="http://schemas.openxmlformats.org/officeDocument/2006/relationships/slideLayout" Target="../slideLayouts/slideLayout9.xml"/><Relationship Id="rId6" Type="http://schemas.openxmlformats.org/officeDocument/2006/relationships/image" Target="../media/image35.png"/><Relationship Id="rId5" Type="http://schemas.openxmlformats.org/officeDocument/2006/relationships/image" Target="../media/image37.emf"/><Relationship Id="rId4" Type="http://schemas.openxmlformats.org/officeDocument/2006/relationships/oleObject" Target="../embeddings/oleObject2.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0C3FB6-5684-E506-48D1-0B306C2F2712}"/>
              </a:ext>
            </a:extLst>
          </p:cNvPr>
          <p:cNvSpPr>
            <a:spLocks noGrp="1"/>
          </p:cNvSpPr>
          <p:nvPr>
            <p:ph type="title"/>
          </p:nvPr>
        </p:nvSpPr>
        <p:spPr>
          <a:xfrm>
            <a:off x="558866" y="1779949"/>
            <a:ext cx="9674346" cy="2024407"/>
          </a:xfrm>
        </p:spPr>
        <p:txBody>
          <a:bodyPr/>
          <a:lstStyle/>
          <a:p>
            <a:r>
              <a:rPr lang="en-CA" sz="4000" b="1"/>
              <a:t>ORAL NLRP3 INHIBITOR RUVONOFLAST PROVIDES RAPID, ROBUST AND REVERSIBLE INFLAMMATION REDUCTION IN PEOPLE WITH RESIDUAL INFLAMMATORY RISK OF ASCVD</a:t>
            </a:r>
            <a:endParaRPr lang="en-CA" sz="4000"/>
          </a:p>
        </p:txBody>
      </p:sp>
      <p:sp>
        <p:nvSpPr>
          <p:cNvPr id="3" name="Text Placeholder 2">
            <a:extLst>
              <a:ext uri="{FF2B5EF4-FFF2-40B4-BE49-F238E27FC236}">
                <a16:creationId xmlns:a16="http://schemas.microsoft.com/office/drawing/2014/main" id="{72F95F79-EECA-ADA5-3EC1-F3607F762069}"/>
              </a:ext>
            </a:extLst>
          </p:cNvPr>
          <p:cNvSpPr>
            <a:spLocks noGrp="1"/>
          </p:cNvSpPr>
          <p:nvPr>
            <p:ph type="body" idx="1"/>
          </p:nvPr>
        </p:nvSpPr>
        <p:spPr>
          <a:xfrm>
            <a:off x="558866" y="4028656"/>
            <a:ext cx="11074267" cy="2536956"/>
          </a:xfrm>
        </p:spPr>
        <p:txBody>
          <a:bodyPr/>
          <a:lstStyle/>
          <a:p>
            <a:r>
              <a:rPr lang="en-CA" sz="1800" b="1"/>
              <a:t>Kausik K. Ray</a:t>
            </a:r>
            <a:r>
              <a:rPr lang="en-CA" sz="1800" b="1" baseline="30000"/>
              <a:t>1</a:t>
            </a:r>
            <a:r>
              <a:rPr lang="en-CA" sz="1800"/>
              <a:t>, Nicholas Clarke</a:t>
            </a:r>
            <a:r>
              <a:rPr lang="en-CA" sz="1800" baseline="30000"/>
              <a:t>2</a:t>
            </a:r>
            <a:r>
              <a:rPr lang="en-CA" sz="1800"/>
              <a:t>, Peter Thornton</a:t>
            </a:r>
            <a:r>
              <a:rPr lang="en-CA" sz="1800" baseline="30000"/>
              <a:t>2</a:t>
            </a:r>
            <a:r>
              <a:rPr lang="en-CA" sz="1800"/>
              <a:t>, Amy E. Miles</a:t>
            </a:r>
            <a:r>
              <a:rPr lang="en-CA" sz="1800" baseline="30000"/>
              <a:t>2</a:t>
            </a:r>
            <a:r>
              <a:rPr lang="en-CA" sz="1800"/>
              <a:t>, Melanie J. Davies</a:t>
            </a:r>
            <a:r>
              <a:rPr lang="en-CA" sz="1800" baseline="30000"/>
              <a:t>3,4</a:t>
            </a:r>
            <a:r>
              <a:rPr lang="en-CA" sz="1800"/>
              <a:t>, Michelle Gorman</a:t>
            </a:r>
            <a:r>
              <a:rPr lang="en-CA" sz="1800" baseline="30000"/>
              <a:t>2</a:t>
            </a:r>
            <a:r>
              <a:rPr lang="en-CA" sz="1800"/>
              <a:t>, Missy Magill</a:t>
            </a:r>
            <a:r>
              <a:rPr lang="en-CA" sz="1800" baseline="30000"/>
              <a:t>5</a:t>
            </a:r>
            <a:r>
              <a:rPr lang="en-CA" sz="1800"/>
              <a:t>, Hilary Johnstone</a:t>
            </a:r>
            <a:r>
              <a:rPr lang="en-CA" sz="1800" baseline="30000"/>
              <a:t>6</a:t>
            </a:r>
            <a:r>
              <a:rPr lang="en-CA" sz="1800"/>
              <a:t>, Naveed Sattar</a:t>
            </a:r>
            <a:r>
              <a:rPr lang="en-CA" sz="1800" baseline="30000"/>
              <a:t>7</a:t>
            </a:r>
            <a:r>
              <a:rPr lang="en-CA" sz="1800"/>
              <a:t>, Nikolaus Marx</a:t>
            </a:r>
            <a:r>
              <a:rPr lang="en-CA" sz="1800" baseline="30000"/>
              <a:t>8</a:t>
            </a:r>
            <a:r>
              <a:rPr lang="en-CA" sz="1800"/>
              <a:t>, Ann Marie Navar</a:t>
            </a:r>
            <a:r>
              <a:rPr lang="en-CA" sz="1800" baseline="30000"/>
              <a:t>9</a:t>
            </a:r>
            <a:r>
              <a:rPr lang="en-CA" sz="1800"/>
              <a:t>, Adrian F. Hernandez</a:t>
            </a:r>
            <a:r>
              <a:rPr lang="en-CA" sz="1800" baseline="30000"/>
              <a:t>10</a:t>
            </a:r>
            <a:r>
              <a:rPr lang="en-CA" sz="1800"/>
              <a:t>, Jyothis T. George</a:t>
            </a:r>
            <a:r>
              <a:rPr lang="en-CA" sz="1800" baseline="30000"/>
              <a:t>2</a:t>
            </a:r>
            <a:r>
              <a:rPr lang="en-CA" sz="1800"/>
              <a:t>, Javed Butler</a:t>
            </a:r>
            <a:r>
              <a:rPr lang="en-CA" sz="1800" baseline="30000"/>
              <a:t>11,12</a:t>
            </a:r>
            <a:r>
              <a:rPr lang="en-CA" sz="1800"/>
              <a:t>, Alan P. Watt</a:t>
            </a:r>
            <a:r>
              <a:rPr lang="en-CA" sz="1800" baseline="30000"/>
              <a:t>2</a:t>
            </a:r>
            <a:r>
              <a:rPr lang="en-CA" sz="1800"/>
              <a:t>, Paul M. Ridker</a:t>
            </a:r>
            <a:r>
              <a:rPr lang="en-CA" sz="1800" baseline="30000"/>
              <a:t>13</a:t>
            </a:r>
            <a:endParaRPr lang="en-CA" sz="1800"/>
          </a:p>
          <a:p>
            <a:r>
              <a:rPr lang="en-CA" sz="1200" baseline="30000"/>
              <a:t>1</a:t>
            </a:r>
            <a:r>
              <a:rPr lang="en-CA" sz="1200"/>
              <a:t>Department of Primary Care and Public Health, Imperial College London, London, United Kingdom, </a:t>
            </a:r>
            <a:r>
              <a:rPr lang="en-CA" sz="1200" baseline="30000"/>
              <a:t>2</a:t>
            </a:r>
            <a:r>
              <a:rPr lang="en-CA" sz="1200"/>
              <a:t>NodThera, Boston, United States of America, </a:t>
            </a:r>
            <a:r>
              <a:rPr lang="en-CA" sz="1200" baseline="30000"/>
              <a:t>3</a:t>
            </a:r>
            <a:r>
              <a:rPr lang="en-CA" sz="1200"/>
              <a:t>Diabetes Research Centre, University of Leicester, Leicester, United Kingdom, </a:t>
            </a:r>
            <a:r>
              <a:rPr lang="en-CA" sz="1200" baseline="30000"/>
              <a:t>4</a:t>
            </a:r>
            <a:r>
              <a:rPr lang="en-CA" sz="1200"/>
              <a:t>NIHR Leicester Biomedical Research Centre, Leicester, United Kingdom, </a:t>
            </a:r>
            <a:r>
              <a:rPr lang="en-CA" sz="1200" baseline="30000"/>
              <a:t>5</a:t>
            </a:r>
            <a:r>
              <a:rPr lang="en-CA" sz="1200"/>
              <a:t>Natick, Ma, United States of America, </a:t>
            </a:r>
            <a:r>
              <a:rPr lang="en-CA" sz="1200" baseline="30000"/>
              <a:t>6</a:t>
            </a:r>
            <a:r>
              <a:rPr lang="en-CA" sz="1200"/>
              <a:t>HJ Clinical Trial Consultancy, George, South Africa, </a:t>
            </a:r>
            <a:r>
              <a:rPr lang="en-CA" sz="1200" baseline="30000"/>
              <a:t>7</a:t>
            </a:r>
            <a:r>
              <a:rPr lang="en-CA" sz="1200"/>
              <a:t>University of Glasgow, Glasgow, United Kingdom, </a:t>
            </a:r>
            <a:r>
              <a:rPr lang="en-CA" sz="1200" baseline="30000"/>
              <a:t>8</a:t>
            </a:r>
            <a:r>
              <a:rPr lang="en-CA" sz="1200"/>
              <a:t>University Hospital Aachen, Aachen, Germany, </a:t>
            </a:r>
            <a:r>
              <a:rPr lang="en-CA" sz="1200" baseline="30000"/>
              <a:t>9</a:t>
            </a:r>
            <a:r>
              <a:rPr lang="en-CA" sz="1200"/>
              <a:t>University of Texas Southwestern Medical School, Dallas, United States of America, </a:t>
            </a:r>
            <a:r>
              <a:rPr lang="en-CA" sz="1200" baseline="30000"/>
              <a:t>10</a:t>
            </a:r>
            <a:r>
              <a:rPr lang="en-CA" sz="1200"/>
              <a:t>Duke University School of Medicine, Durham, United States of America, </a:t>
            </a:r>
            <a:r>
              <a:rPr lang="en-CA" sz="1200" baseline="30000"/>
              <a:t>11</a:t>
            </a:r>
            <a:r>
              <a:rPr lang="en-CA" sz="1200"/>
              <a:t>Baylor Scott and White Research Institute, Dallas, United States of America, </a:t>
            </a:r>
            <a:r>
              <a:rPr lang="en-CA" sz="1200" baseline="30000"/>
              <a:t>12</a:t>
            </a:r>
            <a:r>
              <a:rPr lang="en-CA" sz="1200"/>
              <a:t>University of Mississippi, Jackson, United States of America, </a:t>
            </a:r>
            <a:r>
              <a:rPr lang="en-CA" sz="1200" baseline="30000"/>
              <a:t>13</a:t>
            </a:r>
            <a:r>
              <a:rPr lang="en-CA" sz="1200"/>
              <a:t>Harvard Medical School, Brigham and Women’s Hospital, Boston, United States of America</a:t>
            </a:r>
          </a:p>
          <a:p>
            <a:r>
              <a:rPr lang="en-CA" sz="1200"/>
              <a:t>Sponsored by NodThera, NCT06129409</a:t>
            </a:r>
          </a:p>
          <a:p>
            <a:r>
              <a:rPr lang="en-CA" sz="1200"/>
              <a:t>These slides were originally presented at EAS 2026 (Athens, Greece) and are shared solely for scientific exchange and educational purposes. Ruvonoflast is an investigational product and is not an approved treatment.</a:t>
            </a:r>
          </a:p>
        </p:txBody>
      </p:sp>
      <p:sp>
        <p:nvSpPr>
          <p:cNvPr id="5" name="Slide Number Placeholder 4">
            <a:extLst>
              <a:ext uri="{FF2B5EF4-FFF2-40B4-BE49-F238E27FC236}">
                <a16:creationId xmlns:a16="http://schemas.microsoft.com/office/drawing/2014/main" id="{FAA33EE7-86FF-C578-A1E2-6440257F319C}"/>
              </a:ext>
            </a:extLst>
          </p:cNvPr>
          <p:cNvSpPr>
            <a:spLocks noGrp="1"/>
          </p:cNvSpPr>
          <p:nvPr>
            <p:ph type="sldNum" sz="quarter" idx="12"/>
          </p:nvPr>
        </p:nvSpPr>
        <p:spPr/>
        <p:txBody>
          <a:bodyPr/>
          <a:lstStyle/>
          <a:p>
            <a:fld id="{99D56644-8EB0-2A41-BE32-5D3B59CB68A2}" type="slidenum">
              <a:rPr lang="en-US" smtClean="0"/>
              <a:pPr/>
              <a:t>1</a:t>
            </a:fld>
            <a:endParaRPr lang="en-US"/>
          </a:p>
        </p:txBody>
      </p:sp>
    </p:spTree>
    <p:extLst>
      <p:ext uri="{BB962C8B-B14F-4D97-AF65-F5344CB8AC3E}">
        <p14:creationId xmlns:p14="http://schemas.microsoft.com/office/powerpoint/2010/main" val="411340952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33C9F10-7025-0879-223E-E9424564F1CA}"/>
              </a:ext>
            </a:extLst>
          </p:cNvPr>
          <p:cNvSpPr>
            <a:spLocks noGrp="1"/>
          </p:cNvSpPr>
          <p:nvPr>
            <p:ph type="sldNum" sz="quarter" idx="11"/>
          </p:nvPr>
        </p:nvSpPr>
        <p:spPr/>
        <p:txBody>
          <a:bodyPr/>
          <a:lstStyle/>
          <a:p>
            <a:fld id="{99D56644-8EB0-2A41-BE32-5D3B59CB68A2}" type="slidenum">
              <a:rPr lang="en-US" smtClean="0"/>
              <a:pPr/>
              <a:t>10</a:t>
            </a:fld>
            <a:endParaRPr lang="en-US"/>
          </a:p>
        </p:txBody>
      </p:sp>
      <p:sp>
        <p:nvSpPr>
          <p:cNvPr id="3" name="Title 2">
            <a:extLst>
              <a:ext uri="{FF2B5EF4-FFF2-40B4-BE49-F238E27FC236}">
                <a16:creationId xmlns:a16="http://schemas.microsoft.com/office/drawing/2014/main" id="{570E64AD-DF46-DBBC-F77C-F3CF7B6783F5}"/>
              </a:ext>
            </a:extLst>
          </p:cNvPr>
          <p:cNvSpPr>
            <a:spLocks noGrp="1"/>
          </p:cNvSpPr>
          <p:nvPr>
            <p:ph type="title"/>
          </p:nvPr>
        </p:nvSpPr>
        <p:spPr/>
        <p:txBody>
          <a:bodyPr anchor="ctr"/>
          <a:lstStyle/>
          <a:p>
            <a:r>
              <a:rPr lang="en-CA"/>
              <a:t>Ruvonoflast significantly reduced IL-6 and fibrinogen (absolute change from baseline) vs placebo at Day 28</a:t>
            </a:r>
          </a:p>
        </p:txBody>
      </p:sp>
      <p:sp>
        <p:nvSpPr>
          <p:cNvPr id="4" name="Text Placeholder 3">
            <a:extLst>
              <a:ext uri="{FF2B5EF4-FFF2-40B4-BE49-F238E27FC236}">
                <a16:creationId xmlns:a16="http://schemas.microsoft.com/office/drawing/2014/main" id="{5CFCD924-645D-BCBF-FD0A-424852775B41}"/>
              </a:ext>
            </a:extLst>
          </p:cNvPr>
          <p:cNvSpPr>
            <a:spLocks noGrp="1"/>
          </p:cNvSpPr>
          <p:nvPr>
            <p:ph type="body" sz="quarter" idx="14"/>
          </p:nvPr>
        </p:nvSpPr>
        <p:spPr/>
        <p:txBody>
          <a:bodyPr/>
          <a:lstStyle/>
          <a:p>
            <a:r>
              <a:rPr lang="en-US">
                <a:ea typeface="Arial" pitchFamily="34" charset="-122"/>
                <a:cs typeface="Arial" panose="020B0604020202020204" pitchFamily="34" charset="0"/>
              </a:rPr>
              <a:t>*Analyzed using an analysis of covariance with treatment group as a fixed effect and baseline weight as a covariate. </a:t>
            </a:r>
            <a:r>
              <a:rPr lang="en-US" baseline="30000">
                <a:ea typeface="Arial" pitchFamily="34" charset="-122"/>
                <a:cs typeface="Arial" panose="020B0604020202020204" pitchFamily="34" charset="0"/>
              </a:rPr>
              <a:t>†</a:t>
            </a:r>
            <a:r>
              <a:rPr lang="en-US">
                <a:ea typeface="Arial" pitchFamily="34" charset="-122"/>
                <a:cs typeface="Arial" panose="020B0604020202020204" pitchFamily="34" charset="0"/>
              </a:rPr>
              <a:t>Analyzed using a mixed-effect model with repeated measures (MMRM) with fixed effects for baseline, treatment group, visit, and treatment*visit interaction. ANCOVA, analysis of covariance; CI, confidence interval; CXCL1, C-X-C motif chemokine ligand 1; IL-1</a:t>
            </a:r>
            <a:r>
              <a:rPr lang="el-GR">
                <a:ea typeface="Arial" pitchFamily="34" charset="-122"/>
                <a:cs typeface="Arial" panose="020B0604020202020204" pitchFamily="34" charset="0"/>
              </a:rPr>
              <a:t>β</a:t>
            </a:r>
            <a:r>
              <a:rPr lang="en-US">
                <a:ea typeface="Arial" pitchFamily="34" charset="-122"/>
                <a:cs typeface="Arial" panose="020B0604020202020204" pitchFamily="34" charset="0"/>
              </a:rPr>
              <a:t>, interleukin-1</a:t>
            </a:r>
            <a:r>
              <a:rPr lang="el-GR">
                <a:ea typeface="Arial" pitchFamily="34" charset="-122"/>
                <a:cs typeface="Arial" panose="020B0604020202020204" pitchFamily="34" charset="0"/>
              </a:rPr>
              <a:t>β</a:t>
            </a:r>
            <a:r>
              <a:rPr lang="en-US">
                <a:ea typeface="Arial" pitchFamily="34" charset="-122"/>
                <a:cs typeface="Arial" panose="020B0604020202020204" pitchFamily="34" charset="0"/>
              </a:rPr>
              <a:t>; IL-6, interleukin-6; IL-18, interleukin-18; </a:t>
            </a:r>
            <a:r>
              <a:rPr lang="en-CA"/>
              <a:t>LSmean, least-squares mean; </a:t>
            </a:r>
            <a:r>
              <a:rPr lang="en-US">
                <a:ea typeface="Arial" pitchFamily="34" charset="-122"/>
                <a:cs typeface="Arial" panose="020B0604020202020204" pitchFamily="34" charset="0"/>
              </a:rPr>
              <a:t>MMRM, mixed-effects model with repeated measures; SD, standard deviation; Q12H, every 12 hours. </a:t>
            </a:r>
            <a:r>
              <a:rPr lang="en-US"/>
              <a:t>Ray KK, et al. </a:t>
            </a:r>
            <a:r>
              <a:rPr lang="en-US" i="1"/>
              <a:t>JACC</a:t>
            </a:r>
            <a:r>
              <a:rPr lang="en-US"/>
              <a:t>. 2026. </a:t>
            </a:r>
            <a:r>
              <a:rPr lang="en-US" u="sng">
                <a:hlinkClick r:id="rId3"/>
              </a:rPr>
              <a:t>https://doi.org/10.1016/j.jacc.2026.05.014</a:t>
            </a:r>
            <a:r>
              <a:rPr lang="en-US"/>
              <a:t>. ​</a:t>
            </a:r>
            <a:endParaRPr lang="en-US">
              <a:highlight>
                <a:srgbClr val="FFFF00"/>
              </a:highlight>
              <a:cs typeface="Arial" panose="020B0604020202020204" pitchFamily="34" charset="0"/>
            </a:endParaRPr>
          </a:p>
        </p:txBody>
      </p:sp>
      <p:graphicFrame>
        <p:nvGraphicFramePr>
          <p:cNvPr id="6" name="Table 5">
            <a:extLst>
              <a:ext uri="{FF2B5EF4-FFF2-40B4-BE49-F238E27FC236}">
                <a16:creationId xmlns:a16="http://schemas.microsoft.com/office/drawing/2014/main" id="{3A0A781F-FCD1-4ABA-12E5-E0B697131F3D}"/>
              </a:ext>
            </a:extLst>
          </p:cNvPr>
          <p:cNvGraphicFramePr>
            <a:graphicFrameLocks noGrp="1"/>
          </p:cNvGraphicFramePr>
          <p:nvPr>
            <p:extLst>
              <p:ext uri="{D42A27DB-BD31-4B8C-83A1-F6EECF244321}">
                <p14:modId xmlns:p14="http://schemas.microsoft.com/office/powerpoint/2010/main" val="1625822813"/>
              </p:ext>
            </p:extLst>
          </p:nvPr>
        </p:nvGraphicFramePr>
        <p:xfrm>
          <a:off x="347469" y="1011834"/>
          <a:ext cx="11506202" cy="4966177"/>
        </p:xfrm>
        <a:graphic>
          <a:graphicData uri="http://schemas.openxmlformats.org/drawingml/2006/table">
            <a:tbl>
              <a:tblPr firstRow="1" bandRow="1">
                <a:tableStyleId>{2D5ABB26-0587-4C30-8999-92F81FD0307C}</a:tableStyleId>
              </a:tblPr>
              <a:tblGrid>
                <a:gridCol w="2336002">
                  <a:extLst>
                    <a:ext uri="{9D8B030D-6E8A-4147-A177-3AD203B41FA5}">
                      <a16:colId xmlns:a16="http://schemas.microsoft.com/office/drawing/2014/main" val="2186948252"/>
                    </a:ext>
                  </a:extLst>
                </a:gridCol>
                <a:gridCol w="1309411">
                  <a:extLst>
                    <a:ext uri="{9D8B030D-6E8A-4147-A177-3AD203B41FA5}">
                      <a16:colId xmlns:a16="http://schemas.microsoft.com/office/drawing/2014/main" val="1170339681"/>
                    </a:ext>
                  </a:extLst>
                </a:gridCol>
                <a:gridCol w="1309411">
                  <a:extLst>
                    <a:ext uri="{9D8B030D-6E8A-4147-A177-3AD203B41FA5}">
                      <a16:colId xmlns:a16="http://schemas.microsoft.com/office/drawing/2014/main" val="3853631148"/>
                    </a:ext>
                  </a:extLst>
                </a:gridCol>
                <a:gridCol w="1867667">
                  <a:extLst>
                    <a:ext uri="{9D8B030D-6E8A-4147-A177-3AD203B41FA5}">
                      <a16:colId xmlns:a16="http://schemas.microsoft.com/office/drawing/2014/main" val="2616823833"/>
                    </a:ext>
                  </a:extLst>
                </a:gridCol>
                <a:gridCol w="1867667">
                  <a:extLst>
                    <a:ext uri="{9D8B030D-6E8A-4147-A177-3AD203B41FA5}">
                      <a16:colId xmlns:a16="http://schemas.microsoft.com/office/drawing/2014/main" val="1733790005"/>
                    </a:ext>
                  </a:extLst>
                </a:gridCol>
                <a:gridCol w="1867667">
                  <a:extLst>
                    <a:ext uri="{9D8B030D-6E8A-4147-A177-3AD203B41FA5}">
                      <a16:colId xmlns:a16="http://schemas.microsoft.com/office/drawing/2014/main" val="1689709946"/>
                    </a:ext>
                  </a:extLst>
                </a:gridCol>
                <a:gridCol w="948377">
                  <a:extLst>
                    <a:ext uri="{9D8B030D-6E8A-4147-A177-3AD203B41FA5}">
                      <a16:colId xmlns:a16="http://schemas.microsoft.com/office/drawing/2014/main" val="1663539205"/>
                    </a:ext>
                  </a:extLst>
                </a:gridCol>
              </a:tblGrid>
              <a:tr h="367864">
                <a:tc rowSpan="2">
                  <a:txBody>
                    <a:bodyPr/>
                    <a:lstStyle/>
                    <a:p>
                      <a:r>
                        <a:rPr lang="en-CA" sz="1400" b="1">
                          <a:solidFill>
                            <a:schemeClr val="tx2">
                              <a:lumMod val="75000"/>
                            </a:schemeClr>
                          </a:solidFill>
                        </a:rPr>
                        <a:t>Secondary endpoints</a:t>
                      </a:r>
                    </a:p>
                  </a:txBody>
                  <a:tcPr marL="72000" marR="72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lumMod val="40000"/>
                        <a:lumOff val="60000"/>
                      </a:schemeClr>
                    </a:solidFill>
                  </a:tcPr>
                </a:tc>
                <a:tc gridSpan="2">
                  <a:txBody>
                    <a:bodyPr/>
                    <a:lstStyle/>
                    <a:p>
                      <a:pPr algn="ctr">
                        <a:lnSpc>
                          <a:spcPct val="100000"/>
                        </a:lnSpc>
                        <a:spcAft>
                          <a:spcPts val="0"/>
                        </a:spcAft>
                        <a:buNone/>
                      </a:pPr>
                      <a:r>
                        <a:rPr lang="en-GB" sz="1400" b="1" kern="100">
                          <a:solidFill>
                            <a:schemeClr val="tx2">
                              <a:lumMod val="75000"/>
                            </a:schemeClr>
                          </a:solidFill>
                          <a:effectLst/>
                        </a:rPr>
                        <a:t>Baseline</a:t>
                      </a:r>
                      <a:endParaRPr lang="en-CA" sz="1400" b="1"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lumMod val="40000"/>
                        <a:lumOff val="60000"/>
                      </a:schemeClr>
                    </a:solidFill>
                  </a:tcPr>
                </a:tc>
                <a:tc hMerge="1">
                  <a:txBody>
                    <a:bodyPr/>
                    <a:lstStyle/>
                    <a:p>
                      <a:pPr algn="ctr"/>
                      <a:endParaRPr lang="en-CA" sz="1200"/>
                    </a:p>
                  </a:txBody>
                  <a:tcP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tcPr>
                </a:tc>
                <a:tc gridSpan="4">
                  <a:txBody>
                    <a:bodyPr/>
                    <a:lstStyle/>
                    <a:p>
                      <a:pPr algn="ctr"/>
                      <a:r>
                        <a:rPr lang="en-CA" sz="1400" b="1">
                          <a:solidFill>
                            <a:schemeClr val="tx2">
                              <a:lumMod val="75000"/>
                            </a:schemeClr>
                          </a:solidFill>
                        </a:rPr>
                        <a:t>Day 28</a:t>
                      </a:r>
                    </a:p>
                  </a:txBody>
                  <a:tcPr marL="72000" marR="72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lumMod val="40000"/>
                        <a:lumOff val="60000"/>
                      </a:schemeClr>
                    </a:solidFill>
                  </a:tcPr>
                </a:tc>
                <a:tc hMerge="1">
                  <a:txBody>
                    <a:bodyPr/>
                    <a:lstStyle/>
                    <a:p>
                      <a:pPr algn="ctr"/>
                      <a:endParaRPr lang="en-CA" sz="1200"/>
                    </a:p>
                  </a:txBody>
                  <a:tcP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tcPr>
                </a:tc>
                <a:tc hMerge="1">
                  <a:txBody>
                    <a:bodyPr/>
                    <a:lstStyle/>
                    <a:p>
                      <a:pPr algn="ctr"/>
                      <a:endParaRPr lang="en-CA" sz="1200"/>
                    </a:p>
                  </a:txBody>
                  <a:tcP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tcPr>
                </a:tc>
                <a:tc hMerge="1">
                  <a:txBody>
                    <a:bodyPr/>
                    <a:lstStyle/>
                    <a:p>
                      <a:pPr algn="ctr"/>
                      <a:endParaRPr lang="en-CA" sz="1200"/>
                    </a:p>
                  </a:txBody>
                  <a:tcP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tcPr>
                </a:tc>
                <a:extLst>
                  <a:ext uri="{0D108BD9-81ED-4DB2-BD59-A6C34878D82A}">
                    <a16:rowId xmlns:a16="http://schemas.microsoft.com/office/drawing/2014/main" val="3149685185"/>
                  </a:ext>
                </a:extLst>
              </a:tr>
              <a:tr h="772515">
                <a:tc vMerge="1">
                  <a:txBody>
                    <a:bodyPr/>
                    <a:lstStyle/>
                    <a:p>
                      <a:endParaRPr lang="en-CA" sz="1200">
                        <a:solidFill>
                          <a:schemeClr val="tx2">
                            <a:lumMod val="75000"/>
                          </a:schemeClr>
                        </a:solidFill>
                      </a:endParaRPr>
                    </a:p>
                  </a:txBody>
                  <a:tcPr marL="72000" marR="72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Aft>
                          <a:spcPts val="0"/>
                        </a:spcAft>
                        <a:buNone/>
                      </a:pPr>
                      <a:r>
                        <a:rPr lang="en-GB" sz="1400" b="1" kern="100">
                          <a:solidFill>
                            <a:schemeClr val="tx2">
                              <a:lumMod val="75000"/>
                            </a:schemeClr>
                          </a:solidFill>
                          <a:effectLst/>
                        </a:rPr>
                        <a:t>Placebo </a:t>
                      </a:r>
                      <a:br>
                        <a:rPr lang="en-GB" sz="1400" b="1" kern="100">
                          <a:solidFill>
                            <a:schemeClr val="tx2">
                              <a:lumMod val="75000"/>
                            </a:schemeClr>
                          </a:solidFill>
                          <a:effectLst/>
                        </a:rPr>
                      </a:br>
                      <a:r>
                        <a:rPr lang="en-GB" sz="1400" b="1" kern="100">
                          <a:solidFill>
                            <a:schemeClr val="tx2">
                              <a:lumMod val="75000"/>
                            </a:schemeClr>
                          </a:solidFill>
                          <a:effectLst/>
                        </a:rPr>
                        <a:t>(N=23)</a:t>
                      </a:r>
                      <a:endParaRPr lang="en-CA" sz="1400" b="1"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12700" cap="flat" cmpd="sng" algn="ctr">
                      <a:solidFill>
                        <a:schemeClr val="tx2"/>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Aft>
                          <a:spcPts val="0"/>
                        </a:spcAft>
                        <a:buNone/>
                      </a:pPr>
                      <a:r>
                        <a:rPr lang="en-GB" sz="1400" b="1" kern="100">
                          <a:solidFill>
                            <a:schemeClr val="tx2">
                              <a:lumMod val="75000"/>
                            </a:schemeClr>
                          </a:solidFill>
                          <a:effectLst/>
                        </a:rPr>
                        <a:t>Ruvonoflast 225mg Q12H (N=40)</a:t>
                      </a:r>
                      <a:endParaRPr lang="en-CA" sz="1400" b="1"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Aft>
                          <a:spcPts val="0"/>
                        </a:spcAft>
                        <a:buNone/>
                      </a:pPr>
                      <a:r>
                        <a:rPr lang="en-GB" sz="1400" b="1" kern="100">
                          <a:solidFill>
                            <a:schemeClr val="tx2">
                              <a:lumMod val="75000"/>
                            </a:schemeClr>
                          </a:solidFill>
                          <a:effectLst/>
                        </a:rPr>
                        <a:t>Placebo </a:t>
                      </a:r>
                      <a:br>
                        <a:rPr lang="en-GB" sz="1400" b="1" kern="100">
                          <a:solidFill>
                            <a:schemeClr val="tx2">
                              <a:lumMod val="75000"/>
                            </a:schemeClr>
                          </a:solidFill>
                          <a:effectLst/>
                        </a:rPr>
                      </a:br>
                      <a:r>
                        <a:rPr lang="en-GB" sz="1400" b="1" kern="100">
                          <a:solidFill>
                            <a:schemeClr val="tx2">
                              <a:lumMod val="75000"/>
                            </a:schemeClr>
                          </a:solidFill>
                          <a:effectLst/>
                        </a:rPr>
                        <a:t>(N=22)</a:t>
                      </a:r>
                      <a:endParaRPr lang="en-CA" sz="1400" b="1"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12700" cap="flat" cmpd="sng" algn="ctr">
                      <a:solidFill>
                        <a:schemeClr val="tx2"/>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Aft>
                          <a:spcPts val="0"/>
                        </a:spcAft>
                        <a:buNone/>
                      </a:pPr>
                      <a:r>
                        <a:rPr lang="en-GB" sz="1400" b="1" kern="100">
                          <a:solidFill>
                            <a:schemeClr val="tx2">
                              <a:lumMod val="75000"/>
                            </a:schemeClr>
                          </a:solidFill>
                          <a:effectLst/>
                        </a:rPr>
                        <a:t>Ruvonoflast 225mg Q12H (N=37)</a:t>
                      </a:r>
                      <a:endParaRPr lang="en-CA" sz="1400" b="1"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12700" cap="flat" cmpd="sng" algn="ctr">
                      <a:solidFill>
                        <a:schemeClr val="tx2">
                          <a:lumMod val="40000"/>
                          <a:lumOff val="60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lumMod val="40000"/>
                        <a:lumOff val="60000"/>
                      </a:schemeClr>
                    </a:solidFill>
                  </a:tcPr>
                </a:tc>
                <a:tc gridSpan="2">
                  <a:txBody>
                    <a:bodyPr/>
                    <a:lstStyle/>
                    <a:p>
                      <a:pPr algn="ctr">
                        <a:lnSpc>
                          <a:spcPct val="100000"/>
                        </a:lnSpc>
                        <a:spcAft>
                          <a:spcPts val="0"/>
                        </a:spcAft>
                        <a:buNone/>
                      </a:pPr>
                      <a:r>
                        <a:rPr lang="en-GB" sz="1400" b="1" kern="100">
                          <a:solidFill>
                            <a:schemeClr val="tx2">
                              <a:lumMod val="75000"/>
                            </a:schemeClr>
                          </a:solidFill>
                          <a:effectLst/>
                        </a:rPr>
                        <a:t>Treatment group differences, </a:t>
                      </a:r>
                      <a:br>
                        <a:rPr lang="en-GB" sz="1400" b="1" kern="100">
                          <a:solidFill>
                            <a:schemeClr val="tx2">
                              <a:lumMod val="75000"/>
                            </a:schemeClr>
                          </a:solidFill>
                          <a:effectLst/>
                        </a:rPr>
                      </a:br>
                      <a:r>
                        <a:rPr lang="en-GB" sz="1400" b="1" kern="100">
                          <a:solidFill>
                            <a:schemeClr val="tx2">
                              <a:lumMod val="75000"/>
                            </a:schemeClr>
                          </a:solidFill>
                          <a:effectLst/>
                        </a:rPr>
                        <a:t>ruvonoflast vs placebo (ANCOVA/MMRM)</a:t>
                      </a:r>
                      <a:endParaRPr lang="en-CA" sz="1400" b="1"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6350" cap="flat" cmpd="sng" algn="ctr">
                      <a:solidFill>
                        <a:schemeClr val="bg1">
                          <a:lumMod val="85000"/>
                        </a:schemeClr>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lumMod val="40000"/>
                        <a:lumOff val="60000"/>
                      </a:schemeClr>
                    </a:solidFill>
                  </a:tcPr>
                </a:tc>
                <a:tc hMerge="1">
                  <a:txBody>
                    <a:bodyPr/>
                    <a:lstStyle/>
                    <a:p>
                      <a:pPr algn="ctr"/>
                      <a:endParaRPr lang="en-CA" sz="1200"/>
                    </a:p>
                  </a:txBody>
                  <a:tcP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tcPr>
                </a:tc>
                <a:extLst>
                  <a:ext uri="{0D108BD9-81ED-4DB2-BD59-A6C34878D82A}">
                    <a16:rowId xmlns:a16="http://schemas.microsoft.com/office/drawing/2014/main" val="338308121"/>
                  </a:ext>
                </a:extLst>
              </a:tr>
              <a:tr h="625369">
                <a:tc>
                  <a:txBody>
                    <a:bodyPr/>
                    <a:lstStyle/>
                    <a:p>
                      <a:r>
                        <a:rPr lang="en-CA" sz="1400" b="1">
                          <a:solidFill>
                            <a:schemeClr val="tx2">
                              <a:lumMod val="75000"/>
                            </a:schemeClr>
                          </a:solidFill>
                        </a:rPr>
                        <a:t>Body weight and body composition</a:t>
                      </a:r>
                    </a:p>
                  </a:txBody>
                  <a:tcPr marL="72000" marR="72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lumMod val="95000"/>
                      </a:schemeClr>
                    </a:solidFill>
                  </a:tcPr>
                </a:tc>
                <a:tc gridSpan="2">
                  <a:txBody>
                    <a:bodyPr/>
                    <a:lstStyle/>
                    <a:p>
                      <a:pPr algn="ctr">
                        <a:lnSpc>
                          <a:spcPct val="100000"/>
                        </a:lnSpc>
                        <a:spcAft>
                          <a:spcPts val="0"/>
                        </a:spcAft>
                        <a:buNone/>
                      </a:pPr>
                      <a:r>
                        <a:rPr lang="en-GB" sz="1400" b="1" kern="100">
                          <a:solidFill>
                            <a:schemeClr val="tx2">
                              <a:lumMod val="75000"/>
                            </a:schemeClr>
                          </a:solidFill>
                          <a:effectLst/>
                        </a:rPr>
                        <a:t>Actual value, mean (SD)</a:t>
                      </a:r>
                      <a:endParaRPr lang="en-CA" sz="1400" b="1"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lumMod val="95000"/>
                      </a:schemeClr>
                    </a:solidFill>
                  </a:tcPr>
                </a:tc>
                <a:tc hMerge="1">
                  <a:txBody>
                    <a:bodyPr/>
                    <a:lstStyle/>
                    <a:p>
                      <a:pPr algn="ctr"/>
                      <a:endParaRPr lang="en-CA" sz="1200"/>
                    </a:p>
                  </a:txBody>
                  <a:tcP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tcPr>
                </a:tc>
                <a:tc gridSpan="2">
                  <a:txBody>
                    <a:bodyPr/>
                    <a:lstStyle/>
                    <a:p>
                      <a:pPr algn="ctr">
                        <a:lnSpc>
                          <a:spcPct val="100000"/>
                        </a:lnSpc>
                        <a:spcAft>
                          <a:spcPts val="0"/>
                        </a:spcAft>
                        <a:buNone/>
                      </a:pPr>
                      <a:r>
                        <a:rPr lang="en-GB" sz="1400" b="1" kern="100">
                          <a:solidFill>
                            <a:schemeClr val="tx2">
                              <a:lumMod val="75000"/>
                            </a:schemeClr>
                          </a:solidFill>
                          <a:effectLst/>
                        </a:rPr>
                        <a:t>Percentage change from baseline, </a:t>
                      </a:r>
                      <a:br>
                        <a:rPr lang="en-GB" sz="1400" b="1" kern="100">
                          <a:solidFill>
                            <a:schemeClr val="tx2">
                              <a:lumMod val="75000"/>
                            </a:schemeClr>
                          </a:solidFill>
                          <a:effectLst/>
                        </a:rPr>
                      </a:br>
                      <a:r>
                        <a:rPr lang="en-GB" sz="1400" b="1" kern="100">
                          <a:solidFill>
                            <a:schemeClr val="tx2">
                              <a:lumMod val="75000"/>
                            </a:schemeClr>
                          </a:solidFill>
                          <a:effectLst/>
                        </a:rPr>
                        <a:t>LSmean (95% CI) or mean (SD)</a:t>
                      </a:r>
                      <a:endParaRPr lang="en-CA" sz="1400" b="1"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anchor="ctr">
                    <a:lnL w="12700" cap="flat" cmpd="sng" algn="ctr">
                      <a:solidFill>
                        <a:schemeClr val="tx2"/>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a:endParaRPr lang="en-CA" sz="1200"/>
                    </a:p>
                  </a:txBody>
                  <a:tcP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tcPr>
                </a:tc>
                <a:tc>
                  <a:txBody>
                    <a:bodyPr/>
                    <a:lstStyle/>
                    <a:p>
                      <a:pPr algn="ctr">
                        <a:lnSpc>
                          <a:spcPct val="100000"/>
                        </a:lnSpc>
                        <a:spcAft>
                          <a:spcPts val="0"/>
                        </a:spcAft>
                        <a:buNone/>
                      </a:pPr>
                      <a:r>
                        <a:rPr lang="en-GB" sz="1400" b="1" kern="100">
                          <a:solidFill>
                            <a:schemeClr val="tx2">
                              <a:lumMod val="75000"/>
                            </a:schemeClr>
                          </a:solidFill>
                          <a:effectLst/>
                        </a:rPr>
                        <a:t>LSmean difference </a:t>
                      </a:r>
                      <a:br>
                        <a:rPr lang="en-GB" sz="1400" b="1" kern="100">
                          <a:solidFill>
                            <a:schemeClr val="tx2">
                              <a:lumMod val="75000"/>
                            </a:schemeClr>
                          </a:solidFill>
                          <a:effectLst/>
                        </a:rPr>
                      </a:br>
                      <a:r>
                        <a:rPr lang="en-GB" sz="1400" b="1" kern="100">
                          <a:solidFill>
                            <a:schemeClr val="tx2">
                              <a:lumMod val="75000"/>
                            </a:schemeClr>
                          </a:solidFill>
                          <a:effectLst/>
                        </a:rPr>
                        <a:t>(95% CI)*</a:t>
                      </a:r>
                      <a:endParaRPr lang="en-CA" sz="1400" b="1"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635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lnSpc>
                          <a:spcPct val="100000"/>
                        </a:lnSpc>
                        <a:spcAft>
                          <a:spcPts val="0"/>
                        </a:spcAft>
                        <a:buNone/>
                      </a:pPr>
                      <a:r>
                        <a:rPr lang="en-GB" sz="1400" b="1" kern="100">
                          <a:solidFill>
                            <a:schemeClr val="tx2">
                              <a:lumMod val="75000"/>
                            </a:schemeClr>
                          </a:solidFill>
                          <a:effectLst/>
                        </a:rPr>
                        <a:t>p-value</a:t>
                      </a:r>
                      <a:endParaRPr lang="en-CA" sz="1400" b="1"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779232729"/>
                  </a:ext>
                </a:extLst>
              </a:tr>
              <a:tr h="257506">
                <a:tc>
                  <a:txBody>
                    <a:bodyPr/>
                    <a:lstStyle/>
                    <a:p>
                      <a:pPr algn="l">
                        <a:lnSpc>
                          <a:spcPct val="100000"/>
                        </a:lnSpc>
                        <a:spcAft>
                          <a:spcPts val="0"/>
                        </a:spcAft>
                        <a:buNone/>
                      </a:pPr>
                      <a:r>
                        <a:rPr lang="en-GB" sz="1400" b="1" kern="100">
                          <a:solidFill>
                            <a:schemeClr val="tx2">
                              <a:lumMod val="75000"/>
                            </a:schemeClr>
                          </a:solidFill>
                          <a:effectLst/>
                        </a:rPr>
                        <a:t>Body weight, kg</a:t>
                      </a:r>
                      <a:endParaRPr lang="en-CA" sz="1400" b="1"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Aft>
                          <a:spcPts val="0"/>
                        </a:spcAft>
                        <a:buNone/>
                      </a:pPr>
                      <a:r>
                        <a:rPr lang="en-CA" sz="1400" b="0" kern="0">
                          <a:solidFill>
                            <a:schemeClr val="tx2">
                              <a:lumMod val="75000"/>
                            </a:schemeClr>
                          </a:solidFill>
                          <a:effectLst/>
                        </a:rPr>
                        <a:t>90.7 (12.8)</a:t>
                      </a:r>
                      <a:endParaRPr lang="en-CA" sz="1400" b="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Aft>
                          <a:spcPts val="0"/>
                        </a:spcAft>
                        <a:buNone/>
                      </a:pPr>
                      <a:r>
                        <a:rPr lang="en-CA" sz="1400" b="0" kern="0">
                          <a:solidFill>
                            <a:schemeClr val="tx2">
                              <a:lumMod val="75000"/>
                            </a:schemeClr>
                          </a:solidFill>
                          <a:effectLst/>
                        </a:rPr>
                        <a:t>91.8 (10.1)</a:t>
                      </a:r>
                      <a:endParaRPr lang="en-CA" sz="1400" b="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1400" b="0" kern="100">
                          <a:solidFill>
                            <a:schemeClr val="tx2">
                              <a:lumMod val="75000"/>
                            </a:schemeClr>
                          </a:solidFill>
                          <a:effectLst/>
                        </a:rPr>
                        <a:t>−3.65 (−4.34, −2.95)</a:t>
                      </a:r>
                      <a:endParaRPr lang="en-CA" sz="1400" b="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1400" b="0" kern="100">
                          <a:solidFill>
                            <a:schemeClr val="tx2">
                              <a:lumMod val="75000"/>
                            </a:schemeClr>
                          </a:solidFill>
                          <a:effectLst/>
                        </a:rPr>
                        <a:t>−3.62 (−4.15, −3.09)</a:t>
                      </a:r>
                    </a:p>
                  </a:txBody>
                  <a:tcPr marL="72000" marR="72000" marT="0" marB="0" anchor="ctr">
                    <a:lnL w="1270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Aft>
                          <a:spcPts val="0"/>
                        </a:spcAft>
                        <a:buNone/>
                      </a:pPr>
                      <a:r>
                        <a:rPr lang="en-CA" sz="1400" b="0" kern="0">
                          <a:solidFill>
                            <a:schemeClr val="tx2">
                              <a:lumMod val="75000"/>
                            </a:schemeClr>
                          </a:solidFill>
                          <a:effectLst/>
                        </a:rPr>
                        <a:t>0.03 (−0.85, 0.90)</a:t>
                      </a:r>
                      <a:endParaRPr lang="en-CA" sz="1400" b="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635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Aft>
                          <a:spcPts val="0"/>
                        </a:spcAft>
                        <a:buNone/>
                      </a:pPr>
                      <a:r>
                        <a:rPr lang="en-CA" sz="1400" b="0" kern="0">
                          <a:solidFill>
                            <a:schemeClr val="tx2">
                              <a:lumMod val="75000"/>
                            </a:schemeClr>
                          </a:solidFill>
                          <a:effectLst/>
                        </a:rPr>
                        <a:t>0.953</a:t>
                      </a:r>
                      <a:endParaRPr lang="en-CA" sz="1400" b="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05634715"/>
                  </a:ext>
                </a:extLst>
              </a:tr>
              <a:tr h="257506">
                <a:tc>
                  <a:txBody>
                    <a:bodyPr/>
                    <a:lstStyle/>
                    <a:p>
                      <a:pPr algn="l">
                        <a:lnSpc>
                          <a:spcPct val="100000"/>
                        </a:lnSpc>
                        <a:spcAft>
                          <a:spcPts val="0"/>
                        </a:spcAft>
                        <a:buNone/>
                      </a:pPr>
                      <a:r>
                        <a:rPr lang="en-GB" sz="1400" b="1" kern="100">
                          <a:solidFill>
                            <a:schemeClr val="tx2">
                              <a:lumMod val="75000"/>
                            </a:schemeClr>
                          </a:solidFill>
                          <a:effectLst/>
                        </a:rPr>
                        <a:t>Absolute fat mass, kg</a:t>
                      </a:r>
                      <a:endParaRPr lang="en-CA" sz="1400" b="1"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Aft>
                          <a:spcPts val="0"/>
                        </a:spcAft>
                        <a:buNone/>
                      </a:pPr>
                      <a:r>
                        <a:rPr lang="en-CA" sz="1400" b="0" kern="0">
                          <a:solidFill>
                            <a:schemeClr val="tx2">
                              <a:lumMod val="75000"/>
                            </a:schemeClr>
                          </a:solidFill>
                          <a:effectLst/>
                        </a:rPr>
                        <a:t>40.4 (7.2)</a:t>
                      </a:r>
                      <a:endParaRPr lang="en-CA" sz="1400" b="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Aft>
                          <a:spcPts val="0"/>
                        </a:spcAft>
                        <a:buNone/>
                      </a:pPr>
                      <a:r>
                        <a:rPr lang="en-CA" sz="1400" b="0" kern="0">
                          <a:solidFill>
                            <a:schemeClr val="tx2">
                              <a:lumMod val="75000"/>
                            </a:schemeClr>
                          </a:solidFill>
                          <a:effectLst/>
                        </a:rPr>
                        <a:t>42.2 (5.4)</a:t>
                      </a:r>
                      <a:endParaRPr lang="en-CA" sz="1400" b="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Aft>
                          <a:spcPts val="0"/>
                        </a:spcAft>
                        <a:buNone/>
                      </a:pPr>
                      <a:r>
                        <a:rPr lang="en-GB" sz="1400" b="0" kern="100">
                          <a:solidFill>
                            <a:schemeClr val="tx2">
                              <a:lumMod val="75000"/>
                            </a:schemeClr>
                          </a:solidFill>
                          <a:effectLst/>
                        </a:rPr>
                        <a:t>−5.2 (3.7)</a:t>
                      </a:r>
                      <a:endParaRPr lang="en-CA" sz="1400" b="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Aft>
                          <a:spcPts val="0"/>
                        </a:spcAft>
                        <a:buNone/>
                      </a:pPr>
                      <a:r>
                        <a:rPr lang="en-GB" sz="1400" b="0" kern="100">
                          <a:solidFill>
                            <a:schemeClr val="tx2">
                              <a:lumMod val="75000"/>
                            </a:schemeClr>
                          </a:solidFill>
                          <a:effectLst/>
                        </a:rPr>
                        <a:t>−4.3 (2.7)</a:t>
                      </a:r>
                      <a:endParaRPr lang="en-CA" sz="1400" b="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1270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Aft>
                          <a:spcPts val="0"/>
                        </a:spcAft>
                        <a:buNone/>
                      </a:pPr>
                      <a:r>
                        <a:rPr lang="en-GB" sz="1400" b="0" kern="100">
                          <a:solidFill>
                            <a:schemeClr val="tx2">
                              <a:lumMod val="75000"/>
                            </a:schemeClr>
                          </a:solidFill>
                          <a:effectLst/>
                        </a:rPr>
                        <a:t>n/a</a:t>
                      </a:r>
                      <a:endParaRPr lang="en-CA" sz="1400" b="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635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Aft>
                          <a:spcPts val="0"/>
                        </a:spcAft>
                        <a:buNone/>
                      </a:pPr>
                      <a:r>
                        <a:rPr lang="en-GB" sz="1400" b="0" kern="100">
                          <a:solidFill>
                            <a:schemeClr val="tx2">
                              <a:lumMod val="75000"/>
                            </a:schemeClr>
                          </a:solidFill>
                          <a:effectLst/>
                        </a:rPr>
                        <a:t>n/a</a:t>
                      </a:r>
                      <a:endParaRPr lang="en-CA" sz="1400" b="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35202122"/>
                  </a:ext>
                </a:extLst>
              </a:tr>
              <a:tr h="257506">
                <a:tc>
                  <a:txBody>
                    <a:bodyPr/>
                    <a:lstStyle/>
                    <a:p>
                      <a:pPr algn="l">
                        <a:lnSpc>
                          <a:spcPct val="100000"/>
                        </a:lnSpc>
                        <a:spcAft>
                          <a:spcPts val="0"/>
                        </a:spcAft>
                        <a:buNone/>
                      </a:pPr>
                      <a:r>
                        <a:rPr lang="en-GB" sz="1400" b="1" kern="100">
                          <a:solidFill>
                            <a:schemeClr val="tx2">
                              <a:lumMod val="75000"/>
                            </a:schemeClr>
                          </a:solidFill>
                          <a:effectLst/>
                        </a:rPr>
                        <a:t>Body fat %</a:t>
                      </a:r>
                      <a:endParaRPr lang="en-CA" sz="1400" b="1"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Aft>
                          <a:spcPts val="0"/>
                        </a:spcAft>
                        <a:buNone/>
                      </a:pPr>
                      <a:r>
                        <a:rPr lang="en-CA" sz="1400" b="0" kern="0">
                          <a:solidFill>
                            <a:schemeClr val="tx2">
                              <a:lumMod val="75000"/>
                            </a:schemeClr>
                          </a:solidFill>
                          <a:effectLst/>
                        </a:rPr>
                        <a:t>44.6 (5.3)</a:t>
                      </a:r>
                      <a:endParaRPr lang="en-CA" sz="1400" b="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Aft>
                          <a:spcPts val="0"/>
                        </a:spcAft>
                        <a:buNone/>
                      </a:pPr>
                      <a:r>
                        <a:rPr lang="en-CA" sz="1400" b="0" kern="0">
                          <a:solidFill>
                            <a:schemeClr val="tx2">
                              <a:lumMod val="75000"/>
                            </a:schemeClr>
                          </a:solidFill>
                          <a:effectLst/>
                        </a:rPr>
                        <a:t>46.2 (5.0)</a:t>
                      </a:r>
                      <a:endParaRPr lang="en-CA" sz="1400" b="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Aft>
                          <a:spcPts val="0"/>
                        </a:spcAft>
                        <a:buNone/>
                      </a:pPr>
                      <a:r>
                        <a:rPr lang="en-GB" sz="1400" b="0" kern="100">
                          <a:solidFill>
                            <a:schemeClr val="tx2">
                              <a:lumMod val="75000"/>
                            </a:schemeClr>
                          </a:solidFill>
                          <a:effectLst/>
                        </a:rPr>
                        <a:t>−1.6 (3.1)</a:t>
                      </a:r>
                      <a:endParaRPr lang="en-CA" sz="1400" b="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Aft>
                          <a:spcPts val="0"/>
                        </a:spcAft>
                        <a:buNone/>
                      </a:pPr>
                      <a:r>
                        <a:rPr lang="en-GB" sz="1400" b="0" kern="100">
                          <a:solidFill>
                            <a:schemeClr val="tx2">
                              <a:lumMod val="75000"/>
                            </a:schemeClr>
                          </a:solidFill>
                          <a:effectLst/>
                        </a:rPr>
                        <a:t>−0.7 (2.0)</a:t>
                      </a:r>
                      <a:endParaRPr lang="en-CA" sz="1400" b="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1270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Aft>
                          <a:spcPts val="0"/>
                        </a:spcAft>
                        <a:buNone/>
                      </a:pPr>
                      <a:r>
                        <a:rPr lang="en-GB" sz="1400" b="0" kern="100">
                          <a:solidFill>
                            <a:schemeClr val="tx2">
                              <a:lumMod val="75000"/>
                            </a:schemeClr>
                          </a:solidFill>
                          <a:effectLst/>
                        </a:rPr>
                        <a:t>n/a</a:t>
                      </a:r>
                      <a:endParaRPr lang="en-CA" sz="1400" b="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635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Aft>
                          <a:spcPts val="0"/>
                        </a:spcAft>
                        <a:buNone/>
                      </a:pPr>
                      <a:r>
                        <a:rPr lang="en-GB" sz="1400" b="0" kern="100">
                          <a:solidFill>
                            <a:schemeClr val="tx2">
                              <a:lumMod val="75000"/>
                            </a:schemeClr>
                          </a:solidFill>
                          <a:effectLst/>
                        </a:rPr>
                        <a:t>n/a</a:t>
                      </a:r>
                      <a:endParaRPr lang="en-CA" sz="1400" b="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10952590"/>
                  </a:ext>
                </a:extLst>
              </a:tr>
              <a:tr h="257506">
                <a:tc>
                  <a:txBody>
                    <a:bodyPr/>
                    <a:lstStyle/>
                    <a:p>
                      <a:pPr algn="l">
                        <a:lnSpc>
                          <a:spcPct val="100000"/>
                        </a:lnSpc>
                        <a:spcAft>
                          <a:spcPts val="0"/>
                        </a:spcAft>
                        <a:buNone/>
                      </a:pPr>
                      <a:r>
                        <a:rPr lang="en-GB" sz="1400" b="1" kern="100">
                          <a:solidFill>
                            <a:schemeClr val="tx2">
                              <a:lumMod val="75000"/>
                            </a:schemeClr>
                          </a:solidFill>
                          <a:effectLst/>
                        </a:rPr>
                        <a:t>Visceral fat, L</a:t>
                      </a:r>
                      <a:endParaRPr lang="en-CA" sz="1400" b="1"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Aft>
                          <a:spcPts val="0"/>
                        </a:spcAft>
                        <a:buNone/>
                      </a:pPr>
                      <a:r>
                        <a:rPr lang="en-CA" sz="1400" b="0" kern="0">
                          <a:solidFill>
                            <a:schemeClr val="tx2">
                              <a:lumMod val="75000"/>
                            </a:schemeClr>
                          </a:solidFill>
                          <a:effectLst/>
                        </a:rPr>
                        <a:t>3.3 (1.6)</a:t>
                      </a:r>
                      <a:endParaRPr lang="en-CA" sz="1400" b="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Aft>
                          <a:spcPts val="0"/>
                        </a:spcAft>
                        <a:buNone/>
                      </a:pPr>
                      <a:r>
                        <a:rPr lang="en-CA" sz="1400" b="0" kern="0">
                          <a:solidFill>
                            <a:schemeClr val="tx2">
                              <a:lumMod val="75000"/>
                            </a:schemeClr>
                          </a:solidFill>
                          <a:effectLst/>
                        </a:rPr>
                        <a:t>3.1 (1.4)</a:t>
                      </a:r>
                      <a:endParaRPr lang="en-CA" sz="1400" b="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Aft>
                          <a:spcPts val="0"/>
                        </a:spcAft>
                        <a:buNone/>
                      </a:pPr>
                      <a:r>
                        <a:rPr lang="en-GB" sz="1400" b="0" kern="100">
                          <a:solidFill>
                            <a:schemeClr val="tx2">
                              <a:lumMod val="75000"/>
                            </a:schemeClr>
                          </a:solidFill>
                          <a:effectLst/>
                        </a:rPr>
                        <a:t>−15.5 (22.1)</a:t>
                      </a:r>
                      <a:endParaRPr lang="en-CA" sz="1400" b="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Aft>
                          <a:spcPts val="0"/>
                        </a:spcAft>
                        <a:buNone/>
                      </a:pPr>
                      <a:r>
                        <a:rPr lang="en-GB" sz="1400" b="0" kern="100">
                          <a:solidFill>
                            <a:schemeClr val="tx2">
                              <a:lumMod val="75000"/>
                            </a:schemeClr>
                          </a:solidFill>
                          <a:effectLst/>
                        </a:rPr>
                        <a:t>−12.7 (10.3)</a:t>
                      </a:r>
                      <a:endParaRPr lang="en-CA" sz="1400" b="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1270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Aft>
                          <a:spcPts val="0"/>
                        </a:spcAft>
                        <a:buNone/>
                      </a:pPr>
                      <a:r>
                        <a:rPr lang="en-GB" sz="1400" b="0" kern="100">
                          <a:solidFill>
                            <a:schemeClr val="tx2">
                              <a:lumMod val="75000"/>
                            </a:schemeClr>
                          </a:solidFill>
                          <a:effectLst/>
                        </a:rPr>
                        <a:t>n/a</a:t>
                      </a:r>
                      <a:endParaRPr lang="en-CA" sz="1400" b="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635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Aft>
                          <a:spcPts val="0"/>
                        </a:spcAft>
                        <a:buNone/>
                      </a:pPr>
                      <a:r>
                        <a:rPr lang="en-GB" sz="1400" b="0" kern="100">
                          <a:solidFill>
                            <a:schemeClr val="tx2">
                              <a:lumMod val="75000"/>
                            </a:schemeClr>
                          </a:solidFill>
                          <a:effectLst/>
                        </a:rPr>
                        <a:t>n/a</a:t>
                      </a:r>
                      <a:endParaRPr lang="en-CA" sz="1400" b="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82103371"/>
                  </a:ext>
                </a:extLst>
              </a:tr>
              <a:tr h="625369">
                <a:tc>
                  <a:txBody>
                    <a:bodyPr/>
                    <a:lstStyle/>
                    <a:p>
                      <a:r>
                        <a:rPr lang="en-CA" sz="1400" b="1">
                          <a:solidFill>
                            <a:schemeClr val="tx2">
                              <a:lumMod val="75000"/>
                            </a:schemeClr>
                          </a:solidFill>
                        </a:rPr>
                        <a:t>Key inflammatory biomarkers</a:t>
                      </a:r>
                    </a:p>
                  </a:txBody>
                  <a:tcPr marL="72000" marR="72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lumMod val="95000"/>
                      </a:schemeClr>
                    </a:solidFill>
                  </a:tcPr>
                </a:tc>
                <a:tc gridSpan="2">
                  <a:txBody>
                    <a:bodyPr/>
                    <a:lstStyle/>
                    <a:p>
                      <a:pPr algn="ctr">
                        <a:lnSpc>
                          <a:spcPct val="100000"/>
                        </a:lnSpc>
                        <a:spcAft>
                          <a:spcPts val="0"/>
                        </a:spcAft>
                        <a:buNone/>
                      </a:pPr>
                      <a:r>
                        <a:rPr lang="en-GB" sz="1400" b="1" kern="100">
                          <a:solidFill>
                            <a:schemeClr val="tx2">
                              <a:lumMod val="75000"/>
                            </a:schemeClr>
                          </a:solidFill>
                          <a:effectLst/>
                        </a:rPr>
                        <a:t>Actual value, mean (SD)</a:t>
                      </a:r>
                      <a:endParaRPr lang="en-CA" sz="1400" b="1"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lumMod val="95000"/>
                      </a:schemeClr>
                    </a:solidFill>
                  </a:tcPr>
                </a:tc>
                <a:tc hMerge="1">
                  <a:txBody>
                    <a:bodyPr/>
                    <a:lstStyle/>
                    <a:p>
                      <a:endParaRPr lang="en-CA" sz="1200"/>
                    </a:p>
                  </a:txBody>
                  <a:tcP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tcPr>
                </a:tc>
                <a:tc gridSpan="2">
                  <a:txBody>
                    <a:bodyPr/>
                    <a:lstStyle/>
                    <a:p>
                      <a:pPr algn="ctr">
                        <a:lnSpc>
                          <a:spcPct val="100000"/>
                        </a:lnSpc>
                        <a:spcAft>
                          <a:spcPts val="0"/>
                        </a:spcAft>
                        <a:buNone/>
                      </a:pPr>
                      <a:r>
                        <a:rPr lang="en-GB" sz="1400" b="1" kern="100">
                          <a:solidFill>
                            <a:schemeClr val="tx2">
                              <a:lumMod val="75000"/>
                            </a:schemeClr>
                          </a:solidFill>
                          <a:effectLst/>
                        </a:rPr>
                        <a:t>Absolute change from baseline, </a:t>
                      </a:r>
                      <a:br>
                        <a:rPr lang="en-GB" sz="1400" b="1" kern="100">
                          <a:solidFill>
                            <a:schemeClr val="tx2">
                              <a:lumMod val="75000"/>
                            </a:schemeClr>
                          </a:solidFill>
                          <a:effectLst/>
                        </a:rPr>
                      </a:br>
                      <a:r>
                        <a:rPr lang="en-GB" sz="1400" b="1" kern="100">
                          <a:solidFill>
                            <a:schemeClr val="tx2">
                              <a:lumMod val="75000"/>
                            </a:schemeClr>
                          </a:solidFill>
                          <a:effectLst/>
                        </a:rPr>
                        <a:t>LSmean (95% CI)</a:t>
                      </a:r>
                      <a:endParaRPr lang="en-CA" sz="1400" b="1"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anchor="ctr">
                    <a:lnL w="12700" cap="flat" cmpd="sng" algn="ctr">
                      <a:solidFill>
                        <a:schemeClr val="tx2"/>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CA" sz="1200"/>
                    </a:p>
                  </a:txBody>
                  <a:tcP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tcPr>
                </a:tc>
                <a:tc>
                  <a:txBody>
                    <a:bodyPr/>
                    <a:lstStyle/>
                    <a:p>
                      <a:pPr algn="ctr">
                        <a:lnSpc>
                          <a:spcPct val="100000"/>
                        </a:lnSpc>
                        <a:spcAft>
                          <a:spcPts val="0"/>
                        </a:spcAft>
                        <a:buNone/>
                      </a:pPr>
                      <a:r>
                        <a:rPr lang="en-GB" sz="1400" b="1" kern="100" err="1">
                          <a:solidFill>
                            <a:schemeClr val="tx2">
                              <a:lumMod val="75000"/>
                            </a:schemeClr>
                          </a:solidFill>
                          <a:effectLst/>
                        </a:rPr>
                        <a:t>LSmean</a:t>
                      </a:r>
                      <a:r>
                        <a:rPr lang="en-GB" sz="1400" b="1" kern="100">
                          <a:solidFill>
                            <a:schemeClr val="tx2">
                              <a:lumMod val="75000"/>
                            </a:schemeClr>
                          </a:solidFill>
                          <a:effectLst/>
                        </a:rPr>
                        <a:t> difference </a:t>
                      </a:r>
                      <a:br>
                        <a:rPr lang="en-GB" sz="1400" b="1" kern="100">
                          <a:solidFill>
                            <a:schemeClr val="tx2">
                              <a:lumMod val="75000"/>
                            </a:schemeClr>
                          </a:solidFill>
                          <a:effectLst/>
                        </a:rPr>
                      </a:br>
                      <a:r>
                        <a:rPr lang="en-GB" sz="1400" b="1" kern="100">
                          <a:solidFill>
                            <a:schemeClr val="tx2">
                              <a:lumMod val="75000"/>
                            </a:schemeClr>
                          </a:solidFill>
                          <a:effectLst/>
                        </a:rPr>
                        <a:t>(95% CI)</a:t>
                      </a:r>
                      <a:r>
                        <a:rPr lang="en-GB" sz="1400" b="1" kern="100" baseline="30000">
                          <a:solidFill>
                            <a:schemeClr val="tx2">
                              <a:lumMod val="75000"/>
                            </a:schemeClr>
                          </a:solidFill>
                          <a:effectLst/>
                        </a:rPr>
                        <a:t>†</a:t>
                      </a:r>
                      <a:endParaRPr lang="en-CA" sz="1400" b="1"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635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lnSpc>
                          <a:spcPct val="100000"/>
                        </a:lnSpc>
                        <a:spcAft>
                          <a:spcPts val="0"/>
                        </a:spcAft>
                        <a:buNone/>
                      </a:pPr>
                      <a:r>
                        <a:rPr lang="en-GB" sz="1400" b="1" kern="100">
                          <a:solidFill>
                            <a:schemeClr val="tx2">
                              <a:lumMod val="75000"/>
                            </a:schemeClr>
                          </a:solidFill>
                          <a:effectLst/>
                        </a:rPr>
                        <a:t>p-value</a:t>
                      </a:r>
                      <a:endParaRPr lang="en-CA" sz="1400" b="1"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879320569"/>
                  </a:ext>
                </a:extLst>
              </a:tr>
              <a:tr h="257506">
                <a:tc>
                  <a:txBody>
                    <a:bodyPr/>
                    <a:lstStyle/>
                    <a:p>
                      <a:pPr algn="l">
                        <a:lnSpc>
                          <a:spcPct val="100000"/>
                        </a:lnSpc>
                        <a:spcAft>
                          <a:spcPts val="0"/>
                        </a:spcAft>
                        <a:buNone/>
                      </a:pPr>
                      <a:r>
                        <a:rPr lang="en-GB" sz="1400" b="1" kern="100">
                          <a:solidFill>
                            <a:schemeClr val="tx2">
                              <a:lumMod val="75000"/>
                            </a:schemeClr>
                          </a:solidFill>
                          <a:effectLst/>
                        </a:rPr>
                        <a:t>IL-6, </a:t>
                      </a:r>
                      <a:r>
                        <a:rPr lang="en-GB" sz="1400" b="1" kern="100" err="1">
                          <a:solidFill>
                            <a:schemeClr val="tx2">
                              <a:lumMod val="75000"/>
                            </a:schemeClr>
                          </a:solidFill>
                          <a:effectLst/>
                        </a:rPr>
                        <a:t>pg</a:t>
                      </a:r>
                      <a:r>
                        <a:rPr lang="en-GB" sz="1400" b="1" kern="100">
                          <a:solidFill>
                            <a:schemeClr val="tx2">
                              <a:lumMod val="75000"/>
                            </a:schemeClr>
                          </a:solidFill>
                          <a:effectLst/>
                        </a:rPr>
                        <a:t>/ml</a:t>
                      </a:r>
                      <a:endParaRPr lang="en-CA" sz="1400" b="1"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lnSpc>
                          <a:spcPct val="100000"/>
                        </a:lnSpc>
                        <a:spcAft>
                          <a:spcPts val="0"/>
                        </a:spcAft>
                        <a:buNone/>
                      </a:pPr>
                      <a:r>
                        <a:rPr lang="en-CA" sz="1400" b="0" kern="100">
                          <a:solidFill>
                            <a:schemeClr val="tx2">
                              <a:lumMod val="75000"/>
                            </a:schemeClr>
                          </a:solidFill>
                          <a:effectLst/>
                        </a:rPr>
                        <a:t>1.89 (0.64)</a:t>
                      </a:r>
                      <a:endParaRPr lang="en-CA" sz="1400" b="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lnSpc>
                          <a:spcPct val="100000"/>
                        </a:lnSpc>
                        <a:spcAft>
                          <a:spcPts val="0"/>
                        </a:spcAft>
                        <a:buNone/>
                      </a:pPr>
                      <a:r>
                        <a:rPr lang="en-CA" sz="1400" b="0" kern="100">
                          <a:solidFill>
                            <a:schemeClr val="tx2">
                              <a:lumMod val="75000"/>
                            </a:schemeClr>
                          </a:solidFill>
                          <a:effectLst/>
                        </a:rPr>
                        <a:t>2.97 (4.54)</a:t>
                      </a:r>
                      <a:endParaRPr lang="en-CA" sz="1400" b="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lnSpc>
                          <a:spcPct val="100000"/>
                        </a:lnSpc>
                        <a:spcAft>
                          <a:spcPts val="0"/>
                        </a:spcAft>
                        <a:buNone/>
                      </a:pPr>
                      <a:r>
                        <a:rPr lang="en-GB" sz="1400" b="0" kern="100">
                          <a:solidFill>
                            <a:schemeClr val="tx2">
                              <a:lumMod val="75000"/>
                            </a:schemeClr>
                          </a:solidFill>
                          <a:effectLst/>
                        </a:rPr>
                        <a:t>−</a:t>
                      </a:r>
                      <a:r>
                        <a:rPr lang="en-CA" sz="1400" b="0" kern="100">
                          <a:solidFill>
                            <a:schemeClr val="tx2">
                              <a:lumMod val="75000"/>
                            </a:schemeClr>
                          </a:solidFill>
                          <a:effectLst/>
                        </a:rPr>
                        <a:t>0.28 (</a:t>
                      </a:r>
                      <a:r>
                        <a:rPr lang="en-GB" sz="1400" b="0" kern="100">
                          <a:solidFill>
                            <a:schemeClr val="tx2">
                              <a:lumMod val="75000"/>
                            </a:schemeClr>
                          </a:solidFill>
                          <a:effectLst/>
                        </a:rPr>
                        <a:t>−</a:t>
                      </a:r>
                      <a:r>
                        <a:rPr lang="en-CA" sz="1400" b="0" kern="100">
                          <a:solidFill>
                            <a:schemeClr val="tx2">
                              <a:lumMod val="75000"/>
                            </a:schemeClr>
                          </a:solidFill>
                          <a:effectLst/>
                        </a:rPr>
                        <a:t>0.70, 0.14)</a:t>
                      </a:r>
                      <a:endParaRPr lang="en-CA" sz="1400" b="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lnSpc>
                          <a:spcPct val="100000"/>
                        </a:lnSpc>
                        <a:spcAft>
                          <a:spcPts val="0"/>
                        </a:spcAft>
                        <a:buNone/>
                      </a:pPr>
                      <a:r>
                        <a:rPr lang="en-GB" sz="1400" b="0" kern="100">
                          <a:solidFill>
                            <a:schemeClr val="tx2">
                              <a:lumMod val="75000"/>
                            </a:schemeClr>
                          </a:solidFill>
                          <a:effectLst/>
                        </a:rPr>
                        <a:t>−</a:t>
                      </a:r>
                      <a:r>
                        <a:rPr lang="en-CA" sz="1400" b="0" kern="100">
                          <a:solidFill>
                            <a:schemeClr val="tx2">
                              <a:lumMod val="75000"/>
                            </a:schemeClr>
                          </a:solidFill>
                          <a:effectLst/>
                        </a:rPr>
                        <a:t>1.27 (</a:t>
                      </a:r>
                      <a:r>
                        <a:rPr lang="en-GB" sz="1400" b="0" kern="100">
                          <a:solidFill>
                            <a:schemeClr val="tx2">
                              <a:lumMod val="75000"/>
                            </a:schemeClr>
                          </a:solidFill>
                          <a:effectLst/>
                        </a:rPr>
                        <a:t>−</a:t>
                      </a:r>
                      <a:r>
                        <a:rPr lang="en-CA" sz="1400" b="0" kern="100">
                          <a:solidFill>
                            <a:schemeClr val="tx2">
                              <a:lumMod val="75000"/>
                            </a:schemeClr>
                          </a:solidFill>
                          <a:effectLst/>
                        </a:rPr>
                        <a:t>1.59, </a:t>
                      </a:r>
                      <a:r>
                        <a:rPr lang="en-GB" sz="1400" b="0" kern="100">
                          <a:solidFill>
                            <a:schemeClr val="tx2">
                              <a:lumMod val="75000"/>
                            </a:schemeClr>
                          </a:solidFill>
                          <a:effectLst/>
                        </a:rPr>
                        <a:t>−</a:t>
                      </a:r>
                      <a:r>
                        <a:rPr lang="en-CA" sz="1400" b="0" kern="100">
                          <a:solidFill>
                            <a:schemeClr val="tx2">
                              <a:lumMod val="75000"/>
                            </a:schemeClr>
                          </a:solidFill>
                          <a:effectLst/>
                        </a:rPr>
                        <a:t>0.95)</a:t>
                      </a:r>
                      <a:endParaRPr lang="en-CA" sz="1400" b="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1270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lnSpc>
                          <a:spcPct val="100000"/>
                        </a:lnSpc>
                        <a:spcAft>
                          <a:spcPts val="0"/>
                        </a:spcAft>
                        <a:buNone/>
                      </a:pPr>
                      <a:r>
                        <a:rPr lang="en-GB" sz="1400" b="0" kern="100">
                          <a:solidFill>
                            <a:schemeClr val="tx2">
                              <a:lumMod val="75000"/>
                            </a:schemeClr>
                          </a:solidFill>
                          <a:effectLst/>
                        </a:rPr>
                        <a:t>−0.99 (−1.52, −0.46)</a:t>
                      </a:r>
                      <a:endParaRPr lang="en-CA" sz="1400" b="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635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lnSpc>
                          <a:spcPct val="100000"/>
                        </a:lnSpc>
                        <a:spcAft>
                          <a:spcPts val="0"/>
                        </a:spcAft>
                        <a:buNone/>
                      </a:pPr>
                      <a:r>
                        <a:rPr lang="en-GB" sz="1400" b="0" kern="100">
                          <a:solidFill>
                            <a:schemeClr val="tx2">
                              <a:lumMod val="75000"/>
                            </a:schemeClr>
                          </a:solidFill>
                          <a:effectLst/>
                        </a:rPr>
                        <a:t>&lt;0.001</a:t>
                      </a:r>
                      <a:endParaRPr lang="en-CA" sz="1400" b="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788998868"/>
                  </a:ext>
                </a:extLst>
              </a:tr>
              <a:tr h="257506">
                <a:tc>
                  <a:txBody>
                    <a:bodyPr/>
                    <a:lstStyle/>
                    <a:p>
                      <a:pPr algn="l">
                        <a:lnSpc>
                          <a:spcPct val="100000"/>
                        </a:lnSpc>
                        <a:spcAft>
                          <a:spcPts val="0"/>
                        </a:spcAft>
                        <a:buNone/>
                      </a:pPr>
                      <a:r>
                        <a:rPr lang="en-GB" sz="1400" b="1" kern="100">
                          <a:solidFill>
                            <a:schemeClr val="tx2">
                              <a:lumMod val="75000"/>
                            </a:schemeClr>
                          </a:solidFill>
                          <a:effectLst/>
                        </a:rPr>
                        <a:t>Total IL-18, </a:t>
                      </a:r>
                      <a:r>
                        <a:rPr lang="en-CA" sz="1400" b="1" kern="100" err="1">
                          <a:solidFill>
                            <a:schemeClr val="tx2">
                              <a:lumMod val="75000"/>
                            </a:schemeClr>
                          </a:solidFill>
                          <a:effectLst/>
                        </a:rPr>
                        <a:t>pg</a:t>
                      </a:r>
                      <a:r>
                        <a:rPr lang="en-CA" sz="1400" b="1" kern="100">
                          <a:solidFill>
                            <a:schemeClr val="tx2">
                              <a:lumMod val="75000"/>
                            </a:schemeClr>
                          </a:solidFill>
                          <a:effectLst/>
                        </a:rPr>
                        <a:t>/mL</a:t>
                      </a:r>
                      <a:endParaRPr lang="en-CA" sz="1400" b="1"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Aft>
                          <a:spcPts val="0"/>
                        </a:spcAft>
                        <a:buNone/>
                      </a:pPr>
                      <a:r>
                        <a:rPr lang="en-CA" sz="1400" b="0" kern="100">
                          <a:solidFill>
                            <a:schemeClr val="tx2">
                              <a:lumMod val="75000"/>
                            </a:schemeClr>
                          </a:solidFill>
                          <a:effectLst/>
                        </a:rPr>
                        <a:t>798.7 (247.3)</a:t>
                      </a:r>
                      <a:endParaRPr lang="en-CA" sz="1400" b="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Aft>
                          <a:spcPts val="0"/>
                        </a:spcAft>
                        <a:buNone/>
                      </a:pPr>
                      <a:r>
                        <a:rPr lang="en-CA" sz="1400" b="0" kern="100">
                          <a:solidFill>
                            <a:schemeClr val="tx2">
                              <a:lumMod val="75000"/>
                            </a:schemeClr>
                          </a:solidFill>
                          <a:effectLst/>
                        </a:rPr>
                        <a:t>913.3 (325.0)</a:t>
                      </a:r>
                      <a:endParaRPr lang="en-CA" sz="1400" b="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Aft>
                          <a:spcPts val="0"/>
                        </a:spcAft>
                        <a:buNone/>
                      </a:pPr>
                      <a:r>
                        <a:rPr lang="en-GB" sz="1400" b="0" kern="100">
                          <a:solidFill>
                            <a:schemeClr val="tx2">
                              <a:lumMod val="75000"/>
                            </a:schemeClr>
                          </a:solidFill>
                          <a:effectLst/>
                        </a:rPr>
                        <a:t>−</a:t>
                      </a:r>
                      <a:r>
                        <a:rPr lang="en-CA" sz="1400" b="0" kern="100">
                          <a:solidFill>
                            <a:schemeClr val="tx2">
                              <a:lumMod val="75000"/>
                            </a:schemeClr>
                          </a:solidFill>
                          <a:effectLst/>
                        </a:rPr>
                        <a:t>148. 8 (</a:t>
                      </a:r>
                      <a:r>
                        <a:rPr lang="en-GB" sz="1400" b="0" kern="100">
                          <a:solidFill>
                            <a:schemeClr val="tx2">
                              <a:lumMod val="75000"/>
                            </a:schemeClr>
                          </a:solidFill>
                          <a:effectLst/>
                        </a:rPr>
                        <a:t>−</a:t>
                      </a:r>
                      <a:r>
                        <a:rPr lang="en-CA" sz="1400" b="0" kern="100">
                          <a:solidFill>
                            <a:schemeClr val="tx2">
                              <a:lumMod val="75000"/>
                            </a:schemeClr>
                          </a:solidFill>
                          <a:effectLst/>
                        </a:rPr>
                        <a:t>241.4, </a:t>
                      </a:r>
                      <a:r>
                        <a:rPr lang="en-GB" sz="1400" b="0" kern="100">
                          <a:solidFill>
                            <a:schemeClr val="tx2">
                              <a:lumMod val="75000"/>
                            </a:schemeClr>
                          </a:solidFill>
                          <a:effectLst/>
                        </a:rPr>
                        <a:t>−</a:t>
                      </a:r>
                      <a:r>
                        <a:rPr lang="en-CA" sz="1400" b="0" kern="100">
                          <a:solidFill>
                            <a:schemeClr val="tx2">
                              <a:lumMod val="75000"/>
                            </a:schemeClr>
                          </a:solidFill>
                          <a:effectLst/>
                        </a:rPr>
                        <a:t>56.2)</a:t>
                      </a:r>
                      <a:endParaRPr lang="en-CA" sz="1400" b="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Aft>
                          <a:spcPts val="0"/>
                        </a:spcAft>
                        <a:buNone/>
                      </a:pPr>
                      <a:r>
                        <a:rPr lang="en-GB" sz="1400" b="0" kern="100">
                          <a:solidFill>
                            <a:schemeClr val="tx2">
                              <a:lumMod val="75000"/>
                            </a:schemeClr>
                          </a:solidFill>
                          <a:effectLst/>
                        </a:rPr>
                        <a:t>−</a:t>
                      </a:r>
                      <a:r>
                        <a:rPr lang="en-CA" sz="1400" b="0" kern="100">
                          <a:solidFill>
                            <a:schemeClr val="tx2">
                              <a:lumMod val="75000"/>
                            </a:schemeClr>
                          </a:solidFill>
                          <a:effectLst/>
                        </a:rPr>
                        <a:t>132.8 (</a:t>
                      </a:r>
                      <a:r>
                        <a:rPr lang="en-GB" sz="1400" b="0" kern="100">
                          <a:solidFill>
                            <a:schemeClr val="tx2">
                              <a:lumMod val="75000"/>
                            </a:schemeClr>
                          </a:solidFill>
                          <a:effectLst/>
                        </a:rPr>
                        <a:t>−</a:t>
                      </a:r>
                      <a:r>
                        <a:rPr lang="en-CA" sz="1400" b="0" kern="100">
                          <a:solidFill>
                            <a:schemeClr val="tx2">
                              <a:lumMod val="75000"/>
                            </a:schemeClr>
                          </a:solidFill>
                          <a:effectLst/>
                        </a:rPr>
                        <a:t>204.0, </a:t>
                      </a:r>
                      <a:r>
                        <a:rPr lang="en-GB" sz="1400" b="0" kern="100">
                          <a:solidFill>
                            <a:schemeClr val="tx2">
                              <a:lumMod val="75000"/>
                            </a:schemeClr>
                          </a:solidFill>
                          <a:effectLst/>
                        </a:rPr>
                        <a:t>−</a:t>
                      </a:r>
                      <a:r>
                        <a:rPr lang="en-CA" sz="1400" b="0" kern="100">
                          <a:solidFill>
                            <a:schemeClr val="tx2">
                              <a:lumMod val="75000"/>
                            </a:schemeClr>
                          </a:solidFill>
                          <a:effectLst/>
                        </a:rPr>
                        <a:t>61.6)</a:t>
                      </a:r>
                      <a:endParaRPr lang="en-CA" sz="1400" b="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1270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Aft>
                          <a:spcPts val="0"/>
                        </a:spcAft>
                        <a:buNone/>
                      </a:pPr>
                      <a:r>
                        <a:rPr lang="en-GB" sz="1400" b="0" kern="100">
                          <a:solidFill>
                            <a:schemeClr val="tx2">
                              <a:lumMod val="75000"/>
                            </a:schemeClr>
                          </a:solidFill>
                          <a:effectLst/>
                        </a:rPr>
                        <a:t>16.0 (−101.1, 133.1)</a:t>
                      </a:r>
                      <a:endParaRPr lang="en-CA" sz="1400" b="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635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Aft>
                          <a:spcPts val="0"/>
                        </a:spcAft>
                        <a:buNone/>
                      </a:pPr>
                      <a:r>
                        <a:rPr lang="en-GB" sz="1400" b="0" kern="100">
                          <a:solidFill>
                            <a:schemeClr val="tx2">
                              <a:lumMod val="75000"/>
                            </a:schemeClr>
                          </a:solidFill>
                          <a:effectLst/>
                        </a:rPr>
                        <a:t>0.785</a:t>
                      </a:r>
                      <a:endParaRPr lang="en-CA" sz="1400" b="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49073210"/>
                  </a:ext>
                </a:extLst>
              </a:tr>
              <a:tr h="257506">
                <a:tc>
                  <a:txBody>
                    <a:bodyPr/>
                    <a:lstStyle/>
                    <a:p>
                      <a:pPr algn="l">
                        <a:lnSpc>
                          <a:spcPct val="100000"/>
                        </a:lnSpc>
                        <a:spcAft>
                          <a:spcPts val="0"/>
                        </a:spcAft>
                        <a:buNone/>
                      </a:pPr>
                      <a:r>
                        <a:rPr lang="en-GB" sz="1400" b="1" kern="100">
                          <a:solidFill>
                            <a:schemeClr val="tx2">
                              <a:lumMod val="75000"/>
                            </a:schemeClr>
                          </a:solidFill>
                          <a:effectLst/>
                        </a:rPr>
                        <a:t>Calculated free IL-18, </a:t>
                      </a:r>
                      <a:r>
                        <a:rPr lang="en-CA" sz="1400" b="1" kern="100" err="1">
                          <a:solidFill>
                            <a:schemeClr val="tx2">
                              <a:lumMod val="75000"/>
                            </a:schemeClr>
                          </a:solidFill>
                          <a:effectLst/>
                        </a:rPr>
                        <a:t>pg</a:t>
                      </a:r>
                      <a:r>
                        <a:rPr lang="en-CA" sz="1400" b="1" kern="100">
                          <a:solidFill>
                            <a:schemeClr val="tx2">
                              <a:lumMod val="75000"/>
                            </a:schemeClr>
                          </a:solidFill>
                          <a:effectLst/>
                        </a:rPr>
                        <a:t>/mL</a:t>
                      </a:r>
                      <a:endParaRPr lang="en-CA" sz="1400" b="1"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Aft>
                          <a:spcPts val="0"/>
                        </a:spcAft>
                        <a:buNone/>
                      </a:pPr>
                      <a:r>
                        <a:rPr lang="en-CA" sz="1400" b="0" kern="100">
                          <a:solidFill>
                            <a:schemeClr val="tx2">
                              <a:lumMod val="75000"/>
                            </a:schemeClr>
                          </a:solidFill>
                          <a:effectLst/>
                        </a:rPr>
                        <a:t>148.4 (64.7)</a:t>
                      </a:r>
                      <a:endParaRPr lang="en-CA" sz="1400" b="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Aft>
                          <a:spcPts val="0"/>
                        </a:spcAft>
                        <a:buNone/>
                      </a:pPr>
                      <a:r>
                        <a:rPr lang="en-CA" sz="1400" b="0" kern="100">
                          <a:solidFill>
                            <a:schemeClr val="tx2">
                              <a:lumMod val="75000"/>
                            </a:schemeClr>
                          </a:solidFill>
                          <a:effectLst/>
                        </a:rPr>
                        <a:t>159.9 (55.8)</a:t>
                      </a:r>
                      <a:endParaRPr lang="en-CA" sz="1400" b="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Aft>
                          <a:spcPts val="0"/>
                        </a:spcAft>
                        <a:buNone/>
                      </a:pPr>
                      <a:r>
                        <a:rPr lang="en-GB" sz="1400" b="0" kern="100">
                          <a:solidFill>
                            <a:schemeClr val="tx2">
                              <a:lumMod val="75000"/>
                            </a:schemeClr>
                          </a:solidFill>
                          <a:effectLst/>
                        </a:rPr>
                        <a:t>−</a:t>
                      </a:r>
                      <a:r>
                        <a:rPr lang="en-CA" sz="1400" b="0" kern="100">
                          <a:solidFill>
                            <a:schemeClr val="tx2">
                              <a:lumMod val="75000"/>
                            </a:schemeClr>
                          </a:solidFill>
                          <a:effectLst/>
                        </a:rPr>
                        <a:t>19.0 (</a:t>
                      </a:r>
                      <a:r>
                        <a:rPr lang="en-GB" sz="1400" b="0" kern="100">
                          <a:solidFill>
                            <a:schemeClr val="tx2">
                              <a:lumMod val="75000"/>
                            </a:schemeClr>
                          </a:solidFill>
                          <a:effectLst/>
                        </a:rPr>
                        <a:t>−</a:t>
                      </a:r>
                      <a:r>
                        <a:rPr lang="en-CA" sz="1400" b="0" kern="100">
                          <a:solidFill>
                            <a:schemeClr val="tx2">
                              <a:lumMod val="75000"/>
                            </a:schemeClr>
                          </a:solidFill>
                          <a:effectLst/>
                        </a:rPr>
                        <a:t>35.3, </a:t>
                      </a:r>
                      <a:r>
                        <a:rPr lang="en-GB" sz="1400" b="0" kern="100">
                          <a:solidFill>
                            <a:schemeClr val="tx2">
                              <a:lumMod val="75000"/>
                            </a:schemeClr>
                          </a:solidFill>
                          <a:effectLst/>
                        </a:rPr>
                        <a:t>−</a:t>
                      </a:r>
                      <a:r>
                        <a:rPr lang="en-CA" sz="1400" b="0" kern="100">
                          <a:solidFill>
                            <a:schemeClr val="tx2">
                              <a:lumMod val="75000"/>
                            </a:schemeClr>
                          </a:solidFill>
                          <a:effectLst/>
                        </a:rPr>
                        <a:t>2.7)</a:t>
                      </a:r>
                      <a:endParaRPr lang="en-CA" sz="1400" b="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Aft>
                          <a:spcPts val="0"/>
                        </a:spcAft>
                        <a:buNone/>
                      </a:pPr>
                      <a:r>
                        <a:rPr lang="en-GB" sz="1400" b="0" kern="100">
                          <a:solidFill>
                            <a:schemeClr val="tx2">
                              <a:lumMod val="75000"/>
                            </a:schemeClr>
                          </a:solidFill>
                          <a:effectLst/>
                        </a:rPr>
                        <a:t>−</a:t>
                      </a:r>
                      <a:r>
                        <a:rPr lang="en-CA" sz="1400" b="0" kern="100">
                          <a:solidFill>
                            <a:schemeClr val="tx2">
                              <a:lumMod val="75000"/>
                            </a:schemeClr>
                          </a:solidFill>
                          <a:effectLst/>
                        </a:rPr>
                        <a:t>34.3 (</a:t>
                      </a:r>
                      <a:r>
                        <a:rPr lang="en-GB" sz="1400" b="0" kern="100">
                          <a:solidFill>
                            <a:schemeClr val="tx2">
                              <a:lumMod val="75000"/>
                            </a:schemeClr>
                          </a:solidFill>
                          <a:effectLst/>
                        </a:rPr>
                        <a:t>−</a:t>
                      </a:r>
                      <a:r>
                        <a:rPr lang="en-CA" sz="1400" b="0" kern="100">
                          <a:solidFill>
                            <a:schemeClr val="tx2">
                              <a:lumMod val="75000"/>
                            </a:schemeClr>
                          </a:solidFill>
                          <a:effectLst/>
                        </a:rPr>
                        <a:t>46.8, </a:t>
                      </a:r>
                      <a:r>
                        <a:rPr lang="en-GB" sz="1400" b="0" kern="100">
                          <a:solidFill>
                            <a:schemeClr val="tx2">
                              <a:lumMod val="75000"/>
                            </a:schemeClr>
                          </a:solidFill>
                          <a:effectLst/>
                        </a:rPr>
                        <a:t>−</a:t>
                      </a:r>
                      <a:r>
                        <a:rPr lang="en-CA" sz="1400" b="0" kern="100">
                          <a:solidFill>
                            <a:schemeClr val="tx2">
                              <a:lumMod val="75000"/>
                            </a:schemeClr>
                          </a:solidFill>
                          <a:effectLst/>
                        </a:rPr>
                        <a:t>21.8)</a:t>
                      </a:r>
                      <a:endParaRPr lang="en-CA" sz="1400" b="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1270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Aft>
                          <a:spcPts val="0"/>
                        </a:spcAft>
                        <a:buNone/>
                      </a:pPr>
                      <a:r>
                        <a:rPr lang="en-GB" sz="1400" b="0" kern="100">
                          <a:solidFill>
                            <a:schemeClr val="tx2">
                              <a:lumMod val="75000"/>
                            </a:schemeClr>
                          </a:solidFill>
                          <a:effectLst/>
                        </a:rPr>
                        <a:t>−15.3 (−35.8, 5.3)</a:t>
                      </a:r>
                      <a:endParaRPr lang="en-CA" sz="1400" b="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635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Aft>
                          <a:spcPts val="0"/>
                        </a:spcAft>
                        <a:buNone/>
                      </a:pPr>
                      <a:r>
                        <a:rPr lang="en-GB" sz="1400" b="0" kern="100">
                          <a:solidFill>
                            <a:schemeClr val="tx2">
                              <a:lumMod val="75000"/>
                            </a:schemeClr>
                          </a:solidFill>
                          <a:effectLst/>
                        </a:rPr>
                        <a:t>0.142</a:t>
                      </a:r>
                      <a:endParaRPr lang="en-CA" sz="1400" b="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36713554"/>
                  </a:ext>
                </a:extLst>
              </a:tr>
              <a:tr h="257506">
                <a:tc>
                  <a:txBody>
                    <a:bodyPr/>
                    <a:lstStyle/>
                    <a:p>
                      <a:pPr algn="l">
                        <a:lnSpc>
                          <a:spcPct val="100000"/>
                        </a:lnSpc>
                        <a:spcAft>
                          <a:spcPts val="0"/>
                        </a:spcAft>
                        <a:buNone/>
                      </a:pPr>
                      <a:r>
                        <a:rPr lang="en-GB" sz="1400" b="1" kern="100">
                          <a:solidFill>
                            <a:schemeClr val="tx2">
                              <a:lumMod val="75000"/>
                            </a:schemeClr>
                          </a:solidFill>
                          <a:effectLst/>
                        </a:rPr>
                        <a:t>Fibrinogen, </a:t>
                      </a:r>
                      <a:r>
                        <a:rPr lang="en-CA" sz="1400" b="1" kern="100">
                          <a:solidFill>
                            <a:schemeClr val="tx2">
                              <a:lumMod val="75000"/>
                            </a:schemeClr>
                          </a:solidFill>
                          <a:effectLst/>
                        </a:rPr>
                        <a:t>g/L</a:t>
                      </a:r>
                      <a:endParaRPr lang="en-CA" sz="1400" b="1"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lnSpc>
                          <a:spcPct val="100000"/>
                        </a:lnSpc>
                        <a:spcAft>
                          <a:spcPts val="0"/>
                        </a:spcAft>
                        <a:buNone/>
                      </a:pPr>
                      <a:r>
                        <a:rPr lang="en-CA" sz="1400" b="0" kern="100">
                          <a:solidFill>
                            <a:schemeClr val="tx2">
                              <a:lumMod val="75000"/>
                            </a:schemeClr>
                          </a:solidFill>
                          <a:effectLst/>
                        </a:rPr>
                        <a:t>3.44 (0.77)</a:t>
                      </a:r>
                      <a:endParaRPr lang="en-CA" sz="1400" b="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lnSpc>
                          <a:spcPct val="100000"/>
                        </a:lnSpc>
                        <a:spcAft>
                          <a:spcPts val="0"/>
                        </a:spcAft>
                        <a:buNone/>
                      </a:pPr>
                      <a:r>
                        <a:rPr lang="en-CA" sz="1400" b="0" kern="100">
                          <a:solidFill>
                            <a:schemeClr val="tx2">
                              <a:lumMod val="75000"/>
                            </a:schemeClr>
                          </a:solidFill>
                          <a:effectLst/>
                        </a:rPr>
                        <a:t>3.78 (0.82)</a:t>
                      </a:r>
                      <a:endParaRPr lang="en-CA" sz="1400" b="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lnSpc>
                          <a:spcPct val="100000"/>
                        </a:lnSpc>
                        <a:spcAft>
                          <a:spcPts val="0"/>
                        </a:spcAft>
                        <a:buNone/>
                      </a:pPr>
                      <a:r>
                        <a:rPr lang="en-CA" sz="1400" b="0" kern="100">
                          <a:solidFill>
                            <a:schemeClr val="tx2">
                              <a:lumMod val="75000"/>
                            </a:schemeClr>
                          </a:solidFill>
                          <a:effectLst/>
                        </a:rPr>
                        <a:t>0.19 (</a:t>
                      </a:r>
                      <a:r>
                        <a:rPr lang="en-GB" sz="1400" b="0" kern="100">
                          <a:solidFill>
                            <a:schemeClr val="tx2">
                              <a:lumMod val="75000"/>
                            </a:schemeClr>
                          </a:solidFill>
                          <a:effectLst/>
                        </a:rPr>
                        <a:t>−</a:t>
                      </a:r>
                      <a:r>
                        <a:rPr lang="en-CA" sz="1400" b="0" kern="100">
                          <a:solidFill>
                            <a:schemeClr val="tx2">
                              <a:lumMod val="75000"/>
                            </a:schemeClr>
                          </a:solidFill>
                          <a:effectLst/>
                        </a:rPr>
                        <a:t>0.09, 0.46)</a:t>
                      </a:r>
                      <a:endParaRPr lang="en-CA" sz="1400" b="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lnSpc>
                          <a:spcPct val="100000"/>
                        </a:lnSpc>
                        <a:spcAft>
                          <a:spcPts val="0"/>
                        </a:spcAft>
                        <a:buNone/>
                      </a:pPr>
                      <a:r>
                        <a:rPr lang="en-GB" sz="1400" b="0" kern="100">
                          <a:solidFill>
                            <a:schemeClr val="tx2">
                              <a:lumMod val="75000"/>
                            </a:schemeClr>
                          </a:solidFill>
                          <a:effectLst/>
                        </a:rPr>
                        <a:t>−</a:t>
                      </a:r>
                      <a:r>
                        <a:rPr lang="en-CA" sz="1400" b="0" kern="100">
                          <a:solidFill>
                            <a:schemeClr val="tx2">
                              <a:lumMod val="75000"/>
                            </a:schemeClr>
                          </a:solidFill>
                          <a:effectLst/>
                        </a:rPr>
                        <a:t>0.93 (</a:t>
                      </a:r>
                      <a:r>
                        <a:rPr lang="en-GB" sz="1400" b="0" kern="100">
                          <a:solidFill>
                            <a:schemeClr val="tx2">
                              <a:lumMod val="75000"/>
                            </a:schemeClr>
                          </a:solidFill>
                          <a:effectLst/>
                        </a:rPr>
                        <a:t>−</a:t>
                      </a:r>
                      <a:r>
                        <a:rPr lang="en-CA" sz="1400" b="0" kern="100">
                          <a:solidFill>
                            <a:schemeClr val="tx2">
                              <a:lumMod val="75000"/>
                            </a:schemeClr>
                          </a:solidFill>
                          <a:effectLst/>
                        </a:rPr>
                        <a:t>1.14, </a:t>
                      </a:r>
                      <a:r>
                        <a:rPr lang="en-GB" sz="1400" b="0" kern="100">
                          <a:solidFill>
                            <a:schemeClr val="tx2">
                              <a:lumMod val="75000"/>
                            </a:schemeClr>
                          </a:solidFill>
                          <a:effectLst/>
                        </a:rPr>
                        <a:t>−</a:t>
                      </a:r>
                      <a:r>
                        <a:rPr lang="en-CA" sz="1400" b="0" kern="100">
                          <a:solidFill>
                            <a:schemeClr val="tx2">
                              <a:lumMod val="75000"/>
                            </a:schemeClr>
                          </a:solidFill>
                          <a:effectLst/>
                        </a:rPr>
                        <a:t>0.72)</a:t>
                      </a:r>
                      <a:endParaRPr lang="en-CA" sz="1400" b="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1270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lnSpc>
                          <a:spcPct val="100000"/>
                        </a:lnSpc>
                        <a:spcAft>
                          <a:spcPts val="0"/>
                        </a:spcAft>
                        <a:buNone/>
                      </a:pPr>
                      <a:r>
                        <a:rPr lang="en-GB" sz="1400" b="0" kern="100">
                          <a:solidFill>
                            <a:schemeClr val="tx2">
                              <a:lumMod val="75000"/>
                            </a:schemeClr>
                          </a:solidFill>
                          <a:effectLst/>
                        </a:rPr>
                        <a:t>−1.12 (−1.47, −0.77)</a:t>
                      </a:r>
                      <a:endParaRPr lang="en-CA" sz="1400" b="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635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lnSpc>
                          <a:spcPct val="100000"/>
                        </a:lnSpc>
                        <a:spcAft>
                          <a:spcPts val="0"/>
                        </a:spcAft>
                        <a:buNone/>
                      </a:pPr>
                      <a:r>
                        <a:rPr lang="en-GB" sz="1400" b="0" kern="100">
                          <a:solidFill>
                            <a:schemeClr val="tx2">
                              <a:lumMod val="75000"/>
                            </a:schemeClr>
                          </a:solidFill>
                          <a:effectLst/>
                        </a:rPr>
                        <a:t>&lt;0.001</a:t>
                      </a:r>
                      <a:endParaRPr lang="en-CA" sz="1400" b="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821301637"/>
                  </a:ext>
                </a:extLst>
              </a:tr>
              <a:tr h="257506">
                <a:tc>
                  <a:txBody>
                    <a:bodyPr/>
                    <a:lstStyle/>
                    <a:p>
                      <a:pPr algn="l">
                        <a:lnSpc>
                          <a:spcPct val="100000"/>
                        </a:lnSpc>
                        <a:spcAft>
                          <a:spcPts val="0"/>
                        </a:spcAft>
                        <a:buNone/>
                      </a:pPr>
                      <a:r>
                        <a:rPr lang="en-GB" sz="1400" b="1" kern="100">
                          <a:solidFill>
                            <a:schemeClr val="tx2">
                              <a:lumMod val="75000"/>
                            </a:schemeClr>
                          </a:solidFill>
                          <a:effectLst/>
                        </a:rPr>
                        <a:t>CXCL1, </a:t>
                      </a:r>
                      <a:r>
                        <a:rPr lang="en-CA" sz="1400" b="1" kern="100" err="1">
                          <a:solidFill>
                            <a:schemeClr val="tx2">
                              <a:lumMod val="75000"/>
                            </a:schemeClr>
                          </a:solidFill>
                          <a:effectLst/>
                        </a:rPr>
                        <a:t>pg</a:t>
                      </a:r>
                      <a:r>
                        <a:rPr lang="en-CA" sz="1400" b="1" kern="100">
                          <a:solidFill>
                            <a:schemeClr val="tx2">
                              <a:lumMod val="75000"/>
                            </a:schemeClr>
                          </a:solidFill>
                          <a:effectLst/>
                        </a:rPr>
                        <a:t>/mL</a:t>
                      </a:r>
                      <a:endParaRPr lang="en-CA" sz="1400" b="1"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Aft>
                          <a:spcPts val="0"/>
                        </a:spcAft>
                        <a:buNone/>
                      </a:pPr>
                      <a:r>
                        <a:rPr lang="en-GB" sz="1400" b="0" kern="100">
                          <a:solidFill>
                            <a:schemeClr val="tx2">
                              <a:lumMod val="75000"/>
                            </a:schemeClr>
                          </a:solidFill>
                          <a:effectLst/>
                        </a:rPr>
                        <a:t>1810.0 (789.6)</a:t>
                      </a:r>
                      <a:endParaRPr lang="en-CA" sz="1400" b="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Aft>
                          <a:spcPts val="0"/>
                        </a:spcAft>
                        <a:buNone/>
                      </a:pPr>
                      <a:r>
                        <a:rPr lang="en-GB" sz="1400" b="0" kern="100">
                          <a:solidFill>
                            <a:schemeClr val="tx2">
                              <a:lumMod val="75000"/>
                            </a:schemeClr>
                          </a:solidFill>
                          <a:effectLst/>
                        </a:rPr>
                        <a:t>1950.8 (764.1)</a:t>
                      </a:r>
                      <a:endParaRPr lang="en-CA" sz="1400" b="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Aft>
                          <a:spcPts val="0"/>
                        </a:spcAft>
                        <a:buNone/>
                      </a:pPr>
                      <a:r>
                        <a:rPr lang="en-GB" sz="1400" b="0" kern="100">
                          <a:solidFill>
                            <a:schemeClr val="tx2">
                              <a:lumMod val="75000"/>
                            </a:schemeClr>
                          </a:solidFill>
                          <a:effectLst/>
                        </a:rPr>
                        <a:t>−</a:t>
                      </a:r>
                      <a:r>
                        <a:rPr lang="en-CA" sz="1400" b="0" kern="100">
                          <a:solidFill>
                            <a:schemeClr val="tx2">
                              <a:lumMod val="75000"/>
                            </a:schemeClr>
                          </a:solidFill>
                          <a:effectLst/>
                        </a:rPr>
                        <a:t>196.6 (</a:t>
                      </a:r>
                      <a:r>
                        <a:rPr lang="en-GB" sz="1400" b="0" kern="100">
                          <a:solidFill>
                            <a:schemeClr val="tx2">
                              <a:lumMod val="75000"/>
                            </a:schemeClr>
                          </a:solidFill>
                          <a:effectLst/>
                        </a:rPr>
                        <a:t>−</a:t>
                      </a:r>
                      <a:r>
                        <a:rPr lang="en-CA" sz="1400" b="0" kern="100">
                          <a:solidFill>
                            <a:schemeClr val="tx2">
                              <a:lumMod val="75000"/>
                            </a:schemeClr>
                          </a:solidFill>
                          <a:effectLst/>
                        </a:rPr>
                        <a:t>519.8, 126.5)</a:t>
                      </a:r>
                      <a:endParaRPr lang="en-CA" sz="1400" b="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Aft>
                          <a:spcPts val="0"/>
                        </a:spcAft>
                        <a:buNone/>
                      </a:pPr>
                      <a:r>
                        <a:rPr lang="en-GB" sz="1400" b="0" kern="100">
                          <a:solidFill>
                            <a:schemeClr val="tx2">
                              <a:lumMod val="75000"/>
                            </a:schemeClr>
                          </a:solidFill>
                          <a:effectLst/>
                        </a:rPr>
                        <a:t>−</a:t>
                      </a:r>
                      <a:r>
                        <a:rPr lang="en-CA" sz="1400" b="0" kern="100">
                          <a:solidFill>
                            <a:schemeClr val="tx2">
                              <a:lumMod val="75000"/>
                            </a:schemeClr>
                          </a:solidFill>
                          <a:effectLst/>
                        </a:rPr>
                        <a:t>121.7 (</a:t>
                      </a:r>
                      <a:r>
                        <a:rPr lang="en-GB" sz="1400" b="0" kern="100">
                          <a:solidFill>
                            <a:schemeClr val="tx2">
                              <a:lumMod val="75000"/>
                            </a:schemeClr>
                          </a:solidFill>
                          <a:effectLst/>
                        </a:rPr>
                        <a:t>−</a:t>
                      </a:r>
                      <a:r>
                        <a:rPr lang="en-CA" sz="1400" b="0" kern="100">
                          <a:solidFill>
                            <a:schemeClr val="tx2">
                              <a:lumMod val="75000"/>
                            </a:schemeClr>
                          </a:solidFill>
                          <a:effectLst/>
                        </a:rPr>
                        <a:t>368.5, 125.2)</a:t>
                      </a:r>
                      <a:endParaRPr lang="en-CA" sz="1400" b="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1270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Aft>
                          <a:spcPts val="0"/>
                        </a:spcAft>
                        <a:buNone/>
                      </a:pPr>
                      <a:r>
                        <a:rPr lang="en-CA" sz="1400" b="0" kern="0">
                          <a:solidFill>
                            <a:schemeClr val="tx2">
                              <a:lumMod val="75000"/>
                            </a:schemeClr>
                          </a:solidFill>
                          <a:effectLst/>
                        </a:rPr>
                        <a:t>75.0 (−332.1, 482.1)</a:t>
                      </a:r>
                      <a:endParaRPr lang="en-CA" sz="1400" b="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635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Aft>
                          <a:spcPts val="0"/>
                        </a:spcAft>
                        <a:buNone/>
                      </a:pPr>
                      <a:r>
                        <a:rPr lang="en-CA" sz="1400" b="0" kern="0">
                          <a:solidFill>
                            <a:schemeClr val="tx2">
                              <a:lumMod val="75000"/>
                            </a:schemeClr>
                          </a:solidFill>
                          <a:effectLst/>
                        </a:rPr>
                        <a:t>0.714</a:t>
                      </a:r>
                      <a:endParaRPr lang="en-CA" sz="1400" b="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11260987"/>
                  </a:ext>
                </a:extLst>
              </a:tr>
              <a:tr h="257506">
                <a:tc>
                  <a:txBody>
                    <a:bodyPr/>
                    <a:lstStyle/>
                    <a:p>
                      <a:pPr algn="l">
                        <a:lnSpc>
                          <a:spcPct val="100000"/>
                        </a:lnSpc>
                        <a:spcAft>
                          <a:spcPts val="0"/>
                        </a:spcAft>
                        <a:buNone/>
                      </a:pPr>
                      <a:r>
                        <a:rPr lang="en-GB" sz="1400" b="1" kern="100">
                          <a:solidFill>
                            <a:schemeClr val="tx2">
                              <a:lumMod val="75000"/>
                            </a:schemeClr>
                          </a:solidFill>
                          <a:effectLst/>
                        </a:rPr>
                        <a:t>IL-1β, </a:t>
                      </a:r>
                      <a:r>
                        <a:rPr lang="en-CA" sz="1400" b="1" kern="100" err="1">
                          <a:solidFill>
                            <a:schemeClr val="tx2">
                              <a:lumMod val="75000"/>
                            </a:schemeClr>
                          </a:solidFill>
                          <a:effectLst/>
                        </a:rPr>
                        <a:t>fg</a:t>
                      </a:r>
                      <a:r>
                        <a:rPr lang="en-CA" sz="1400" b="1" kern="100">
                          <a:solidFill>
                            <a:schemeClr val="tx2">
                              <a:lumMod val="75000"/>
                            </a:schemeClr>
                          </a:solidFill>
                          <a:effectLst/>
                        </a:rPr>
                        <a:t>/mL</a:t>
                      </a:r>
                      <a:endParaRPr lang="en-CA" sz="1400" b="1"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Aft>
                          <a:spcPts val="0"/>
                        </a:spcAft>
                        <a:buNone/>
                      </a:pPr>
                      <a:r>
                        <a:rPr lang="en-CA" sz="1400" b="0" kern="100">
                          <a:solidFill>
                            <a:schemeClr val="tx2">
                              <a:lumMod val="75000"/>
                            </a:schemeClr>
                          </a:solidFill>
                          <a:effectLst/>
                        </a:rPr>
                        <a:t>571.1 (226.7)</a:t>
                      </a:r>
                      <a:endParaRPr lang="en-CA" sz="1400" b="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Aft>
                          <a:spcPts val="0"/>
                        </a:spcAft>
                        <a:buNone/>
                      </a:pPr>
                      <a:r>
                        <a:rPr lang="en-CA" sz="1400" b="0" kern="100">
                          <a:solidFill>
                            <a:schemeClr val="tx2">
                              <a:lumMod val="75000"/>
                            </a:schemeClr>
                          </a:solidFill>
                          <a:effectLst/>
                        </a:rPr>
                        <a:t>680.0 (503.6)</a:t>
                      </a:r>
                      <a:endParaRPr lang="en-CA" sz="1400" b="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Aft>
                          <a:spcPts val="0"/>
                        </a:spcAft>
                        <a:buNone/>
                      </a:pPr>
                      <a:r>
                        <a:rPr lang="en-GB" sz="1400" b="0" kern="100">
                          <a:solidFill>
                            <a:schemeClr val="tx2">
                              <a:lumMod val="75000"/>
                            </a:schemeClr>
                          </a:solidFill>
                          <a:effectLst/>
                        </a:rPr>
                        <a:t>−</a:t>
                      </a:r>
                      <a:r>
                        <a:rPr lang="en-CA" sz="1400" b="0" kern="100">
                          <a:solidFill>
                            <a:schemeClr val="tx2">
                              <a:lumMod val="75000"/>
                            </a:schemeClr>
                          </a:solidFill>
                          <a:effectLst/>
                        </a:rPr>
                        <a:t>132.8 (</a:t>
                      </a:r>
                      <a:r>
                        <a:rPr lang="en-GB" sz="1400" b="0" kern="100">
                          <a:solidFill>
                            <a:schemeClr val="tx2">
                              <a:lumMod val="75000"/>
                            </a:schemeClr>
                          </a:solidFill>
                          <a:effectLst/>
                        </a:rPr>
                        <a:t>−</a:t>
                      </a:r>
                      <a:r>
                        <a:rPr lang="en-CA" sz="1400" b="0" kern="100">
                          <a:solidFill>
                            <a:schemeClr val="tx2">
                              <a:lumMod val="75000"/>
                            </a:schemeClr>
                          </a:solidFill>
                          <a:effectLst/>
                        </a:rPr>
                        <a:t>219.1, </a:t>
                      </a:r>
                      <a:r>
                        <a:rPr lang="en-GB" sz="1400" b="0" kern="100">
                          <a:solidFill>
                            <a:schemeClr val="tx2">
                              <a:lumMod val="75000"/>
                            </a:schemeClr>
                          </a:solidFill>
                          <a:effectLst/>
                        </a:rPr>
                        <a:t>−</a:t>
                      </a:r>
                      <a:r>
                        <a:rPr lang="en-CA" sz="1400" b="0" kern="100">
                          <a:solidFill>
                            <a:schemeClr val="tx2">
                              <a:lumMod val="75000"/>
                            </a:schemeClr>
                          </a:solidFill>
                          <a:effectLst/>
                        </a:rPr>
                        <a:t>46.5)</a:t>
                      </a:r>
                      <a:endParaRPr lang="en-CA" sz="1400" b="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Aft>
                          <a:spcPts val="0"/>
                        </a:spcAft>
                        <a:buNone/>
                      </a:pPr>
                      <a:r>
                        <a:rPr lang="en-GB" sz="1400" b="0" kern="100">
                          <a:solidFill>
                            <a:schemeClr val="tx2">
                              <a:lumMod val="75000"/>
                            </a:schemeClr>
                          </a:solidFill>
                          <a:effectLst/>
                        </a:rPr>
                        <a:t>−</a:t>
                      </a:r>
                      <a:r>
                        <a:rPr lang="en-CA" sz="1400" b="0" kern="100">
                          <a:solidFill>
                            <a:schemeClr val="tx2">
                              <a:lumMod val="75000"/>
                            </a:schemeClr>
                          </a:solidFill>
                          <a:effectLst/>
                        </a:rPr>
                        <a:t>115.2 (</a:t>
                      </a:r>
                      <a:r>
                        <a:rPr lang="en-GB" sz="1400" b="0" kern="100">
                          <a:solidFill>
                            <a:schemeClr val="tx2">
                              <a:lumMod val="75000"/>
                            </a:schemeClr>
                          </a:solidFill>
                          <a:effectLst/>
                        </a:rPr>
                        <a:t>−</a:t>
                      </a:r>
                      <a:r>
                        <a:rPr lang="en-CA" sz="1400" b="0" kern="100">
                          <a:solidFill>
                            <a:schemeClr val="tx2">
                              <a:lumMod val="75000"/>
                            </a:schemeClr>
                          </a:solidFill>
                          <a:effectLst/>
                        </a:rPr>
                        <a:t>181.3, </a:t>
                      </a:r>
                      <a:r>
                        <a:rPr lang="en-GB" sz="1400" b="0" kern="100">
                          <a:solidFill>
                            <a:schemeClr val="tx2">
                              <a:lumMod val="75000"/>
                            </a:schemeClr>
                          </a:solidFill>
                          <a:effectLst/>
                        </a:rPr>
                        <a:t>−</a:t>
                      </a:r>
                      <a:r>
                        <a:rPr lang="en-CA" sz="1400" b="0" kern="100">
                          <a:solidFill>
                            <a:schemeClr val="tx2">
                              <a:lumMod val="75000"/>
                            </a:schemeClr>
                          </a:solidFill>
                          <a:effectLst/>
                        </a:rPr>
                        <a:t>49.1)</a:t>
                      </a:r>
                      <a:endParaRPr lang="en-CA" sz="1400" b="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1270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Aft>
                          <a:spcPts val="0"/>
                        </a:spcAft>
                        <a:buNone/>
                      </a:pPr>
                      <a:r>
                        <a:rPr lang="en-GB" sz="1400" b="0" kern="100">
                          <a:solidFill>
                            <a:schemeClr val="tx2">
                              <a:lumMod val="75000"/>
                            </a:schemeClr>
                          </a:solidFill>
                          <a:effectLst/>
                        </a:rPr>
                        <a:t>17.6 (−91.5, 126.7)</a:t>
                      </a:r>
                      <a:endParaRPr lang="en-CA" sz="1400" b="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635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Aft>
                          <a:spcPts val="0"/>
                        </a:spcAft>
                        <a:buNone/>
                      </a:pPr>
                      <a:r>
                        <a:rPr lang="en-GB" sz="1400" b="0" kern="100">
                          <a:solidFill>
                            <a:schemeClr val="tx2">
                              <a:lumMod val="75000"/>
                            </a:schemeClr>
                          </a:solidFill>
                          <a:effectLst/>
                        </a:rPr>
                        <a:t>0.748</a:t>
                      </a:r>
                      <a:endParaRPr lang="en-CA" sz="1400" b="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72000" marR="72000" marT="0" marB="0"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97234773"/>
                  </a:ext>
                </a:extLst>
              </a:tr>
            </a:tbl>
          </a:graphicData>
        </a:graphic>
      </p:graphicFrame>
    </p:spTree>
    <p:extLst>
      <p:ext uri="{BB962C8B-B14F-4D97-AF65-F5344CB8AC3E}">
        <p14:creationId xmlns:p14="http://schemas.microsoft.com/office/powerpoint/2010/main" val="95469748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AC1E707-6CCD-AE1A-BD69-B3AA79207BA8}"/>
              </a:ext>
            </a:extLst>
          </p:cNvPr>
          <p:cNvSpPr>
            <a:spLocks noGrp="1"/>
          </p:cNvSpPr>
          <p:nvPr>
            <p:ph type="sldNum" sz="quarter" idx="11"/>
          </p:nvPr>
        </p:nvSpPr>
        <p:spPr/>
        <p:txBody>
          <a:bodyPr/>
          <a:lstStyle/>
          <a:p>
            <a:fld id="{99D56644-8EB0-2A41-BE32-5D3B59CB68A2}" type="slidenum">
              <a:rPr lang="en-US" smtClean="0"/>
              <a:pPr/>
              <a:t>11</a:t>
            </a:fld>
            <a:endParaRPr lang="en-US"/>
          </a:p>
        </p:txBody>
      </p:sp>
      <p:sp>
        <p:nvSpPr>
          <p:cNvPr id="3" name="Title 2">
            <a:extLst>
              <a:ext uri="{FF2B5EF4-FFF2-40B4-BE49-F238E27FC236}">
                <a16:creationId xmlns:a16="http://schemas.microsoft.com/office/drawing/2014/main" id="{19E7C2C0-A025-4C1A-6C04-C130002BBCCE}"/>
              </a:ext>
            </a:extLst>
          </p:cNvPr>
          <p:cNvSpPr>
            <a:spLocks noGrp="1"/>
          </p:cNvSpPr>
          <p:nvPr>
            <p:ph type="title"/>
          </p:nvPr>
        </p:nvSpPr>
        <p:spPr/>
        <p:txBody>
          <a:bodyPr/>
          <a:lstStyle/>
          <a:p>
            <a:r>
              <a:rPr lang="en-CA" b="1"/>
              <a:t>Exploratory Analyses: </a:t>
            </a:r>
            <a:r>
              <a:rPr lang="en-CA"/>
              <a:t>Treatment effects favoring ruvonoflast were observed </a:t>
            </a:r>
            <a:br>
              <a:rPr lang="en-CA"/>
            </a:br>
            <a:r>
              <a:rPr lang="en-CA"/>
              <a:t>for % change from baseline in IL-6, fibrinogen, calculated free IL-18 and </a:t>
            </a:r>
            <a:r>
              <a:rPr lang="en-CA" err="1"/>
              <a:t>Lp</a:t>
            </a:r>
            <a:r>
              <a:rPr lang="en-CA"/>
              <a:t>(a)</a:t>
            </a:r>
          </a:p>
        </p:txBody>
      </p:sp>
      <p:sp>
        <p:nvSpPr>
          <p:cNvPr id="10" name="Rounded Rectangle 9">
            <a:extLst>
              <a:ext uri="{FF2B5EF4-FFF2-40B4-BE49-F238E27FC236}">
                <a16:creationId xmlns:a16="http://schemas.microsoft.com/office/drawing/2014/main" id="{E0A5CAFC-6074-BFB6-C33E-7B40DD489580}"/>
              </a:ext>
            </a:extLst>
          </p:cNvPr>
          <p:cNvSpPr/>
          <p:nvPr/>
        </p:nvSpPr>
        <p:spPr>
          <a:xfrm>
            <a:off x="308567" y="1934638"/>
            <a:ext cx="2812202" cy="3875611"/>
          </a:xfrm>
          <a:prstGeom prst="roundRect">
            <a:avLst>
              <a:gd name="adj" fmla="val 6079"/>
            </a:avLst>
          </a:prstGeom>
          <a:solidFill>
            <a:srgbClr val="FFFFFF"/>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aphicFrame>
        <p:nvGraphicFramePr>
          <p:cNvPr id="6" name="Object 5">
            <a:extLst>
              <a:ext uri="{FF2B5EF4-FFF2-40B4-BE49-F238E27FC236}">
                <a16:creationId xmlns:a16="http://schemas.microsoft.com/office/drawing/2014/main" id="{E29DE72B-AB6D-7597-9703-88730882BAB6}"/>
              </a:ext>
            </a:extLst>
          </p:cNvPr>
          <p:cNvGraphicFramePr>
            <a:graphicFrameLocks noChangeAspect="1"/>
          </p:cNvGraphicFramePr>
          <p:nvPr>
            <p:extLst>
              <p:ext uri="{D42A27DB-BD31-4B8C-83A1-F6EECF244321}">
                <p14:modId xmlns:p14="http://schemas.microsoft.com/office/powerpoint/2010/main" val="2226036614"/>
              </p:ext>
            </p:extLst>
          </p:nvPr>
        </p:nvGraphicFramePr>
        <p:xfrm>
          <a:off x="364668" y="2570802"/>
          <a:ext cx="2700000" cy="2881596"/>
        </p:xfrm>
        <a:graphic>
          <a:graphicData uri="http://schemas.openxmlformats.org/presentationml/2006/ole">
            <mc:AlternateContent xmlns:mc="http://schemas.openxmlformats.org/markup-compatibility/2006">
              <mc:Choice xmlns:v="urn:schemas-microsoft-com:vml" Requires="v">
                <p:oleObj name="Prism 10" r:id="rId3" imgW="4296419" imgH="4584840" progId="Prism10.Document">
                  <p:embed/>
                </p:oleObj>
              </mc:Choice>
              <mc:Fallback>
                <p:oleObj name="Prism 10" r:id="rId3" imgW="4296419" imgH="4584840" progId="Prism10.Document">
                  <p:embed/>
                  <p:pic>
                    <p:nvPicPr>
                      <p:cNvPr id="6" name="Object 5">
                        <a:extLst>
                          <a:ext uri="{FF2B5EF4-FFF2-40B4-BE49-F238E27FC236}">
                            <a16:creationId xmlns:a16="http://schemas.microsoft.com/office/drawing/2014/main" id="{E29DE72B-AB6D-7597-9703-88730882BAB6}"/>
                          </a:ext>
                        </a:extLst>
                      </p:cNvPr>
                      <p:cNvPicPr/>
                      <p:nvPr/>
                    </p:nvPicPr>
                    <p:blipFill>
                      <a:blip r:embed="rId4"/>
                      <a:stretch>
                        <a:fillRect/>
                      </a:stretch>
                    </p:blipFill>
                    <p:spPr>
                      <a:xfrm>
                        <a:off x="364668" y="2570802"/>
                        <a:ext cx="2700000" cy="2881596"/>
                      </a:xfrm>
                      <a:prstGeom prst="rect">
                        <a:avLst/>
                      </a:prstGeom>
                    </p:spPr>
                  </p:pic>
                </p:oleObj>
              </mc:Fallback>
            </mc:AlternateContent>
          </a:graphicData>
        </a:graphic>
      </p:graphicFrame>
      <p:sp>
        <p:nvSpPr>
          <p:cNvPr id="17" name="Rounded Rectangle 9">
            <a:extLst>
              <a:ext uri="{FF2B5EF4-FFF2-40B4-BE49-F238E27FC236}">
                <a16:creationId xmlns:a16="http://schemas.microsoft.com/office/drawing/2014/main" id="{2C40E259-AD4D-7BFF-E934-EC082141D3D9}"/>
              </a:ext>
            </a:extLst>
          </p:cNvPr>
          <p:cNvSpPr/>
          <p:nvPr/>
        </p:nvSpPr>
        <p:spPr>
          <a:xfrm>
            <a:off x="3210755" y="1934639"/>
            <a:ext cx="2812202" cy="3875610"/>
          </a:xfrm>
          <a:prstGeom prst="roundRect">
            <a:avLst>
              <a:gd name="adj" fmla="val 6079"/>
            </a:avLst>
          </a:prstGeom>
          <a:solidFill>
            <a:srgbClr val="FFFFFF"/>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aphicFrame>
        <p:nvGraphicFramePr>
          <p:cNvPr id="7" name="Object 6">
            <a:extLst>
              <a:ext uri="{FF2B5EF4-FFF2-40B4-BE49-F238E27FC236}">
                <a16:creationId xmlns:a16="http://schemas.microsoft.com/office/drawing/2014/main" id="{C06E23CB-C1BC-C0D4-2BDB-FF776D92CEB0}"/>
              </a:ext>
            </a:extLst>
          </p:cNvPr>
          <p:cNvGraphicFramePr>
            <a:graphicFrameLocks noChangeAspect="1"/>
          </p:cNvGraphicFramePr>
          <p:nvPr>
            <p:extLst>
              <p:ext uri="{D42A27DB-BD31-4B8C-83A1-F6EECF244321}">
                <p14:modId xmlns:p14="http://schemas.microsoft.com/office/powerpoint/2010/main" val="788752008"/>
              </p:ext>
            </p:extLst>
          </p:nvPr>
        </p:nvGraphicFramePr>
        <p:xfrm>
          <a:off x="3334233" y="2607600"/>
          <a:ext cx="2565246" cy="2808000"/>
        </p:xfrm>
        <a:graphic>
          <a:graphicData uri="http://schemas.openxmlformats.org/presentationml/2006/ole">
            <mc:AlternateContent xmlns:mc="http://schemas.openxmlformats.org/markup-compatibility/2006">
              <mc:Choice xmlns:v="urn:schemas-microsoft-com:vml" Requires="v">
                <p:oleObj name="Prism 10" r:id="rId5" imgW="3992825" imgH="4369892" progId="Prism10.Document">
                  <p:embed/>
                </p:oleObj>
              </mc:Choice>
              <mc:Fallback>
                <p:oleObj name="Prism 10" r:id="rId5" imgW="3992825" imgH="4369892" progId="Prism10.Document">
                  <p:embed/>
                  <p:pic>
                    <p:nvPicPr>
                      <p:cNvPr id="7" name="Object 6">
                        <a:extLst>
                          <a:ext uri="{FF2B5EF4-FFF2-40B4-BE49-F238E27FC236}">
                            <a16:creationId xmlns:a16="http://schemas.microsoft.com/office/drawing/2014/main" id="{C06E23CB-C1BC-C0D4-2BDB-FF776D92CEB0}"/>
                          </a:ext>
                        </a:extLst>
                      </p:cNvPr>
                      <p:cNvPicPr/>
                      <p:nvPr/>
                    </p:nvPicPr>
                    <p:blipFill>
                      <a:blip r:embed="rId6"/>
                      <a:stretch>
                        <a:fillRect/>
                      </a:stretch>
                    </p:blipFill>
                    <p:spPr>
                      <a:xfrm>
                        <a:off x="3334233" y="2607600"/>
                        <a:ext cx="2565246" cy="2808000"/>
                      </a:xfrm>
                      <a:prstGeom prst="rect">
                        <a:avLst/>
                      </a:prstGeom>
                    </p:spPr>
                  </p:pic>
                </p:oleObj>
              </mc:Fallback>
            </mc:AlternateContent>
          </a:graphicData>
        </a:graphic>
      </p:graphicFrame>
      <p:sp>
        <p:nvSpPr>
          <p:cNvPr id="20" name="Rounded Rectangle 9">
            <a:extLst>
              <a:ext uri="{FF2B5EF4-FFF2-40B4-BE49-F238E27FC236}">
                <a16:creationId xmlns:a16="http://schemas.microsoft.com/office/drawing/2014/main" id="{CF59A738-8EAF-F6A6-81DD-5A3A9D3E71C1}"/>
              </a:ext>
            </a:extLst>
          </p:cNvPr>
          <p:cNvSpPr/>
          <p:nvPr/>
        </p:nvSpPr>
        <p:spPr>
          <a:xfrm>
            <a:off x="6112943" y="1934638"/>
            <a:ext cx="2812202" cy="3875609"/>
          </a:xfrm>
          <a:prstGeom prst="roundRect">
            <a:avLst>
              <a:gd name="adj" fmla="val 6079"/>
            </a:avLst>
          </a:prstGeom>
          <a:solidFill>
            <a:srgbClr val="FFFFFF"/>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aphicFrame>
        <p:nvGraphicFramePr>
          <p:cNvPr id="8" name="Object 7">
            <a:extLst>
              <a:ext uri="{FF2B5EF4-FFF2-40B4-BE49-F238E27FC236}">
                <a16:creationId xmlns:a16="http://schemas.microsoft.com/office/drawing/2014/main" id="{03BF52A5-5C59-7318-31FD-9C4EDC2ACFCA}"/>
              </a:ext>
            </a:extLst>
          </p:cNvPr>
          <p:cNvGraphicFramePr>
            <a:graphicFrameLocks noChangeAspect="1"/>
          </p:cNvGraphicFramePr>
          <p:nvPr>
            <p:extLst>
              <p:ext uri="{D42A27DB-BD31-4B8C-83A1-F6EECF244321}">
                <p14:modId xmlns:p14="http://schemas.microsoft.com/office/powerpoint/2010/main" val="2484492657"/>
              </p:ext>
            </p:extLst>
          </p:nvPr>
        </p:nvGraphicFramePr>
        <p:xfrm>
          <a:off x="6266482" y="2589600"/>
          <a:ext cx="2505124" cy="2844000"/>
        </p:xfrm>
        <a:graphic>
          <a:graphicData uri="http://schemas.openxmlformats.org/presentationml/2006/ole">
            <mc:AlternateContent xmlns:mc="http://schemas.openxmlformats.org/markup-compatibility/2006">
              <mc:Choice xmlns:v="urn:schemas-microsoft-com:vml" Requires="v">
                <p:oleObj name="Prism 10" r:id="rId7" imgW="4037121" imgH="4582960" progId="Prism10.Document">
                  <p:embed/>
                </p:oleObj>
              </mc:Choice>
              <mc:Fallback>
                <p:oleObj name="Prism 10" r:id="rId7" imgW="4037121" imgH="4582960" progId="Prism10.Document">
                  <p:embed/>
                  <p:pic>
                    <p:nvPicPr>
                      <p:cNvPr id="8" name="Object 7">
                        <a:extLst>
                          <a:ext uri="{FF2B5EF4-FFF2-40B4-BE49-F238E27FC236}">
                            <a16:creationId xmlns:a16="http://schemas.microsoft.com/office/drawing/2014/main" id="{03BF52A5-5C59-7318-31FD-9C4EDC2ACFCA}"/>
                          </a:ext>
                        </a:extLst>
                      </p:cNvPr>
                      <p:cNvPicPr/>
                      <p:nvPr/>
                    </p:nvPicPr>
                    <p:blipFill>
                      <a:blip r:embed="rId8"/>
                      <a:stretch>
                        <a:fillRect/>
                      </a:stretch>
                    </p:blipFill>
                    <p:spPr>
                      <a:xfrm>
                        <a:off x="6266482" y="2589600"/>
                        <a:ext cx="2505124" cy="2844000"/>
                      </a:xfrm>
                      <a:prstGeom prst="rect">
                        <a:avLst/>
                      </a:prstGeom>
                    </p:spPr>
                  </p:pic>
                </p:oleObj>
              </mc:Fallback>
            </mc:AlternateContent>
          </a:graphicData>
        </a:graphic>
      </p:graphicFrame>
      <p:sp>
        <p:nvSpPr>
          <p:cNvPr id="23" name="Rounded Rectangle 9">
            <a:extLst>
              <a:ext uri="{FF2B5EF4-FFF2-40B4-BE49-F238E27FC236}">
                <a16:creationId xmlns:a16="http://schemas.microsoft.com/office/drawing/2014/main" id="{1EC5E80E-408B-88BF-2F45-7864AF3D5247}"/>
              </a:ext>
            </a:extLst>
          </p:cNvPr>
          <p:cNvSpPr/>
          <p:nvPr/>
        </p:nvSpPr>
        <p:spPr>
          <a:xfrm>
            <a:off x="9015130" y="1934639"/>
            <a:ext cx="2812202" cy="3875608"/>
          </a:xfrm>
          <a:prstGeom prst="roundRect">
            <a:avLst>
              <a:gd name="adj" fmla="val 6079"/>
            </a:avLst>
          </a:prstGeom>
          <a:solidFill>
            <a:srgbClr val="FFFFFF"/>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aphicFrame>
        <p:nvGraphicFramePr>
          <p:cNvPr id="9" name="Object 8">
            <a:extLst>
              <a:ext uri="{FF2B5EF4-FFF2-40B4-BE49-F238E27FC236}">
                <a16:creationId xmlns:a16="http://schemas.microsoft.com/office/drawing/2014/main" id="{EE5246E4-2A1E-7201-E789-DF83CE1E8F65}"/>
              </a:ext>
            </a:extLst>
          </p:cNvPr>
          <p:cNvGraphicFramePr>
            <a:graphicFrameLocks noChangeAspect="1"/>
          </p:cNvGraphicFramePr>
          <p:nvPr>
            <p:extLst>
              <p:ext uri="{D42A27DB-BD31-4B8C-83A1-F6EECF244321}">
                <p14:modId xmlns:p14="http://schemas.microsoft.com/office/powerpoint/2010/main" val="604518108"/>
              </p:ext>
            </p:extLst>
          </p:nvPr>
        </p:nvGraphicFramePr>
        <p:xfrm>
          <a:off x="9143339" y="2607600"/>
          <a:ext cx="2555784" cy="2808000"/>
        </p:xfrm>
        <a:graphic>
          <a:graphicData uri="http://schemas.openxmlformats.org/presentationml/2006/ole">
            <mc:AlternateContent xmlns:mc="http://schemas.openxmlformats.org/markup-compatibility/2006">
              <mc:Choice xmlns:v="urn:schemas-microsoft-com:vml" Requires="v">
                <p:oleObj name="Prism 10" r:id="rId9" imgW="4102039" imgH="4507439" progId="Prism10.Document">
                  <p:embed/>
                </p:oleObj>
              </mc:Choice>
              <mc:Fallback>
                <p:oleObj name="Prism 10" r:id="rId9" imgW="4102039" imgH="4507439" progId="Prism10.Document">
                  <p:embed/>
                  <p:pic>
                    <p:nvPicPr>
                      <p:cNvPr id="9" name="Object 8">
                        <a:extLst>
                          <a:ext uri="{FF2B5EF4-FFF2-40B4-BE49-F238E27FC236}">
                            <a16:creationId xmlns:a16="http://schemas.microsoft.com/office/drawing/2014/main" id="{EE5246E4-2A1E-7201-E789-DF83CE1E8F65}"/>
                          </a:ext>
                        </a:extLst>
                      </p:cNvPr>
                      <p:cNvPicPr/>
                      <p:nvPr/>
                    </p:nvPicPr>
                    <p:blipFill>
                      <a:blip r:embed="rId10"/>
                      <a:stretch>
                        <a:fillRect/>
                      </a:stretch>
                    </p:blipFill>
                    <p:spPr>
                      <a:xfrm>
                        <a:off x="9143339" y="2607600"/>
                        <a:ext cx="2555784" cy="2808000"/>
                      </a:xfrm>
                      <a:prstGeom prst="rect">
                        <a:avLst/>
                      </a:prstGeom>
                    </p:spPr>
                  </p:pic>
                </p:oleObj>
              </mc:Fallback>
            </mc:AlternateContent>
          </a:graphicData>
        </a:graphic>
      </p:graphicFrame>
      <p:sp>
        <p:nvSpPr>
          <p:cNvPr id="11" name="Text Placeholder 10">
            <a:extLst>
              <a:ext uri="{FF2B5EF4-FFF2-40B4-BE49-F238E27FC236}">
                <a16:creationId xmlns:a16="http://schemas.microsoft.com/office/drawing/2014/main" id="{71A49633-9D30-9600-185E-E3D3921027CF}"/>
              </a:ext>
            </a:extLst>
          </p:cNvPr>
          <p:cNvSpPr>
            <a:spLocks noGrp="1"/>
          </p:cNvSpPr>
          <p:nvPr>
            <p:ph type="body" sz="quarter" idx="14"/>
          </p:nvPr>
        </p:nvSpPr>
        <p:spPr/>
        <p:txBody>
          <a:bodyPr/>
          <a:lstStyle/>
          <a:p>
            <a:r>
              <a:rPr lang="en-US"/>
              <a:t>IL-6, fibrinogen and calculated free IL-18 were prespecified exploratory analyses supporting the corresponding secondary endpoints (absolute change from baseline); treatment group differences analyzed post hoc using Mann-Whitney U tests. </a:t>
            </a:r>
            <a:r>
              <a:rPr lang="en-US" err="1"/>
              <a:t>Lp</a:t>
            </a:r>
            <a:r>
              <a:rPr lang="en-US"/>
              <a:t>(a) was a prespecified exploratory endpoint analyzed descriptively. Interquartile range (IQR) is indicated by the box, median by the horizontal bar, and mean by the plus sign. Whiskers extend to extreme values within 1.5xIQR, with outliers beyond shown as open circles (placebo) or squares (ruvonoflast). </a:t>
            </a:r>
            <a:r>
              <a:rPr lang="en-US">
                <a:ea typeface="Arial" pitchFamily="34" charset="-122"/>
                <a:cs typeface="Arial" panose="020B0604020202020204" pitchFamily="34" charset="0"/>
              </a:rPr>
              <a:t>IL-6, interleukin-6; IL-18, interleukin-18; </a:t>
            </a:r>
            <a:r>
              <a:rPr lang="en-US" err="1">
                <a:ea typeface="Arial" pitchFamily="34" charset="-122"/>
                <a:cs typeface="Arial" panose="020B0604020202020204" pitchFamily="34" charset="0"/>
              </a:rPr>
              <a:t>Lp</a:t>
            </a:r>
            <a:r>
              <a:rPr lang="en-US">
                <a:ea typeface="Arial" pitchFamily="34" charset="-122"/>
                <a:cs typeface="Arial" panose="020B0604020202020204" pitchFamily="34" charset="0"/>
              </a:rPr>
              <a:t>(a), lipoprotein(a). </a:t>
            </a:r>
            <a:r>
              <a:rPr lang="en-US"/>
              <a:t>Ray KK, et al. </a:t>
            </a:r>
            <a:r>
              <a:rPr lang="en-US" i="1"/>
              <a:t>JACC</a:t>
            </a:r>
            <a:r>
              <a:rPr lang="en-US"/>
              <a:t>. 2026. </a:t>
            </a:r>
            <a:r>
              <a:rPr lang="en-US" u="sng">
                <a:hlinkClick r:id="rId11"/>
              </a:rPr>
              <a:t>https://doi.org/10.1016/j.jacc.2026.05.014</a:t>
            </a:r>
            <a:r>
              <a:rPr lang="en-US"/>
              <a:t>. ​</a:t>
            </a:r>
            <a:endParaRPr lang="en-CA"/>
          </a:p>
        </p:txBody>
      </p:sp>
      <p:sp>
        <p:nvSpPr>
          <p:cNvPr id="13" name="Rectangle: Rounded Corners 12">
            <a:extLst>
              <a:ext uri="{FF2B5EF4-FFF2-40B4-BE49-F238E27FC236}">
                <a16:creationId xmlns:a16="http://schemas.microsoft.com/office/drawing/2014/main" id="{07A72144-4F71-208F-97EF-4E4A2546AE6B}"/>
              </a:ext>
            </a:extLst>
          </p:cNvPr>
          <p:cNvSpPr/>
          <p:nvPr/>
        </p:nvSpPr>
        <p:spPr>
          <a:xfrm>
            <a:off x="731257" y="1560571"/>
            <a:ext cx="1966822" cy="799308"/>
          </a:xfrm>
          <a:prstGeom prst="roundRect">
            <a:avLst/>
          </a:prstGeom>
          <a:solidFill>
            <a:schemeClr val="accent1">
              <a:lumMod val="20000"/>
              <a:lumOff val="8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sz="1600" b="1">
                <a:solidFill>
                  <a:schemeClr val="tx2">
                    <a:lumMod val="75000"/>
                  </a:schemeClr>
                </a:solidFill>
              </a:rPr>
              <a:t>IL-6</a:t>
            </a:r>
          </a:p>
        </p:txBody>
      </p:sp>
      <p:sp>
        <p:nvSpPr>
          <p:cNvPr id="16" name="Rectangle: Rounded Corners 15">
            <a:extLst>
              <a:ext uri="{FF2B5EF4-FFF2-40B4-BE49-F238E27FC236}">
                <a16:creationId xmlns:a16="http://schemas.microsoft.com/office/drawing/2014/main" id="{A567924E-4D68-76DA-3272-C1223EC60466}"/>
              </a:ext>
            </a:extLst>
          </p:cNvPr>
          <p:cNvSpPr/>
          <p:nvPr/>
        </p:nvSpPr>
        <p:spPr>
          <a:xfrm>
            <a:off x="3633445" y="1560571"/>
            <a:ext cx="1966822" cy="799308"/>
          </a:xfrm>
          <a:prstGeom prst="roundRect">
            <a:avLst/>
          </a:prstGeom>
          <a:solidFill>
            <a:schemeClr val="accent1">
              <a:lumMod val="20000"/>
              <a:lumOff val="8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sz="1600" b="1">
                <a:solidFill>
                  <a:schemeClr val="tx2">
                    <a:lumMod val="75000"/>
                  </a:schemeClr>
                </a:solidFill>
              </a:rPr>
              <a:t>Fibrinogen</a:t>
            </a:r>
          </a:p>
        </p:txBody>
      </p:sp>
      <p:sp>
        <p:nvSpPr>
          <p:cNvPr id="19" name="Rectangle: Rounded Corners 18">
            <a:extLst>
              <a:ext uri="{FF2B5EF4-FFF2-40B4-BE49-F238E27FC236}">
                <a16:creationId xmlns:a16="http://schemas.microsoft.com/office/drawing/2014/main" id="{0D0963D1-50D4-1646-2B76-B0D71E6DF289}"/>
              </a:ext>
            </a:extLst>
          </p:cNvPr>
          <p:cNvSpPr/>
          <p:nvPr/>
        </p:nvSpPr>
        <p:spPr>
          <a:xfrm>
            <a:off x="6535633" y="1560571"/>
            <a:ext cx="1966822" cy="799308"/>
          </a:xfrm>
          <a:prstGeom prst="roundRect">
            <a:avLst/>
          </a:prstGeom>
          <a:solidFill>
            <a:schemeClr val="accent1">
              <a:lumMod val="20000"/>
              <a:lumOff val="8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sz="1600" b="1">
                <a:solidFill>
                  <a:schemeClr val="tx2">
                    <a:lumMod val="75000"/>
                  </a:schemeClr>
                </a:solidFill>
              </a:rPr>
              <a:t>Calculated free </a:t>
            </a:r>
            <a:br>
              <a:rPr lang="en-CA" sz="1600" b="1">
                <a:solidFill>
                  <a:schemeClr val="tx2">
                    <a:lumMod val="75000"/>
                  </a:schemeClr>
                </a:solidFill>
              </a:rPr>
            </a:br>
            <a:r>
              <a:rPr lang="en-CA" sz="1600" b="1">
                <a:solidFill>
                  <a:schemeClr val="tx2">
                    <a:lumMod val="75000"/>
                  </a:schemeClr>
                </a:solidFill>
              </a:rPr>
              <a:t>IL-18</a:t>
            </a:r>
          </a:p>
        </p:txBody>
      </p:sp>
      <p:sp>
        <p:nvSpPr>
          <p:cNvPr id="22" name="Rectangle: Rounded Corners 21">
            <a:extLst>
              <a:ext uri="{FF2B5EF4-FFF2-40B4-BE49-F238E27FC236}">
                <a16:creationId xmlns:a16="http://schemas.microsoft.com/office/drawing/2014/main" id="{EBA416C6-0893-4D6A-0D74-2E15434572CE}"/>
              </a:ext>
            </a:extLst>
          </p:cNvPr>
          <p:cNvSpPr/>
          <p:nvPr/>
        </p:nvSpPr>
        <p:spPr>
          <a:xfrm>
            <a:off x="9437820" y="1560571"/>
            <a:ext cx="1966822" cy="799308"/>
          </a:xfrm>
          <a:prstGeom prst="roundRect">
            <a:avLst/>
          </a:prstGeom>
          <a:solidFill>
            <a:schemeClr val="accent1">
              <a:lumMod val="20000"/>
              <a:lumOff val="8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sz="1600" b="1" err="1">
                <a:solidFill>
                  <a:schemeClr val="tx2">
                    <a:lumMod val="75000"/>
                  </a:schemeClr>
                </a:solidFill>
              </a:rPr>
              <a:t>Lp</a:t>
            </a:r>
            <a:r>
              <a:rPr lang="en-CA" sz="1600" b="1">
                <a:solidFill>
                  <a:schemeClr val="tx2">
                    <a:lumMod val="75000"/>
                  </a:schemeClr>
                </a:solidFill>
              </a:rPr>
              <a:t>(a)</a:t>
            </a:r>
          </a:p>
        </p:txBody>
      </p:sp>
    </p:spTree>
    <p:extLst>
      <p:ext uri="{BB962C8B-B14F-4D97-AF65-F5344CB8AC3E}">
        <p14:creationId xmlns:p14="http://schemas.microsoft.com/office/powerpoint/2010/main" val="91168633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7E1EFD-5CB5-FB71-2F61-C27BCE666BD7}"/>
            </a:ext>
          </a:extLst>
        </p:cNvPr>
        <p:cNvGrpSpPr/>
        <p:nvPr/>
      </p:nvGrpSpPr>
      <p:grpSpPr>
        <a:xfrm>
          <a:off x="0" y="0"/>
          <a:ext cx="0" cy="0"/>
          <a:chOff x="0" y="0"/>
          <a:chExt cx="0" cy="0"/>
        </a:xfrm>
      </p:grpSpPr>
      <p:graphicFrame>
        <p:nvGraphicFramePr>
          <p:cNvPr id="17" name="Chart 16">
            <a:extLst>
              <a:ext uri="{FF2B5EF4-FFF2-40B4-BE49-F238E27FC236}">
                <a16:creationId xmlns:a16="http://schemas.microsoft.com/office/drawing/2014/main" id="{DBC8B748-C042-9013-0DFE-36B4F96D5864}"/>
              </a:ext>
            </a:extLst>
          </p:cNvPr>
          <p:cNvGraphicFramePr/>
          <p:nvPr>
            <p:extLst>
              <p:ext uri="{D42A27DB-BD31-4B8C-83A1-F6EECF244321}">
                <p14:modId xmlns:p14="http://schemas.microsoft.com/office/powerpoint/2010/main" val="2672281929"/>
              </p:ext>
            </p:extLst>
          </p:nvPr>
        </p:nvGraphicFramePr>
        <p:xfrm>
          <a:off x="477631" y="2412628"/>
          <a:ext cx="8616594" cy="3358331"/>
        </p:xfrm>
        <a:graphic>
          <a:graphicData uri="http://schemas.openxmlformats.org/drawingml/2006/chart">
            <c:chart xmlns:c="http://schemas.openxmlformats.org/drawingml/2006/chart" xmlns:r="http://schemas.openxmlformats.org/officeDocument/2006/relationships" r:id="rId2"/>
          </a:graphicData>
        </a:graphic>
      </p:graphicFrame>
      <p:sp>
        <p:nvSpPr>
          <p:cNvPr id="2" name="Slide Number Placeholder 1">
            <a:extLst>
              <a:ext uri="{FF2B5EF4-FFF2-40B4-BE49-F238E27FC236}">
                <a16:creationId xmlns:a16="http://schemas.microsoft.com/office/drawing/2014/main" id="{24D4DA25-3722-55B1-2921-549305C22D4D}"/>
              </a:ext>
            </a:extLst>
          </p:cNvPr>
          <p:cNvSpPr>
            <a:spLocks noGrp="1"/>
          </p:cNvSpPr>
          <p:nvPr>
            <p:ph type="sldNum" sz="quarter" idx="11"/>
          </p:nvPr>
        </p:nvSpPr>
        <p:spPr/>
        <p:txBody>
          <a:bodyPr/>
          <a:lstStyle/>
          <a:p>
            <a:fld id="{99D56644-8EB0-2A41-BE32-5D3B59CB68A2}" type="slidenum">
              <a:rPr lang="en-US" smtClean="0"/>
              <a:pPr/>
              <a:t>12</a:t>
            </a:fld>
            <a:endParaRPr lang="en-US"/>
          </a:p>
        </p:txBody>
      </p:sp>
      <p:sp>
        <p:nvSpPr>
          <p:cNvPr id="3" name="Title 2">
            <a:extLst>
              <a:ext uri="{FF2B5EF4-FFF2-40B4-BE49-F238E27FC236}">
                <a16:creationId xmlns:a16="http://schemas.microsoft.com/office/drawing/2014/main" id="{A98DD875-117C-3071-0314-F746F293C040}"/>
              </a:ext>
            </a:extLst>
          </p:cNvPr>
          <p:cNvSpPr>
            <a:spLocks noGrp="1"/>
          </p:cNvSpPr>
          <p:nvPr>
            <p:ph type="title"/>
          </p:nvPr>
        </p:nvSpPr>
        <p:spPr/>
        <p:txBody>
          <a:bodyPr anchor="ctr"/>
          <a:lstStyle/>
          <a:p>
            <a:r>
              <a:rPr lang="en-CA" b="1"/>
              <a:t>Post hoc Analyses: </a:t>
            </a:r>
            <a:r>
              <a:rPr lang="en-CA"/>
              <a:t>Magnitude of the reductions in hsCRP with ruvonoflast may be clinically meaningful</a:t>
            </a:r>
          </a:p>
        </p:txBody>
      </p:sp>
      <p:sp>
        <p:nvSpPr>
          <p:cNvPr id="44" name="Text Placeholder 43">
            <a:extLst>
              <a:ext uri="{FF2B5EF4-FFF2-40B4-BE49-F238E27FC236}">
                <a16:creationId xmlns:a16="http://schemas.microsoft.com/office/drawing/2014/main" id="{60D96B44-3797-9038-246F-F0D4E5C9DA88}"/>
              </a:ext>
            </a:extLst>
          </p:cNvPr>
          <p:cNvSpPr>
            <a:spLocks noGrp="1"/>
          </p:cNvSpPr>
          <p:nvPr>
            <p:ph type="body" sz="quarter" idx="14"/>
          </p:nvPr>
        </p:nvSpPr>
        <p:spPr/>
        <p:txBody>
          <a:bodyPr anchor="ctr"/>
          <a:lstStyle/>
          <a:p>
            <a:r>
              <a:rPr lang="en-US">
                <a:solidFill>
                  <a:schemeClr val="tx2"/>
                </a:solidFill>
                <a:ea typeface="Arial" pitchFamily="34" charset="-122"/>
                <a:cs typeface="Arial" panose="020B0604020202020204" pitchFamily="34" charset="0"/>
              </a:rPr>
              <a:t>CI, confidence interval; hsCRP, high-sensitivity C-reactive protein; OR, odds ratio (ruvonoflast vs placebo); Q12H, every 12 hours.</a:t>
            </a:r>
            <a:r>
              <a:rPr lang="en-US"/>
              <a:t> Ray KK, et al. </a:t>
            </a:r>
            <a:r>
              <a:rPr lang="en-US" i="1"/>
              <a:t>JACC</a:t>
            </a:r>
            <a:r>
              <a:rPr lang="en-US"/>
              <a:t>. 2026. </a:t>
            </a:r>
            <a:r>
              <a:rPr lang="en-US" u="sng">
                <a:hlinkClick r:id="rId3"/>
              </a:rPr>
              <a:t>https://doi.org/10.1016/j.jacc.2026.05.014</a:t>
            </a:r>
            <a:r>
              <a:rPr lang="en-US"/>
              <a:t>. ​</a:t>
            </a:r>
            <a:endParaRPr lang="en-CA"/>
          </a:p>
        </p:txBody>
      </p:sp>
      <p:sp>
        <p:nvSpPr>
          <p:cNvPr id="21" name="Text Placeholder 8">
            <a:extLst>
              <a:ext uri="{FF2B5EF4-FFF2-40B4-BE49-F238E27FC236}">
                <a16:creationId xmlns:a16="http://schemas.microsoft.com/office/drawing/2014/main" id="{43D51118-612A-9745-378E-2B7585B41F66}"/>
              </a:ext>
            </a:extLst>
          </p:cNvPr>
          <p:cNvSpPr txBox="1">
            <a:spLocks/>
          </p:cNvSpPr>
          <p:nvPr/>
        </p:nvSpPr>
        <p:spPr>
          <a:xfrm>
            <a:off x="433181" y="1466205"/>
            <a:ext cx="8301478" cy="355600"/>
          </a:xfrm>
          <a:prstGeom prst="rect">
            <a:avLst/>
          </a:prstGeom>
        </p:spPr>
        <p:txBody>
          <a:bodyPr anchor="b"/>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kern="1200">
                <a:solidFill>
                  <a:schemeClr val="tx2">
                    <a:lumMod val="7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400" kern="1200">
                <a:solidFill>
                  <a:schemeClr val="tx2">
                    <a:lumMod val="75000"/>
                  </a:schemeClr>
                </a:solidFill>
                <a:latin typeface="+mn-lt"/>
                <a:ea typeface="+mn-ea"/>
                <a:cs typeface="+mn-cs"/>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kern="1200">
                <a:solidFill>
                  <a:schemeClr val="tx2">
                    <a:lumMod val="75000"/>
                  </a:schemeClr>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2">
                    <a:lumMod val="75000"/>
                  </a:schemeClr>
                </a:solidFill>
                <a:latin typeface="+mn-lt"/>
                <a:ea typeface="+mn-ea"/>
                <a:cs typeface="+mn-cs"/>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kern="1200">
                <a:solidFill>
                  <a:schemeClr val="tx2">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b="1"/>
              <a:t>Participants (%) with baseline hsCRP &gt; 3 mg/L (n=33 ruvonoflast, n=21 placebo) </a:t>
            </a:r>
            <a:br>
              <a:rPr lang="en-US" sz="1600"/>
            </a:br>
            <a:r>
              <a:rPr lang="en-US" sz="1600"/>
              <a:t>achieving hsCRP </a:t>
            </a:r>
            <a:r>
              <a:rPr lang="en-GB" sz="1600"/>
              <a:t>≤</a:t>
            </a:r>
            <a:r>
              <a:rPr lang="en-US" sz="1600"/>
              <a:t> 3, 2, 1 mg/L at Day 28: </a:t>
            </a:r>
          </a:p>
        </p:txBody>
      </p:sp>
      <p:sp>
        <p:nvSpPr>
          <p:cNvPr id="22" name="Rectangle: Diagonal Corners Rounded 21">
            <a:extLst>
              <a:ext uri="{FF2B5EF4-FFF2-40B4-BE49-F238E27FC236}">
                <a16:creationId xmlns:a16="http://schemas.microsoft.com/office/drawing/2014/main" id="{ED593309-865D-8691-96FA-53C4E0C6574C}"/>
              </a:ext>
            </a:extLst>
          </p:cNvPr>
          <p:cNvSpPr/>
          <p:nvPr/>
        </p:nvSpPr>
        <p:spPr>
          <a:xfrm flipH="1">
            <a:off x="342900" y="1187450"/>
            <a:ext cx="8301479" cy="5060949"/>
          </a:xfrm>
          <a:prstGeom prst="round2Diag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grpSp>
        <p:nvGrpSpPr>
          <p:cNvPr id="18" name="Group 17">
            <a:extLst>
              <a:ext uri="{FF2B5EF4-FFF2-40B4-BE49-F238E27FC236}">
                <a16:creationId xmlns:a16="http://schemas.microsoft.com/office/drawing/2014/main" id="{8D0B5337-72D1-8C55-0E4F-A82F0F29C2A2}"/>
              </a:ext>
            </a:extLst>
          </p:cNvPr>
          <p:cNvGrpSpPr/>
          <p:nvPr/>
        </p:nvGrpSpPr>
        <p:grpSpPr>
          <a:xfrm>
            <a:off x="5525546" y="1844540"/>
            <a:ext cx="1685446" cy="1744370"/>
            <a:chOff x="5405453" y="1846408"/>
            <a:chExt cx="1685446" cy="1744370"/>
          </a:xfrm>
        </p:grpSpPr>
        <p:sp>
          <p:nvSpPr>
            <p:cNvPr id="8" name="TextBox 7">
              <a:extLst>
                <a:ext uri="{FF2B5EF4-FFF2-40B4-BE49-F238E27FC236}">
                  <a16:creationId xmlns:a16="http://schemas.microsoft.com/office/drawing/2014/main" id="{C9B6C48D-E251-061A-C1F9-C120B7800711}"/>
                </a:ext>
              </a:extLst>
            </p:cNvPr>
            <p:cNvSpPr txBox="1"/>
            <p:nvPr/>
          </p:nvSpPr>
          <p:spPr>
            <a:xfrm>
              <a:off x="5405453" y="1846408"/>
              <a:ext cx="1685446" cy="426219"/>
            </a:xfrm>
            <a:prstGeom prst="rect">
              <a:avLst/>
            </a:prstGeom>
            <a:noFill/>
          </p:spPr>
          <p:txBody>
            <a:bodyPr wrap="square">
              <a:spAutoFit/>
            </a:bodyPr>
            <a:lstStyle/>
            <a:p>
              <a:pPr>
                <a:spcAft>
                  <a:spcPts val="100"/>
                </a:spcAft>
              </a:pPr>
              <a:r>
                <a:rPr lang="en-US" sz="1200" b="1">
                  <a:solidFill>
                    <a:schemeClr val="tx2">
                      <a:lumMod val="75000"/>
                    </a:schemeClr>
                  </a:solidFill>
                  <a:latin typeface="+mj-lt"/>
                  <a:ea typeface="Calibri" panose="020F0502020204030204" pitchFamily="34" charset="0"/>
                  <a:cs typeface="Arial" panose="020B0604020202020204" pitchFamily="34" charset="0"/>
                </a:rPr>
                <a:t>OR = 7.47 </a:t>
              </a:r>
              <a:br>
                <a:rPr lang="en-US" sz="1200" b="1">
                  <a:solidFill>
                    <a:schemeClr val="tx2">
                      <a:lumMod val="75000"/>
                    </a:schemeClr>
                  </a:solidFill>
                  <a:latin typeface="+mj-lt"/>
                  <a:ea typeface="Calibri" panose="020F0502020204030204" pitchFamily="34" charset="0"/>
                  <a:cs typeface="Arial" panose="020B0604020202020204" pitchFamily="34" charset="0"/>
                </a:rPr>
              </a:br>
              <a:r>
                <a:rPr lang="en-US" sz="1200">
                  <a:solidFill>
                    <a:schemeClr val="tx2">
                      <a:lumMod val="75000"/>
                    </a:schemeClr>
                  </a:solidFill>
                  <a:latin typeface="+mj-lt"/>
                  <a:ea typeface="Calibri" panose="020F0502020204030204" pitchFamily="34" charset="0"/>
                  <a:cs typeface="Arial" panose="020B0604020202020204" pitchFamily="34" charset="0"/>
                </a:rPr>
                <a:t>(95% CI, 2.06–27.00)</a:t>
              </a:r>
            </a:p>
          </p:txBody>
        </p:sp>
        <p:sp>
          <p:nvSpPr>
            <p:cNvPr id="25" name="Right Brace 24">
              <a:extLst>
                <a:ext uri="{FF2B5EF4-FFF2-40B4-BE49-F238E27FC236}">
                  <a16:creationId xmlns:a16="http://schemas.microsoft.com/office/drawing/2014/main" id="{B4569066-39B2-0AE7-63C8-325145DDF9E8}"/>
                </a:ext>
              </a:extLst>
            </p:cNvPr>
            <p:cNvSpPr/>
            <p:nvPr/>
          </p:nvSpPr>
          <p:spPr>
            <a:xfrm rot="16200000">
              <a:off x="5686703" y="2081779"/>
              <a:ext cx="143513" cy="578220"/>
            </a:xfrm>
            <a:prstGeom prst="rightBrace">
              <a:avLst/>
            </a:prstGeom>
            <a:ln w="12700">
              <a:solidFill>
                <a:schemeClr val="tx2">
                  <a:lumMod val="7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CA" sz="2000"/>
            </a:p>
          </p:txBody>
        </p:sp>
        <p:cxnSp>
          <p:nvCxnSpPr>
            <p:cNvPr id="27" name="Straight Connector 26">
              <a:extLst>
                <a:ext uri="{FF2B5EF4-FFF2-40B4-BE49-F238E27FC236}">
                  <a16:creationId xmlns:a16="http://schemas.microsoft.com/office/drawing/2014/main" id="{849877E8-797A-3BD9-8BF6-8CF6E31E8637}"/>
                </a:ext>
              </a:extLst>
            </p:cNvPr>
            <p:cNvCxnSpPr>
              <a:cxnSpLocks/>
            </p:cNvCxnSpPr>
            <p:nvPr/>
          </p:nvCxnSpPr>
          <p:spPr>
            <a:xfrm>
              <a:off x="5469349" y="2442646"/>
              <a:ext cx="0" cy="1148132"/>
            </a:xfrm>
            <a:prstGeom prst="line">
              <a:avLst/>
            </a:prstGeom>
            <a:ln w="12700">
              <a:solidFill>
                <a:schemeClr val="tx2">
                  <a:lumMod val="75000"/>
                </a:schemeClr>
              </a:solidFill>
            </a:ln>
          </p:spPr>
          <p:style>
            <a:lnRef idx="2">
              <a:schemeClr val="accent1"/>
            </a:lnRef>
            <a:fillRef idx="0">
              <a:schemeClr val="accent1"/>
            </a:fillRef>
            <a:effectRef idx="1">
              <a:schemeClr val="accent1"/>
            </a:effectRef>
            <a:fontRef idx="minor">
              <a:schemeClr val="tx1"/>
            </a:fontRef>
          </p:style>
        </p:cxnSp>
      </p:grpSp>
      <p:grpSp>
        <p:nvGrpSpPr>
          <p:cNvPr id="20" name="Group 19">
            <a:extLst>
              <a:ext uri="{FF2B5EF4-FFF2-40B4-BE49-F238E27FC236}">
                <a16:creationId xmlns:a16="http://schemas.microsoft.com/office/drawing/2014/main" id="{7E206CD3-1117-A11D-F78C-8A1E1B270058}"/>
              </a:ext>
            </a:extLst>
          </p:cNvPr>
          <p:cNvGrpSpPr/>
          <p:nvPr/>
        </p:nvGrpSpPr>
        <p:grpSpPr>
          <a:xfrm>
            <a:off x="2141525" y="2954119"/>
            <a:ext cx="1748601" cy="1732181"/>
            <a:chOff x="1875757" y="3023226"/>
            <a:chExt cx="1748601" cy="1732181"/>
          </a:xfrm>
        </p:grpSpPr>
        <p:sp>
          <p:nvSpPr>
            <p:cNvPr id="14" name="Right Brace 13">
              <a:extLst>
                <a:ext uri="{FF2B5EF4-FFF2-40B4-BE49-F238E27FC236}">
                  <a16:creationId xmlns:a16="http://schemas.microsoft.com/office/drawing/2014/main" id="{2BA8DB19-EFBC-F972-35A3-C21AF9B07C43}"/>
                </a:ext>
              </a:extLst>
            </p:cNvPr>
            <p:cNvSpPr/>
            <p:nvPr/>
          </p:nvSpPr>
          <p:spPr>
            <a:xfrm rot="16200000">
              <a:off x="2155932" y="3258630"/>
              <a:ext cx="143513" cy="578220"/>
            </a:xfrm>
            <a:prstGeom prst="rightBrace">
              <a:avLst/>
            </a:prstGeom>
            <a:ln w="12700">
              <a:solidFill>
                <a:schemeClr val="tx2">
                  <a:lumMod val="7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CA" sz="2000"/>
            </a:p>
          </p:txBody>
        </p:sp>
        <p:cxnSp>
          <p:nvCxnSpPr>
            <p:cNvPr id="30" name="Straight Connector 29">
              <a:extLst>
                <a:ext uri="{FF2B5EF4-FFF2-40B4-BE49-F238E27FC236}">
                  <a16:creationId xmlns:a16="http://schemas.microsoft.com/office/drawing/2014/main" id="{5E5D9779-1F54-714B-8709-1F206E36DD5C}"/>
                </a:ext>
              </a:extLst>
            </p:cNvPr>
            <p:cNvCxnSpPr>
              <a:cxnSpLocks/>
            </p:cNvCxnSpPr>
            <p:nvPr/>
          </p:nvCxnSpPr>
          <p:spPr>
            <a:xfrm>
              <a:off x="1938578" y="3619496"/>
              <a:ext cx="0" cy="1135911"/>
            </a:xfrm>
            <a:prstGeom prst="line">
              <a:avLst/>
            </a:prstGeom>
            <a:ln w="12700">
              <a:solidFill>
                <a:schemeClr val="tx2">
                  <a:lumMod val="75000"/>
                </a:schemeClr>
              </a:solidFill>
            </a:ln>
          </p:spPr>
          <p:style>
            <a:lnRef idx="2">
              <a:schemeClr val="accent1"/>
            </a:lnRef>
            <a:fillRef idx="0">
              <a:schemeClr val="accent1"/>
            </a:fillRef>
            <a:effectRef idx="1">
              <a:schemeClr val="accent1"/>
            </a:effectRef>
            <a:fontRef idx="minor">
              <a:schemeClr val="tx1"/>
            </a:fontRef>
          </p:style>
        </p:cxnSp>
        <p:sp>
          <p:nvSpPr>
            <p:cNvPr id="35" name="TextBox 34">
              <a:extLst>
                <a:ext uri="{FF2B5EF4-FFF2-40B4-BE49-F238E27FC236}">
                  <a16:creationId xmlns:a16="http://schemas.microsoft.com/office/drawing/2014/main" id="{A0C8DC75-D99F-7317-4D59-1D260E8F1688}"/>
                </a:ext>
              </a:extLst>
            </p:cNvPr>
            <p:cNvSpPr txBox="1"/>
            <p:nvPr/>
          </p:nvSpPr>
          <p:spPr>
            <a:xfrm>
              <a:off x="1875757" y="3023226"/>
              <a:ext cx="1748601" cy="426219"/>
            </a:xfrm>
            <a:prstGeom prst="rect">
              <a:avLst/>
            </a:prstGeom>
            <a:noFill/>
          </p:spPr>
          <p:txBody>
            <a:bodyPr wrap="square">
              <a:spAutoFit/>
            </a:bodyPr>
            <a:lstStyle/>
            <a:p>
              <a:pPr>
                <a:spcAft>
                  <a:spcPts val="100"/>
                </a:spcAft>
              </a:pPr>
              <a:r>
                <a:rPr lang="fr-FR" sz="1200" b="1">
                  <a:solidFill>
                    <a:schemeClr val="tx2">
                      <a:lumMod val="75000"/>
                    </a:schemeClr>
                  </a:solidFill>
                  <a:latin typeface="+mj-lt"/>
                  <a:ea typeface="Calibri" panose="020F0502020204030204" pitchFamily="34" charset="0"/>
                  <a:cs typeface="Arial" panose="020B0604020202020204" pitchFamily="34" charset="0"/>
                </a:rPr>
                <a:t>OR = 16.67 </a:t>
              </a:r>
              <a:br>
                <a:rPr lang="fr-FR" sz="1200" b="1">
                  <a:solidFill>
                    <a:schemeClr val="tx2">
                      <a:lumMod val="75000"/>
                    </a:schemeClr>
                  </a:solidFill>
                  <a:latin typeface="+mj-lt"/>
                  <a:ea typeface="Calibri" panose="020F0502020204030204" pitchFamily="34" charset="0"/>
                  <a:cs typeface="Arial" panose="020B0604020202020204" pitchFamily="34" charset="0"/>
                </a:rPr>
              </a:br>
              <a:r>
                <a:rPr lang="fr-FR" sz="1200">
                  <a:solidFill>
                    <a:schemeClr val="tx2">
                      <a:lumMod val="75000"/>
                    </a:schemeClr>
                  </a:solidFill>
                  <a:latin typeface="+mj-lt"/>
                  <a:ea typeface="Calibri" panose="020F0502020204030204" pitchFamily="34" charset="0"/>
                  <a:cs typeface="Arial" panose="020B0604020202020204" pitchFamily="34" charset="0"/>
                </a:rPr>
                <a:t>(95% CI, 2.00–139.14)</a:t>
              </a:r>
            </a:p>
          </p:txBody>
        </p:sp>
      </p:grpSp>
      <p:grpSp>
        <p:nvGrpSpPr>
          <p:cNvPr id="19" name="Group 18">
            <a:extLst>
              <a:ext uri="{FF2B5EF4-FFF2-40B4-BE49-F238E27FC236}">
                <a16:creationId xmlns:a16="http://schemas.microsoft.com/office/drawing/2014/main" id="{AF2B4D21-DBD9-B78E-7415-B83121B74C5B}"/>
              </a:ext>
            </a:extLst>
          </p:cNvPr>
          <p:cNvGrpSpPr/>
          <p:nvPr/>
        </p:nvGrpSpPr>
        <p:grpSpPr>
          <a:xfrm>
            <a:off x="3865113" y="2166783"/>
            <a:ext cx="1685446" cy="2089211"/>
            <a:chOff x="3672183" y="2188822"/>
            <a:chExt cx="1685446" cy="2089211"/>
          </a:xfrm>
        </p:grpSpPr>
        <p:sp>
          <p:nvSpPr>
            <p:cNvPr id="24" name="Right Brace 23">
              <a:extLst>
                <a:ext uri="{FF2B5EF4-FFF2-40B4-BE49-F238E27FC236}">
                  <a16:creationId xmlns:a16="http://schemas.microsoft.com/office/drawing/2014/main" id="{6E2F190C-E29F-BF05-5E1B-32A3162D659E}"/>
                </a:ext>
              </a:extLst>
            </p:cNvPr>
            <p:cNvSpPr/>
            <p:nvPr/>
          </p:nvSpPr>
          <p:spPr>
            <a:xfrm rot="16200000">
              <a:off x="3952188" y="2424195"/>
              <a:ext cx="143513" cy="578220"/>
            </a:xfrm>
            <a:prstGeom prst="rightBrace">
              <a:avLst/>
            </a:prstGeom>
            <a:ln w="12700">
              <a:solidFill>
                <a:schemeClr val="tx2">
                  <a:lumMod val="7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CA" sz="2000"/>
            </a:p>
          </p:txBody>
        </p:sp>
        <p:cxnSp>
          <p:nvCxnSpPr>
            <p:cNvPr id="29" name="Straight Connector 28">
              <a:extLst>
                <a:ext uri="{FF2B5EF4-FFF2-40B4-BE49-F238E27FC236}">
                  <a16:creationId xmlns:a16="http://schemas.microsoft.com/office/drawing/2014/main" id="{B74D2A0F-F075-E30C-C553-7A8A19F48B71}"/>
                </a:ext>
              </a:extLst>
            </p:cNvPr>
            <p:cNvCxnSpPr>
              <a:cxnSpLocks/>
            </p:cNvCxnSpPr>
            <p:nvPr/>
          </p:nvCxnSpPr>
          <p:spPr>
            <a:xfrm>
              <a:off x="3734834" y="2785061"/>
              <a:ext cx="0" cy="1492972"/>
            </a:xfrm>
            <a:prstGeom prst="line">
              <a:avLst/>
            </a:prstGeom>
            <a:ln w="12700">
              <a:solidFill>
                <a:schemeClr val="tx2">
                  <a:lumMod val="75000"/>
                </a:schemeClr>
              </a:solidFill>
            </a:ln>
          </p:spPr>
          <p:style>
            <a:lnRef idx="2">
              <a:schemeClr val="accent1"/>
            </a:lnRef>
            <a:fillRef idx="0">
              <a:schemeClr val="accent1"/>
            </a:fillRef>
            <a:effectRef idx="1">
              <a:schemeClr val="accent1"/>
            </a:effectRef>
            <a:fontRef idx="minor">
              <a:schemeClr val="tx1"/>
            </a:fontRef>
          </p:style>
        </p:cxnSp>
        <p:sp>
          <p:nvSpPr>
            <p:cNvPr id="38" name="TextBox 37">
              <a:extLst>
                <a:ext uri="{FF2B5EF4-FFF2-40B4-BE49-F238E27FC236}">
                  <a16:creationId xmlns:a16="http://schemas.microsoft.com/office/drawing/2014/main" id="{B677E019-7D1A-4613-1786-09A17C74857C}"/>
                </a:ext>
              </a:extLst>
            </p:cNvPr>
            <p:cNvSpPr txBox="1"/>
            <p:nvPr/>
          </p:nvSpPr>
          <p:spPr>
            <a:xfrm>
              <a:off x="3672183" y="2188822"/>
              <a:ext cx="1685446" cy="426219"/>
            </a:xfrm>
            <a:prstGeom prst="rect">
              <a:avLst/>
            </a:prstGeom>
            <a:noFill/>
          </p:spPr>
          <p:txBody>
            <a:bodyPr wrap="square">
              <a:spAutoFit/>
            </a:bodyPr>
            <a:lstStyle/>
            <a:p>
              <a:pPr>
                <a:spcAft>
                  <a:spcPts val="100"/>
                </a:spcAft>
              </a:pPr>
              <a:r>
                <a:rPr lang="fr-FR" sz="1200" b="1">
                  <a:solidFill>
                    <a:schemeClr val="tx2">
                      <a:lumMod val="75000"/>
                    </a:schemeClr>
                  </a:solidFill>
                  <a:latin typeface="+mj-lt"/>
                  <a:ea typeface="Calibri" panose="020F0502020204030204" pitchFamily="34" charset="0"/>
                  <a:cs typeface="Arial" panose="020B0604020202020204" pitchFamily="34" charset="0"/>
                </a:rPr>
                <a:t>OR = 11.33 </a:t>
              </a:r>
              <a:br>
                <a:rPr lang="fr-FR" sz="1200" b="1">
                  <a:solidFill>
                    <a:schemeClr val="tx2">
                      <a:lumMod val="75000"/>
                    </a:schemeClr>
                  </a:solidFill>
                  <a:latin typeface="+mj-lt"/>
                  <a:ea typeface="Calibri" panose="020F0502020204030204" pitchFamily="34" charset="0"/>
                  <a:cs typeface="Arial" panose="020B0604020202020204" pitchFamily="34" charset="0"/>
                </a:rPr>
              </a:br>
              <a:r>
                <a:rPr lang="fr-FR" sz="1200">
                  <a:solidFill>
                    <a:schemeClr val="tx2">
                      <a:lumMod val="75000"/>
                    </a:schemeClr>
                  </a:solidFill>
                  <a:latin typeface="+mj-lt"/>
                  <a:ea typeface="Calibri" panose="020F0502020204030204" pitchFamily="34" charset="0"/>
                  <a:cs typeface="Arial" panose="020B0604020202020204" pitchFamily="34" charset="0"/>
                </a:rPr>
                <a:t>(95% CI, 2.99–42.92)</a:t>
              </a:r>
              <a:endParaRPr lang="en-US" sz="1200">
                <a:solidFill>
                  <a:schemeClr val="tx2">
                    <a:lumMod val="75000"/>
                  </a:schemeClr>
                </a:solidFill>
                <a:latin typeface="+mj-lt"/>
                <a:ea typeface="Calibri" panose="020F0502020204030204" pitchFamily="34" charset="0"/>
                <a:cs typeface="Arial" panose="020B0604020202020204" pitchFamily="34" charset="0"/>
              </a:endParaRPr>
            </a:p>
          </p:txBody>
        </p:sp>
      </p:grpSp>
      <p:sp>
        <p:nvSpPr>
          <p:cNvPr id="43" name="TextBox 42">
            <a:extLst>
              <a:ext uri="{FF2B5EF4-FFF2-40B4-BE49-F238E27FC236}">
                <a16:creationId xmlns:a16="http://schemas.microsoft.com/office/drawing/2014/main" id="{01C7231A-58EF-23E1-6E7B-84AB1A19C94D}"/>
              </a:ext>
            </a:extLst>
          </p:cNvPr>
          <p:cNvSpPr txBox="1"/>
          <p:nvPr/>
        </p:nvSpPr>
        <p:spPr>
          <a:xfrm>
            <a:off x="6948788" y="3971288"/>
            <a:ext cx="1593398" cy="1015663"/>
          </a:xfrm>
          <a:prstGeom prst="rect">
            <a:avLst/>
          </a:prstGeom>
          <a:noFill/>
        </p:spPr>
        <p:txBody>
          <a:bodyPr wrap="square">
            <a:spAutoFit/>
          </a:bodyPr>
          <a:lstStyle/>
          <a:p>
            <a:r>
              <a:rPr lang="en-GB" sz="1200" i="1">
                <a:solidFill>
                  <a:schemeClr val="tx2">
                    <a:lumMod val="75000"/>
                  </a:schemeClr>
                </a:solidFill>
                <a:effectLst/>
                <a:latin typeface="+mj-lt"/>
                <a:ea typeface="Aptos" panose="020B0004020202020204" pitchFamily="34" charset="0"/>
              </a:rPr>
              <a:t>Participants may appear in multiple hsCRP categories if they meet more than one threshold. </a:t>
            </a:r>
            <a:endParaRPr lang="en-CA" sz="1200" i="1">
              <a:solidFill>
                <a:schemeClr val="tx2">
                  <a:lumMod val="75000"/>
                </a:schemeClr>
              </a:solidFill>
              <a:latin typeface="+mj-lt"/>
            </a:endParaRPr>
          </a:p>
        </p:txBody>
      </p:sp>
      <p:sp>
        <p:nvSpPr>
          <p:cNvPr id="9" name="Text Placeholder 8">
            <a:extLst>
              <a:ext uri="{FF2B5EF4-FFF2-40B4-BE49-F238E27FC236}">
                <a16:creationId xmlns:a16="http://schemas.microsoft.com/office/drawing/2014/main" id="{80F4D791-46D7-0CAF-73D9-FBAE43763156}"/>
              </a:ext>
            </a:extLst>
          </p:cNvPr>
          <p:cNvSpPr txBox="1">
            <a:spLocks/>
          </p:cNvSpPr>
          <p:nvPr/>
        </p:nvSpPr>
        <p:spPr>
          <a:xfrm>
            <a:off x="8856082" y="2605549"/>
            <a:ext cx="2980185" cy="355600"/>
          </a:xfrm>
          <a:prstGeom prst="rect">
            <a:avLst/>
          </a:prstGeom>
        </p:spPr>
        <p:txBody>
          <a:bodyPr anchor="b"/>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kern="1200">
                <a:solidFill>
                  <a:schemeClr val="tx2">
                    <a:lumMod val="7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400" kern="1200">
                <a:solidFill>
                  <a:schemeClr val="tx2">
                    <a:lumMod val="75000"/>
                  </a:schemeClr>
                </a:solidFill>
                <a:latin typeface="+mn-lt"/>
                <a:ea typeface="+mn-ea"/>
                <a:cs typeface="+mn-cs"/>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kern="1200">
                <a:solidFill>
                  <a:schemeClr val="tx2">
                    <a:lumMod val="75000"/>
                  </a:schemeClr>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2">
                    <a:lumMod val="75000"/>
                  </a:schemeClr>
                </a:solidFill>
                <a:latin typeface="+mn-lt"/>
                <a:ea typeface="+mn-ea"/>
                <a:cs typeface="+mn-cs"/>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kern="1200">
                <a:solidFill>
                  <a:schemeClr val="tx2">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b="1"/>
              <a:t>All participants (n=37 ruvonoflast, n=22 placebo):</a:t>
            </a:r>
          </a:p>
        </p:txBody>
      </p:sp>
      <p:grpSp>
        <p:nvGrpSpPr>
          <p:cNvPr id="26" name="Group 25">
            <a:extLst>
              <a:ext uri="{FF2B5EF4-FFF2-40B4-BE49-F238E27FC236}">
                <a16:creationId xmlns:a16="http://schemas.microsoft.com/office/drawing/2014/main" id="{A89D3CA3-4353-D12D-8921-3EE7621DBC2B}"/>
              </a:ext>
            </a:extLst>
          </p:cNvPr>
          <p:cNvGrpSpPr/>
          <p:nvPr/>
        </p:nvGrpSpPr>
        <p:grpSpPr>
          <a:xfrm>
            <a:off x="8856083" y="3045519"/>
            <a:ext cx="2980185" cy="900246"/>
            <a:chOff x="8856083" y="3045519"/>
            <a:chExt cx="2980185" cy="900246"/>
          </a:xfrm>
        </p:grpSpPr>
        <p:sp>
          <p:nvSpPr>
            <p:cNvPr id="11" name="TextBox 10">
              <a:extLst>
                <a:ext uri="{FF2B5EF4-FFF2-40B4-BE49-F238E27FC236}">
                  <a16:creationId xmlns:a16="http://schemas.microsoft.com/office/drawing/2014/main" id="{5DE84608-D561-3010-78B0-B41FF7E21E1A}"/>
                </a:ext>
              </a:extLst>
            </p:cNvPr>
            <p:cNvSpPr txBox="1"/>
            <p:nvPr/>
          </p:nvSpPr>
          <p:spPr>
            <a:xfrm>
              <a:off x="9687278" y="3137852"/>
              <a:ext cx="2148990" cy="807913"/>
            </a:xfrm>
            <a:prstGeom prst="rect">
              <a:avLst/>
            </a:prstGeom>
            <a:noFill/>
          </p:spPr>
          <p:txBody>
            <a:bodyPr wrap="square" rtlCol="0">
              <a:spAutoFit/>
            </a:bodyPr>
            <a:lstStyle/>
            <a:p>
              <a:r>
                <a:rPr lang="en-US" sz="1600">
                  <a:solidFill>
                    <a:schemeClr val="tx2">
                      <a:lumMod val="75000"/>
                    </a:schemeClr>
                  </a:solidFill>
                </a:rPr>
                <a:t>hsCRP </a:t>
              </a:r>
              <a:r>
                <a:rPr lang="en-GB" sz="1600">
                  <a:solidFill>
                    <a:schemeClr val="tx2">
                      <a:lumMod val="75000"/>
                    </a:schemeClr>
                  </a:solidFill>
                </a:rPr>
                <a:t>≤</a:t>
              </a:r>
              <a:r>
                <a:rPr lang="en-US" sz="1600">
                  <a:solidFill>
                    <a:schemeClr val="tx2">
                      <a:lumMod val="75000"/>
                    </a:schemeClr>
                  </a:solidFill>
                </a:rPr>
                <a:t> 2 mg/L at Day 28 with ruvonoflast</a:t>
              </a:r>
            </a:p>
            <a:p>
              <a:pPr>
                <a:spcBef>
                  <a:spcPts val="300"/>
                </a:spcBef>
              </a:pPr>
              <a:r>
                <a:rPr lang="en-US" sz="1200">
                  <a:solidFill>
                    <a:schemeClr val="tx2">
                      <a:lumMod val="75000"/>
                    </a:schemeClr>
                  </a:solidFill>
                </a:rPr>
                <a:t>versus 23% with placebo</a:t>
              </a:r>
              <a:endParaRPr lang="en-CA" sz="1200">
                <a:solidFill>
                  <a:schemeClr val="tx2">
                    <a:lumMod val="75000"/>
                  </a:schemeClr>
                </a:solidFill>
              </a:endParaRPr>
            </a:p>
          </p:txBody>
        </p:sp>
        <p:sp>
          <p:nvSpPr>
            <p:cNvPr id="12" name="TextBox 11">
              <a:extLst>
                <a:ext uri="{FF2B5EF4-FFF2-40B4-BE49-F238E27FC236}">
                  <a16:creationId xmlns:a16="http://schemas.microsoft.com/office/drawing/2014/main" id="{81209EC3-1DD5-D1CA-D7F2-F72D1521DE56}"/>
                </a:ext>
              </a:extLst>
            </p:cNvPr>
            <p:cNvSpPr txBox="1"/>
            <p:nvPr/>
          </p:nvSpPr>
          <p:spPr>
            <a:xfrm>
              <a:off x="8856083" y="3045519"/>
              <a:ext cx="916036" cy="523220"/>
            </a:xfrm>
            <a:prstGeom prst="rect">
              <a:avLst/>
            </a:prstGeom>
            <a:noFill/>
          </p:spPr>
          <p:txBody>
            <a:bodyPr wrap="square">
              <a:spAutoFit/>
            </a:bodyPr>
            <a:lstStyle/>
            <a:p>
              <a:pPr algn="ctr"/>
              <a:r>
                <a:rPr lang="en-CA" sz="2800" b="1">
                  <a:solidFill>
                    <a:schemeClr val="accent1"/>
                  </a:solidFill>
                  <a:effectLst/>
                </a:rPr>
                <a:t>76%</a:t>
              </a:r>
            </a:p>
          </p:txBody>
        </p:sp>
      </p:grpSp>
      <p:grpSp>
        <p:nvGrpSpPr>
          <p:cNvPr id="28" name="Group 27">
            <a:extLst>
              <a:ext uri="{FF2B5EF4-FFF2-40B4-BE49-F238E27FC236}">
                <a16:creationId xmlns:a16="http://schemas.microsoft.com/office/drawing/2014/main" id="{021503DF-28EE-DA84-24FE-7C0C8FE4A290}"/>
              </a:ext>
            </a:extLst>
          </p:cNvPr>
          <p:cNvGrpSpPr/>
          <p:nvPr/>
        </p:nvGrpSpPr>
        <p:grpSpPr>
          <a:xfrm>
            <a:off x="8856083" y="3986783"/>
            <a:ext cx="2980184" cy="900246"/>
            <a:chOff x="8856083" y="3986783"/>
            <a:chExt cx="2980184" cy="900246"/>
          </a:xfrm>
        </p:grpSpPr>
        <p:sp>
          <p:nvSpPr>
            <p:cNvPr id="15" name="TextBox 14">
              <a:extLst>
                <a:ext uri="{FF2B5EF4-FFF2-40B4-BE49-F238E27FC236}">
                  <a16:creationId xmlns:a16="http://schemas.microsoft.com/office/drawing/2014/main" id="{13E4BAA3-C606-8905-AD4C-6D160D824EA2}"/>
                </a:ext>
              </a:extLst>
            </p:cNvPr>
            <p:cNvSpPr txBox="1"/>
            <p:nvPr/>
          </p:nvSpPr>
          <p:spPr>
            <a:xfrm>
              <a:off x="9687277" y="4079116"/>
              <a:ext cx="2148990" cy="807913"/>
            </a:xfrm>
            <a:prstGeom prst="rect">
              <a:avLst/>
            </a:prstGeom>
            <a:noFill/>
          </p:spPr>
          <p:txBody>
            <a:bodyPr wrap="square" rtlCol="0">
              <a:spAutoFit/>
            </a:bodyPr>
            <a:lstStyle/>
            <a:p>
              <a:r>
                <a:rPr lang="en-US" sz="1600">
                  <a:solidFill>
                    <a:schemeClr val="tx2">
                      <a:lumMod val="75000"/>
                    </a:schemeClr>
                  </a:solidFill>
                </a:rPr>
                <a:t>hsCRP </a:t>
              </a:r>
              <a:r>
                <a:rPr lang="en-GB" sz="1600">
                  <a:solidFill>
                    <a:schemeClr val="tx2">
                      <a:lumMod val="75000"/>
                    </a:schemeClr>
                  </a:solidFill>
                </a:rPr>
                <a:t>≤</a:t>
              </a:r>
              <a:r>
                <a:rPr lang="en-US" sz="1600">
                  <a:solidFill>
                    <a:schemeClr val="tx2">
                      <a:lumMod val="75000"/>
                    </a:schemeClr>
                  </a:solidFill>
                </a:rPr>
                <a:t> 1 mg/L at Day 28 with ruvonoflast</a:t>
              </a:r>
            </a:p>
            <a:p>
              <a:pPr>
                <a:spcBef>
                  <a:spcPts val="300"/>
                </a:spcBef>
              </a:pPr>
              <a:r>
                <a:rPr lang="en-CA" sz="1200">
                  <a:solidFill>
                    <a:schemeClr val="tx2">
                      <a:lumMod val="75000"/>
                    </a:schemeClr>
                  </a:solidFill>
                </a:rPr>
                <a:t>versus 9% with placebo</a:t>
              </a:r>
            </a:p>
          </p:txBody>
        </p:sp>
        <p:sp>
          <p:nvSpPr>
            <p:cNvPr id="16" name="TextBox 15">
              <a:extLst>
                <a:ext uri="{FF2B5EF4-FFF2-40B4-BE49-F238E27FC236}">
                  <a16:creationId xmlns:a16="http://schemas.microsoft.com/office/drawing/2014/main" id="{E794F91A-BBDE-17AA-54A9-0C7809967C08}"/>
                </a:ext>
              </a:extLst>
            </p:cNvPr>
            <p:cNvSpPr txBox="1"/>
            <p:nvPr/>
          </p:nvSpPr>
          <p:spPr>
            <a:xfrm>
              <a:off x="8856083" y="3986783"/>
              <a:ext cx="916036" cy="523220"/>
            </a:xfrm>
            <a:prstGeom prst="rect">
              <a:avLst/>
            </a:prstGeom>
            <a:noFill/>
          </p:spPr>
          <p:txBody>
            <a:bodyPr wrap="square">
              <a:spAutoFit/>
            </a:bodyPr>
            <a:lstStyle/>
            <a:p>
              <a:pPr algn="ctr"/>
              <a:r>
                <a:rPr lang="en-CA" sz="2800" b="1">
                  <a:solidFill>
                    <a:schemeClr val="accent1"/>
                  </a:solidFill>
                </a:rPr>
                <a:t>43%</a:t>
              </a:r>
            </a:p>
          </p:txBody>
        </p:sp>
      </p:grpSp>
      <p:cxnSp>
        <p:nvCxnSpPr>
          <p:cNvPr id="6" name="Straight Connector 5">
            <a:extLst>
              <a:ext uri="{FF2B5EF4-FFF2-40B4-BE49-F238E27FC236}">
                <a16:creationId xmlns:a16="http://schemas.microsoft.com/office/drawing/2014/main" id="{75292379-A696-7343-3244-9D0F457FDDA6}"/>
              </a:ext>
            </a:extLst>
          </p:cNvPr>
          <p:cNvCxnSpPr>
            <a:cxnSpLocks/>
          </p:cNvCxnSpPr>
          <p:nvPr/>
        </p:nvCxnSpPr>
        <p:spPr>
          <a:xfrm>
            <a:off x="1975588" y="5924848"/>
            <a:ext cx="4572000" cy="0"/>
          </a:xfrm>
          <a:prstGeom prst="line">
            <a:avLst/>
          </a:prstGeom>
          <a:ln>
            <a:solidFill>
              <a:schemeClr val="tx2">
                <a:lumMod val="75000"/>
              </a:schemeClr>
            </a:solidFill>
            <a:prstDash val="sysDash"/>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F8F9B213-94C1-8B68-294B-4943846A40E6}"/>
              </a:ext>
            </a:extLst>
          </p:cNvPr>
          <p:cNvSpPr txBox="1"/>
          <p:nvPr/>
        </p:nvSpPr>
        <p:spPr>
          <a:xfrm>
            <a:off x="3717221" y="5770960"/>
            <a:ext cx="1088734" cy="307777"/>
          </a:xfrm>
          <a:prstGeom prst="rect">
            <a:avLst/>
          </a:prstGeom>
          <a:solidFill>
            <a:schemeClr val="bg1"/>
          </a:solidFill>
        </p:spPr>
        <p:txBody>
          <a:bodyPr wrap="square" rtlCol="0">
            <a:spAutoFit/>
          </a:bodyPr>
          <a:lstStyle/>
          <a:p>
            <a:pPr algn="ctr"/>
            <a:r>
              <a:rPr lang="en-CA" sz="1400">
                <a:solidFill>
                  <a:schemeClr val="tx2">
                    <a:lumMod val="75000"/>
                  </a:schemeClr>
                </a:solidFill>
              </a:rPr>
              <a:t>Day 28</a:t>
            </a:r>
          </a:p>
        </p:txBody>
      </p:sp>
    </p:spTree>
    <p:extLst>
      <p:ext uri="{BB962C8B-B14F-4D97-AF65-F5344CB8AC3E}">
        <p14:creationId xmlns:p14="http://schemas.microsoft.com/office/powerpoint/2010/main" val="25007866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7E3A5D-E718-06F4-9060-AAAA67E62C07}"/>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AB534F5-E698-A1E3-F442-094773BFCB4C}"/>
              </a:ext>
            </a:extLst>
          </p:cNvPr>
          <p:cNvSpPr>
            <a:spLocks noGrp="1"/>
          </p:cNvSpPr>
          <p:nvPr>
            <p:ph type="sldNum" sz="quarter" idx="11"/>
          </p:nvPr>
        </p:nvSpPr>
        <p:spPr/>
        <p:txBody>
          <a:bodyPr/>
          <a:lstStyle/>
          <a:p>
            <a:fld id="{99D56644-8EB0-2A41-BE32-5D3B59CB68A2}" type="slidenum">
              <a:rPr lang="en-US" smtClean="0"/>
              <a:pPr/>
              <a:t>13</a:t>
            </a:fld>
            <a:endParaRPr lang="en-US"/>
          </a:p>
        </p:txBody>
      </p:sp>
      <p:sp>
        <p:nvSpPr>
          <p:cNvPr id="4" name="Title 3">
            <a:extLst>
              <a:ext uri="{FF2B5EF4-FFF2-40B4-BE49-F238E27FC236}">
                <a16:creationId xmlns:a16="http://schemas.microsoft.com/office/drawing/2014/main" id="{618CE711-B01D-8744-07FC-262DFFBE18BF}"/>
              </a:ext>
            </a:extLst>
          </p:cNvPr>
          <p:cNvSpPr>
            <a:spLocks noGrp="1"/>
          </p:cNvSpPr>
          <p:nvPr>
            <p:ph type="title"/>
          </p:nvPr>
        </p:nvSpPr>
        <p:spPr/>
        <p:txBody>
          <a:bodyPr/>
          <a:lstStyle/>
          <a:p>
            <a:r>
              <a:rPr lang="en-GB"/>
              <a:t>SAEs were similar between groups, but more ruvonoflast-treated participants discontinued treatment due to transient, reversible TEAEs</a:t>
            </a:r>
            <a:endParaRPr lang="en-CA"/>
          </a:p>
        </p:txBody>
      </p:sp>
      <p:sp>
        <p:nvSpPr>
          <p:cNvPr id="2" name="Text Placeholder 1">
            <a:extLst>
              <a:ext uri="{FF2B5EF4-FFF2-40B4-BE49-F238E27FC236}">
                <a16:creationId xmlns:a16="http://schemas.microsoft.com/office/drawing/2014/main" id="{C99AB0A0-1E71-2D10-E5B6-5C8CDD4BB338}"/>
              </a:ext>
            </a:extLst>
          </p:cNvPr>
          <p:cNvSpPr>
            <a:spLocks noGrp="1"/>
          </p:cNvSpPr>
          <p:nvPr>
            <p:ph type="body" sz="quarter" idx="14"/>
          </p:nvPr>
        </p:nvSpPr>
        <p:spPr/>
        <p:txBody>
          <a:bodyPr/>
          <a:lstStyle/>
          <a:p>
            <a:r>
              <a:rPr lang="en-US" kern="100">
                <a:ea typeface="Aptos" panose="020B0004020202020204" pitchFamily="34" charset="0"/>
                <a:cs typeface="Arial" panose="020B0604020202020204" pitchFamily="34" charset="0"/>
              </a:rPr>
              <a:t>*[1] Anaphylactic reaction (Grade 3) prior to AM dosing in a participant with a strong family history of food allergy; considered unrelated to study treatment and resolved the same day following treatment with epinephrine, corticosteroids and antihistamines. Participant withdrawn from the study to avoid exposure to possible allergens. [2] Asymptomatic increased ALT (Grade 3) and GGT (Grade 2) considered related to study drug; study treatment discontinued, resolved within 4 days. Asymptomatic increased ALT, AST and GGT (all Grade 3) and elevated LDH (Grade 1) considered related to study drug; study treatment discontinued, laboratory values normalized within 6 weeks. For [2] and [3], multiple possible confounding or contributing factors associated with liver function test abnormalities were present. [4] Urticaria (Grade 2) considered related to study treatment; study treatment discontinued, resolved 3 days post treatment with diphenhydramine hydrochloride. ALT, alanine aminotransferase; AST, aspartate aminotransferase; GGT, gamma‑glutamyl transferase; </a:t>
            </a:r>
            <a:r>
              <a:rPr lang="en-US">
                <a:ea typeface="Arial" pitchFamily="34" charset="-122"/>
                <a:cs typeface="Arial" panose="020B0604020202020204" pitchFamily="34" charset="0"/>
              </a:rPr>
              <a:t>hsCRP, high-sensitivity C-reactive protein; </a:t>
            </a:r>
            <a:r>
              <a:rPr lang="en-US" kern="100">
                <a:ea typeface="Aptos" panose="020B0004020202020204" pitchFamily="34" charset="0"/>
                <a:cs typeface="Arial" panose="020B0604020202020204" pitchFamily="34" charset="0"/>
              </a:rPr>
              <a:t>LDH, lactate dehydrogenase; Q12H, every 12 hours; SAE, serious adverse event; TEAE, treatment-emergent adverse event.</a:t>
            </a:r>
            <a:r>
              <a:rPr lang="en-US"/>
              <a:t> Ray KK, et al. </a:t>
            </a:r>
            <a:r>
              <a:rPr lang="en-US" i="1"/>
              <a:t>JACC</a:t>
            </a:r>
            <a:r>
              <a:rPr lang="en-US"/>
              <a:t>. 2026. </a:t>
            </a:r>
            <a:r>
              <a:rPr lang="en-US" u="sng">
                <a:hlinkClick r:id="rId3"/>
              </a:rPr>
              <a:t>https://doi.org/10.1016/j.jacc.2026.05.014</a:t>
            </a:r>
            <a:r>
              <a:rPr lang="en-US"/>
              <a:t>. ​</a:t>
            </a:r>
            <a:endParaRPr lang="en-CA"/>
          </a:p>
        </p:txBody>
      </p:sp>
      <p:graphicFrame>
        <p:nvGraphicFramePr>
          <p:cNvPr id="6" name="Table 5">
            <a:extLst>
              <a:ext uri="{FF2B5EF4-FFF2-40B4-BE49-F238E27FC236}">
                <a16:creationId xmlns:a16="http://schemas.microsoft.com/office/drawing/2014/main" id="{338F1FBD-DD0A-D19F-3828-3BDFCEE3C769}"/>
              </a:ext>
            </a:extLst>
          </p:cNvPr>
          <p:cNvGraphicFramePr>
            <a:graphicFrameLocks noGrp="1"/>
          </p:cNvGraphicFramePr>
          <p:nvPr>
            <p:extLst>
              <p:ext uri="{D42A27DB-BD31-4B8C-83A1-F6EECF244321}">
                <p14:modId xmlns:p14="http://schemas.microsoft.com/office/powerpoint/2010/main" val="3485239667"/>
              </p:ext>
            </p:extLst>
          </p:nvPr>
        </p:nvGraphicFramePr>
        <p:xfrm>
          <a:off x="342900" y="1133461"/>
          <a:ext cx="7783182" cy="4433006"/>
        </p:xfrm>
        <a:graphic>
          <a:graphicData uri="http://schemas.openxmlformats.org/drawingml/2006/table">
            <a:tbl>
              <a:tblPr firstRow="1" bandRow="1">
                <a:tableStyleId>{72833802-FEF1-4C79-8D5D-14CF1EAF98D9}</a:tableStyleId>
              </a:tblPr>
              <a:tblGrid>
                <a:gridCol w="4148418">
                  <a:extLst>
                    <a:ext uri="{9D8B030D-6E8A-4147-A177-3AD203B41FA5}">
                      <a16:colId xmlns:a16="http://schemas.microsoft.com/office/drawing/2014/main" val="23373171"/>
                    </a:ext>
                  </a:extLst>
                </a:gridCol>
                <a:gridCol w="1211588">
                  <a:extLst>
                    <a:ext uri="{9D8B030D-6E8A-4147-A177-3AD203B41FA5}">
                      <a16:colId xmlns:a16="http://schemas.microsoft.com/office/drawing/2014/main" val="503046239"/>
                    </a:ext>
                  </a:extLst>
                </a:gridCol>
                <a:gridCol w="1211588">
                  <a:extLst>
                    <a:ext uri="{9D8B030D-6E8A-4147-A177-3AD203B41FA5}">
                      <a16:colId xmlns:a16="http://schemas.microsoft.com/office/drawing/2014/main" val="1219577284"/>
                    </a:ext>
                  </a:extLst>
                </a:gridCol>
                <a:gridCol w="1211588">
                  <a:extLst>
                    <a:ext uri="{9D8B030D-6E8A-4147-A177-3AD203B41FA5}">
                      <a16:colId xmlns:a16="http://schemas.microsoft.com/office/drawing/2014/main" val="3710332536"/>
                    </a:ext>
                  </a:extLst>
                </a:gridCol>
              </a:tblGrid>
              <a:tr h="817431">
                <a:tc rowSpan="2">
                  <a:txBody>
                    <a:bodyPr/>
                    <a:lstStyle/>
                    <a:p>
                      <a:pPr algn="ctr">
                        <a:lnSpc>
                          <a:spcPct val="100000"/>
                        </a:lnSpc>
                        <a:spcBef>
                          <a:spcPts val="600"/>
                        </a:spcBef>
                        <a:spcAft>
                          <a:spcPts val="600"/>
                        </a:spcAft>
                        <a:buNone/>
                      </a:pPr>
                      <a:r>
                        <a:rPr lang="en-GB" sz="1600" kern="1200">
                          <a:solidFill>
                            <a:schemeClr val="tx2">
                              <a:lumMod val="75000"/>
                            </a:schemeClr>
                          </a:solidFill>
                          <a:effectLst/>
                        </a:rPr>
                        <a:t> </a:t>
                      </a:r>
                      <a:endParaRPr lang="en-CA" sz="16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54142" marR="54142" marT="7520" marB="0" anchor="ctr">
                    <a:lnL w="12700" cap="flat" cmpd="sng" algn="ctr">
                      <a:solidFill>
                        <a:schemeClr val="tx2">
                          <a:lumMod val="40000"/>
                          <a:lumOff val="6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schemeClr>
                    </a:solidFill>
                  </a:tcPr>
                </a:tc>
                <a:tc>
                  <a:txBody>
                    <a:bodyPr/>
                    <a:lstStyle/>
                    <a:p>
                      <a:pPr algn="ctr">
                        <a:lnSpc>
                          <a:spcPct val="100000"/>
                        </a:lnSpc>
                        <a:spcBef>
                          <a:spcPts val="600"/>
                        </a:spcBef>
                        <a:spcAft>
                          <a:spcPts val="600"/>
                        </a:spcAft>
                        <a:buNone/>
                      </a:pPr>
                      <a:r>
                        <a:rPr lang="pt-BR" sz="1600" b="1" kern="1200">
                          <a:solidFill>
                            <a:schemeClr val="tx2">
                              <a:lumMod val="75000"/>
                            </a:schemeClr>
                          </a:solidFill>
                          <a:effectLst/>
                        </a:rPr>
                        <a:t>Placebo </a:t>
                      </a:r>
                      <a:br>
                        <a:rPr lang="pt-BR" sz="1600" b="1" kern="1200">
                          <a:solidFill>
                            <a:schemeClr val="tx2">
                              <a:lumMod val="75000"/>
                            </a:schemeClr>
                          </a:solidFill>
                          <a:effectLst/>
                        </a:rPr>
                      </a:br>
                      <a:r>
                        <a:rPr lang="pt-BR" sz="1600" b="1" kern="1200">
                          <a:solidFill>
                            <a:schemeClr val="tx2">
                              <a:lumMod val="75000"/>
                            </a:schemeClr>
                          </a:solidFill>
                          <a:effectLst/>
                        </a:rPr>
                        <a:t>(N=23)</a:t>
                      </a:r>
                    </a:p>
                  </a:txBody>
                  <a:tcPr marL="54142" marR="54142" marT="72000" marB="0">
                    <a:lnL w="12700" cap="flat" cmpd="sng" algn="ctr">
                      <a:noFill/>
                      <a:prstDash val="solid"/>
                      <a:round/>
                      <a:headEnd type="none" w="med" len="med"/>
                      <a:tailEnd type="none" w="med" len="med"/>
                    </a:lnL>
                    <a:lnR>
                      <a:noFill/>
                    </a:lnR>
                    <a:lnT w="12700" cap="flat" cmpd="sng" algn="ctr">
                      <a:solidFill>
                        <a:schemeClr val="tx2">
                          <a:lumMod val="40000"/>
                          <a:lumOff val="60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schemeClr>
                    </a:solidFill>
                  </a:tcPr>
                </a:tc>
                <a:tc>
                  <a:txBody>
                    <a:bodyPr/>
                    <a:lstStyle/>
                    <a:p>
                      <a:pPr algn="ctr">
                        <a:lnSpc>
                          <a:spcPct val="100000"/>
                        </a:lnSpc>
                        <a:spcBef>
                          <a:spcPts val="600"/>
                        </a:spcBef>
                        <a:spcAft>
                          <a:spcPts val="600"/>
                        </a:spcAft>
                        <a:buNone/>
                      </a:pPr>
                      <a:r>
                        <a:rPr lang="pt-BR" sz="1600" b="1" kern="1200">
                          <a:solidFill>
                            <a:schemeClr val="tx2">
                              <a:lumMod val="75000"/>
                            </a:schemeClr>
                          </a:solidFill>
                          <a:effectLst/>
                        </a:rPr>
                        <a:t>Ruvonoflast 225mg Q12H</a:t>
                      </a:r>
                      <a:br>
                        <a:rPr lang="pt-BR" sz="1600" b="1" kern="1200">
                          <a:solidFill>
                            <a:schemeClr val="tx2">
                              <a:lumMod val="75000"/>
                            </a:schemeClr>
                          </a:solidFill>
                          <a:effectLst/>
                        </a:rPr>
                      </a:br>
                      <a:r>
                        <a:rPr lang="pt-BR" sz="1600" b="1" kern="1200">
                          <a:solidFill>
                            <a:schemeClr val="tx2">
                              <a:lumMod val="75000"/>
                            </a:schemeClr>
                          </a:solidFill>
                          <a:effectLst/>
                        </a:rPr>
                        <a:t>(N=40)</a:t>
                      </a:r>
                    </a:p>
                  </a:txBody>
                  <a:tcPr marL="54142" marR="54142" marT="72000" marB="0">
                    <a:lnL>
                      <a:noFill/>
                    </a:lnL>
                    <a:lnR>
                      <a:noFill/>
                    </a:lnR>
                    <a:lnT w="12700" cap="flat" cmpd="sng" algn="ctr">
                      <a:solidFill>
                        <a:schemeClr val="tx2">
                          <a:lumMod val="40000"/>
                          <a:lumOff val="60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schemeClr>
                    </a:solidFill>
                  </a:tcPr>
                </a:tc>
                <a:tc>
                  <a:txBody>
                    <a:bodyPr/>
                    <a:lstStyle/>
                    <a:p>
                      <a:pPr algn="ctr">
                        <a:lnSpc>
                          <a:spcPct val="100000"/>
                        </a:lnSpc>
                        <a:spcBef>
                          <a:spcPts val="600"/>
                        </a:spcBef>
                        <a:spcAft>
                          <a:spcPts val="600"/>
                        </a:spcAft>
                        <a:buNone/>
                      </a:pPr>
                      <a:r>
                        <a:rPr lang="pt-BR" sz="1600" b="1" kern="1200">
                          <a:solidFill>
                            <a:schemeClr val="tx2">
                              <a:lumMod val="75000"/>
                            </a:schemeClr>
                          </a:solidFill>
                          <a:effectLst/>
                        </a:rPr>
                        <a:t>Total </a:t>
                      </a:r>
                      <a:br>
                        <a:rPr lang="pt-BR" sz="1600" b="1" kern="1200">
                          <a:solidFill>
                            <a:schemeClr val="tx2">
                              <a:lumMod val="75000"/>
                            </a:schemeClr>
                          </a:solidFill>
                          <a:effectLst/>
                        </a:rPr>
                      </a:br>
                      <a:r>
                        <a:rPr lang="pt-BR" sz="1600" b="1" kern="1200">
                          <a:solidFill>
                            <a:schemeClr val="tx2">
                              <a:lumMod val="75000"/>
                            </a:schemeClr>
                          </a:solidFill>
                          <a:effectLst/>
                        </a:rPr>
                        <a:t>(N=63)</a:t>
                      </a:r>
                    </a:p>
                  </a:txBody>
                  <a:tcPr marL="54142" marR="54142" marT="72000" marB="0">
                    <a:lnL>
                      <a:noFill/>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schemeClr>
                    </a:solidFill>
                  </a:tcPr>
                </a:tc>
                <a:extLst>
                  <a:ext uri="{0D108BD9-81ED-4DB2-BD59-A6C34878D82A}">
                    <a16:rowId xmlns:a16="http://schemas.microsoft.com/office/drawing/2014/main" val="1447873512"/>
                  </a:ext>
                </a:extLst>
              </a:tr>
              <a:tr h="371189">
                <a:tc vMerge="1">
                  <a:txBody>
                    <a:bodyPr/>
                    <a:lstStyle/>
                    <a:p>
                      <a:endParaRPr lang="en-CA"/>
                    </a:p>
                  </a:txBody>
                  <a:tcPr/>
                </a:tc>
                <a:tc>
                  <a:txBody>
                    <a:bodyPr/>
                    <a:lstStyle/>
                    <a:p>
                      <a:pPr algn="ctr">
                        <a:lnSpc>
                          <a:spcPct val="100000"/>
                        </a:lnSpc>
                        <a:spcBef>
                          <a:spcPts val="600"/>
                        </a:spcBef>
                        <a:spcAft>
                          <a:spcPts val="600"/>
                        </a:spcAft>
                        <a:buNone/>
                      </a:pPr>
                      <a:r>
                        <a:rPr lang="pt-BR" sz="1600" b="1" kern="1200">
                          <a:solidFill>
                            <a:schemeClr val="tx2">
                              <a:lumMod val="75000"/>
                            </a:schemeClr>
                          </a:solidFill>
                          <a:effectLst/>
                        </a:rPr>
                        <a:t>n (%)</a:t>
                      </a:r>
                      <a:endParaRPr lang="en-CA" sz="1600" b="1"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54142" marR="54142" marT="7520" marB="0"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schemeClr>
                    </a:solidFill>
                  </a:tcPr>
                </a:tc>
                <a:tc>
                  <a:txBody>
                    <a:bodyPr/>
                    <a:lstStyle/>
                    <a:p>
                      <a:pPr algn="ctr">
                        <a:lnSpc>
                          <a:spcPct val="100000"/>
                        </a:lnSpc>
                        <a:spcBef>
                          <a:spcPts val="600"/>
                        </a:spcBef>
                        <a:spcAft>
                          <a:spcPts val="600"/>
                        </a:spcAft>
                        <a:buNone/>
                      </a:pPr>
                      <a:r>
                        <a:rPr lang="pt-BR" sz="1600" b="1" kern="1200">
                          <a:solidFill>
                            <a:schemeClr val="tx2">
                              <a:lumMod val="75000"/>
                            </a:schemeClr>
                          </a:solidFill>
                          <a:effectLst/>
                        </a:rPr>
                        <a:t>n (%)</a:t>
                      </a:r>
                      <a:endParaRPr lang="en-CA" sz="1600" b="1"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54142" marR="54142" marT="7520" marB="0" anchor="ctr">
                    <a:lnL>
                      <a:noFill/>
                    </a:lnL>
                    <a:lnR>
                      <a:noFill/>
                    </a:lnR>
                    <a:lnT w="12700" cap="flat" cmpd="sng" algn="ctr">
                      <a:no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schemeClr>
                    </a:solidFill>
                  </a:tcPr>
                </a:tc>
                <a:tc>
                  <a:txBody>
                    <a:bodyPr/>
                    <a:lstStyle/>
                    <a:p>
                      <a:pPr algn="ctr">
                        <a:lnSpc>
                          <a:spcPct val="100000"/>
                        </a:lnSpc>
                        <a:spcBef>
                          <a:spcPts val="600"/>
                        </a:spcBef>
                        <a:spcAft>
                          <a:spcPts val="600"/>
                        </a:spcAft>
                        <a:buNone/>
                      </a:pPr>
                      <a:r>
                        <a:rPr lang="pt-BR" sz="1600" b="1" kern="1200">
                          <a:solidFill>
                            <a:schemeClr val="tx2">
                              <a:lumMod val="75000"/>
                            </a:schemeClr>
                          </a:solidFill>
                          <a:effectLst/>
                        </a:rPr>
                        <a:t>n (%)</a:t>
                      </a:r>
                      <a:endParaRPr lang="en-CA" sz="1600" b="1"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54142" marR="54142" marT="7520" marB="0" anchor="ctr">
                    <a:lnL>
                      <a:noFill/>
                    </a:lnL>
                    <a:lnR w="12700" cap="flat" cmpd="sng" algn="ctr">
                      <a:solidFill>
                        <a:schemeClr val="tx2">
                          <a:lumMod val="40000"/>
                          <a:lumOff val="6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schemeClr>
                    </a:solidFill>
                  </a:tcPr>
                </a:tc>
                <a:extLst>
                  <a:ext uri="{0D108BD9-81ED-4DB2-BD59-A6C34878D82A}">
                    <a16:rowId xmlns:a16="http://schemas.microsoft.com/office/drawing/2014/main" val="499794525"/>
                  </a:ext>
                </a:extLst>
              </a:tr>
              <a:tr h="371189">
                <a:tc>
                  <a:txBody>
                    <a:bodyPr/>
                    <a:lstStyle/>
                    <a:p>
                      <a:pPr>
                        <a:lnSpc>
                          <a:spcPct val="100000"/>
                        </a:lnSpc>
                        <a:spcBef>
                          <a:spcPts val="600"/>
                        </a:spcBef>
                        <a:spcAft>
                          <a:spcPts val="600"/>
                        </a:spcAft>
                        <a:buNone/>
                      </a:pPr>
                      <a:r>
                        <a:rPr lang="pt-BR" sz="1600" b="1" kern="1200">
                          <a:solidFill>
                            <a:schemeClr val="tx2">
                              <a:lumMod val="75000"/>
                            </a:schemeClr>
                          </a:solidFill>
                          <a:effectLst/>
                        </a:rPr>
                        <a:t>Any TEAE</a:t>
                      </a:r>
                      <a:endParaRPr lang="en-CA" sz="1600" b="1"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54142" marR="54142" marT="7520" marB="0" anchor="ctr">
                    <a:lnL w="12700" cap="flat" cmpd="sng" algn="ctr">
                      <a:solidFill>
                        <a:schemeClr val="tx2">
                          <a:lumMod val="40000"/>
                          <a:lumOff val="60000"/>
                        </a:schemeClr>
                      </a:solidFill>
                      <a:prstDash val="solid"/>
                      <a:round/>
                      <a:headEnd type="none" w="med" len="med"/>
                      <a:tailEnd type="none" w="med" len="med"/>
                    </a:lnL>
                    <a:lnR>
                      <a:noFill/>
                    </a:lnR>
                    <a:lnT w="12700" cap="flat" cmpd="sng" algn="ctr">
                      <a:solidFill>
                        <a:schemeClr val="tx2">
                          <a:lumMod val="40000"/>
                          <a:lumOff val="60000"/>
                        </a:schemeClr>
                      </a:solidFill>
                      <a:prstDash val="solid"/>
                      <a:round/>
                      <a:headEnd type="none" w="med" len="med"/>
                      <a:tailEnd type="none" w="med" len="med"/>
                    </a:lnT>
                    <a:lnB w="12700" cap="flat" cmpd="sng" algn="ctr">
                      <a:solidFill>
                        <a:schemeClr val="accent3">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Bef>
                          <a:spcPts val="600"/>
                        </a:spcBef>
                        <a:spcAft>
                          <a:spcPts val="600"/>
                        </a:spcAft>
                        <a:buNone/>
                      </a:pPr>
                      <a:r>
                        <a:rPr lang="pt-BR" sz="1600" kern="1200">
                          <a:solidFill>
                            <a:schemeClr val="tx2">
                              <a:lumMod val="75000"/>
                            </a:schemeClr>
                          </a:solidFill>
                          <a:effectLst/>
                        </a:rPr>
                        <a:t>9 (39.1)</a:t>
                      </a:r>
                      <a:endParaRPr lang="en-CA" sz="16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54142" marR="54142" marT="7520" marB="0" anchor="ctr">
                    <a:lnL>
                      <a:noFill/>
                    </a:lnL>
                    <a:lnR>
                      <a:noFill/>
                    </a:lnR>
                    <a:lnT w="12700" cap="flat" cmpd="sng" algn="ctr">
                      <a:solidFill>
                        <a:schemeClr val="tx2">
                          <a:lumMod val="40000"/>
                          <a:lumOff val="60000"/>
                        </a:schemeClr>
                      </a:solidFill>
                      <a:prstDash val="solid"/>
                      <a:round/>
                      <a:headEnd type="none" w="med" len="med"/>
                      <a:tailEnd type="none" w="med" len="med"/>
                    </a:lnT>
                    <a:lnB w="12700" cap="flat" cmpd="sng" algn="ctr">
                      <a:solidFill>
                        <a:schemeClr val="accent3">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Bef>
                          <a:spcPts val="600"/>
                        </a:spcBef>
                        <a:spcAft>
                          <a:spcPts val="600"/>
                        </a:spcAft>
                        <a:buNone/>
                      </a:pPr>
                      <a:r>
                        <a:rPr lang="pt-BR" sz="1600" kern="1200">
                          <a:solidFill>
                            <a:schemeClr val="tx2">
                              <a:lumMod val="75000"/>
                            </a:schemeClr>
                          </a:solidFill>
                          <a:effectLst/>
                        </a:rPr>
                        <a:t>20 (50.0)</a:t>
                      </a:r>
                      <a:endParaRPr lang="en-CA" sz="16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54142" marR="54142" marT="7520" marB="0" anchor="ctr">
                    <a:lnL>
                      <a:noFill/>
                    </a:lnL>
                    <a:lnR>
                      <a:noFill/>
                    </a:lnR>
                    <a:lnT w="12700" cap="flat" cmpd="sng" algn="ctr">
                      <a:solidFill>
                        <a:schemeClr val="tx2">
                          <a:lumMod val="40000"/>
                          <a:lumOff val="60000"/>
                        </a:schemeClr>
                      </a:solidFill>
                      <a:prstDash val="solid"/>
                      <a:round/>
                      <a:headEnd type="none" w="med" len="med"/>
                      <a:tailEnd type="none" w="med" len="med"/>
                    </a:lnT>
                    <a:lnB w="12700" cap="flat" cmpd="sng" algn="ctr">
                      <a:solidFill>
                        <a:schemeClr val="accent3">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Bef>
                          <a:spcPts val="600"/>
                        </a:spcBef>
                        <a:spcAft>
                          <a:spcPts val="600"/>
                        </a:spcAft>
                        <a:buNone/>
                      </a:pPr>
                      <a:r>
                        <a:rPr lang="pt-BR" sz="1600" kern="1200">
                          <a:solidFill>
                            <a:schemeClr val="tx2">
                              <a:lumMod val="75000"/>
                            </a:schemeClr>
                          </a:solidFill>
                          <a:effectLst/>
                        </a:rPr>
                        <a:t>29 (46.0)</a:t>
                      </a:r>
                      <a:endParaRPr lang="en-CA" sz="16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54142" marR="54142" marT="7520" marB="0" anchor="ctr">
                    <a:lnL>
                      <a:noFill/>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accent3">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48603435"/>
                  </a:ext>
                </a:extLst>
              </a:tr>
              <a:tr h="371189">
                <a:tc>
                  <a:txBody>
                    <a:bodyPr/>
                    <a:lstStyle/>
                    <a:p>
                      <a:pPr>
                        <a:lnSpc>
                          <a:spcPct val="100000"/>
                        </a:lnSpc>
                        <a:spcBef>
                          <a:spcPts val="600"/>
                        </a:spcBef>
                        <a:spcAft>
                          <a:spcPts val="600"/>
                        </a:spcAft>
                        <a:buNone/>
                      </a:pPr>
                      <a:r>
                        <a:rPr lang="pt-BR" sz="1600" b="1" kern="1200">
                          <a:solidFill>
                            <a:schemeClr val="tx2">
                              <a:lumMod val="75000"/>
                            </a:schemeClr>
                          </a:solidFill>
                          <a:effectLst/>
                        </a:rPr>
                        <a:t>Any </a:t>
                      </a:r>
                      <a:r>
                        <a:rPr lang="en-GB" sz="1600" b="1" kern="1200">
                          <a:solidFill>
                            <a:schemeClr val="tx2">
                              <a:lumMod val="75000"/>
                            </a:schemeClr>
                          </a:solidFill>
                          <a:effectLst/>
                        </a:rPr>
                        <a:t>Treatment-Related TEAE </a:t>
                      </a:r>
                      <a:endParaRPr lang="en-CA" sz="1600" b="1"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54142" marR="54142" marT="7520" marB="0" anchor="ctr">
                    <a:lnL w="12700" cap="flat" cmpd="sng" algn="ctr">
                      <a:solidFill>
                        <a:schemeClr val="accent3">
                          <a:lumMod val="40000"/>
                          <a:lumOff val="60000"/>
                        </a:schemeClr>
                      </a:solidFill>
                      <a:prstDash val="solid"/>
                      <a:round/>
                      <a:headEnd type="none" w="med" len="med"/>
                      <a:tailEnd type="none" w="med" len="med"/>
                    </a:lnL>
                    <a:lnR>
                      <a:noFill/>
                    </a:lnR>
                    <a:lnT w="12700" cap="flat" cmpd="sng" algn="ctr">
                      <a:solidFill>
                        <a:schemeClr val="accent3">
                          <a:lumMod val="40000"/>
                          <a:lumOff val="60000"/>
                        </a:schemeClr>
                      </a:solidFill>
                      <a:prstDash val="solid"/>
                      <a:round/>
                      <a:headEnd type="none" w="med" len="med"/>
                      <a:tailEnd type="none" w="med" len="med"/>
                    </a:lnT>
                    <a:lnB w="12700" cap="flat" cmpd="sng" algn="ctr">
                      <a:solidFill>
                        <a:schemeClr val="accent3">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Bef>
                          <a:spcPts val="600"/>
                        </a:spcBef>
                        <a:spcAft>
                          <a:spcPts val="600"/>
                        </a:spcAft>
                        <a:buNone/>
                      </a:pPr>
                      <a:r>
                        <a:rPr lang="pt-BR" sz="1600" kern="1200">
                          <a:solidFill>
                            <a:schemeClr val="tx2">
                              <a:lumMod val="75000"/>
                            </a:schemeClr>
                          </a:solidFill>
                          <a:effectLst/>
                        </a:rPr>
                        <a:t>1 (4.3)</a:t>
                      </a:r>
                      <a:endParaRPr lang="en-CA" sz="16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54142" marR="54142" marT="7520" marB="0" anchor="ctr">
                    <a:lnL>
                      <a:noFill/>
                    </a:lnL>
                    <a:lnR>
                      <a:noFill/>
                    </a:lnR>
                    <a:lnT w="12700" cap="flat" cmpd="sng" algn="ctr">
                      <a:solidFill>
                        <a:schemeClr val="accent3">
                          <a:lumMod val="40000"/>
                          <a:lumOff val="60000"/>
                        </a:schemeClr>
                      </a:solidFill>
                      <a:prstDash val="solid"/>
                      <a:round/>
                      <a:headEnd type="none" w="med" len="med"/>
                      <a:tailEnd type="none" w="med" len="med"/>
                    </a:lnT>
                    <a:lnB w="12700" cap="flat" cmpd="sng" algn="ctr">
                      <a:solidFill>
                        <a:schemeClr val="accent3">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Bef>
                          <a:spcPts val="600"/>
                        </a:spcBef>
                        <a:spcAft>
                          <a:spcPts val="600"/>
                        </a:spcAft>
                        <a:buNone/>
                      </a:pPr>
                      <a:r>
                        <a:rPr lang="pt-BR" sz="1600" kern="1200">
                          <a:solidFill>
                            <a:schemeClr val="tx2">
                              <a:lumMod val="75000"/>
                            </a:schemeClr>
                          </a:solidFill>
                          <a:effectLst/>
                        </a:rPr>
                        <a:t>7 (17.5)</a:t>
                      </a:r>
                      <a:endParaRPr lang="en-CA" sz="16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54142" marR="54142" marT="7520" marB="0" anchor="ctr">
                    <a:lnL>
                      <a:noFill/>
                    </a:lnL>
                    <a:lnR>
                      <a:noFill/>
                    </a:lnR>
                    <a:lnT w="12700" cap="flat" cmpd="sng" algn="ctr">
                      <a:solidFill>
                        <a:schemeClr val="accent3">
                          <a:lumMod val="40000"/>
                          <a:lumOff val="60000"/>
                        </a:schemeClr>
                      </a:solidFill>
                      <a:prstDash val="solid"/>
                      <a:round/>
                      <a:headEnd type="none" w="med" len="med"/>
                      <a:tailEnd type="none" w="med" len="med"/>
                    </a:lnT>
                    <a:lnB w="12700" cap="flat" cmpd="sng" algn="ctr">
                      <a:solidFill>
                        <a:schemeClr val="accent3">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Bef>
                          <a:spcPts val="600"/>
                        </a:spcBef>
                        <a:spcAft>
                          <a:spcPts val="600"/>
                        </a:spcAft>
                        <a:buNone/>
                      </a:pPr>
                      <a:r>
                        <a:rPr lang="pt-BR" sz="1600" kern="1200">
                          <a:solidFill>
                            <a:schemeClr val="tx2">
                              <a:lumMod val="75000"/>
                            </a:schemeClr>
                          </a:solidFill>
                          <a:effectLst/>
                        </a:rPr>
                        <a:t>8 (12.7)</a:t>
                      </a:r>
                      <a:endParaRPr lang="en-CA" sz="16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54142" marR="54142" marT="7520" marB="0" anchor="ctr">
                    <a:lnL>
                      <a:noFill/>
                    </a:lnL>
                    <a:lnR w="12700" cap="flat" cmpd="sng" algn="ctr">
                      <a:solidFill>
                        <a:schemeClr val="accent3">
                          <a:lumMod val="40000"/>
                          <a:lumOff val="60000"/>
                        </a:schemeClr>
                      </a:solidFill>
                      <a:prstDash val="solid"/>
                      <a:round/>
                      <a:headEnd type="none" w="med" len="med"/>
                      <a:tailEnd type="none" w="med" len="med"/>
                    </a:lnR>
                    <a:lnT w="12700" cap="flat" cmpd="sng" algn="ctr">
                      <a:solidFill>
                        <a:schemeClr val="accent3">
                          <a:lumMod val="40000"/>
                          <a:lumOff val="60000"/>
                        </a:schemeClr>
                      </a:solidFill>
                      <a:prstDash val="solid"/>
                      <a:round/>
                      <a:headEnd type="none" w="med" len="med"/>
                      <a:tailEnd type="none" w="med" len="med"/>
                    </a:lnT>
                    <a:lnB w="12700" cap="flat" cmpd="sng" algn="ctr">
                      <a:solidFill>
                        <a:schemeClr val="accent3">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29409498"/>
                  </a:ext>
                </a:extLst>
              </a:tr>
              <a:tr h="463765">
                <a:tc>
                  <a:txBody>
                    <a:bodyPr/>
                    <a:lstStyle/>
                    <a:p>
                      <a:pPr>
                        <a:lnSpc>
                          <a:spcPct val="100000"/>
                        </a:lnSpc>
                        <a:spcBef>
                          <a:spcPts val="600"/>
                        </a:spcBef>
                        <a:spcAft>
                          <a:spcPts val="600"/>
                        </a:spcAft>
                        <a:buNone/>
                      </a:pPr>
                      <a:r>
                        <a:rPr lang="en-GB" sz="1600" b="1" kern="1200">
                          <a:solidFill>
                            <a:schemeClr val="tx2">
                              <a:lumMod val="75000"/>
                            </a:schemeClr>
                          </a:solidFill>
                          <a:effectLst/>
                        </a:rPr>
                        <a:t>Any TEAE Leading to Treatment Discontinuation </a:t>
                      </a:r>
                      <a:endParaRPr lang="en-CA" sz="1600" b="1"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54142" marR="54142" marT="7520" marB="0" anchor="ctr">
                    <a:lnL w="12700" cap="flat" cmpd="sng" algn="ctr">
                      <a:solidFill>
                        <a:schemeClr val="accent3">
                          <a:lumMod val="40000"/>
                          <a:lumOff val="60000"/>
                        </a:schemeClr>
                      </a:solidFill>
                      <a:prstDash val="solid"/>
                      <a:round/>
                      <a:headEnd type="none" w="med" len="med"/>
                      <a:tailEnd type="none" w="med" len="med"/>
                    </a:lnL>
                    <a:lnR>
                      <a:noFill/>
                    </a:lnR>
                    <a:lnT w="12700" cap="flat" cmpd="sng" algn="ctr">
                      <a:solidFill>
                        <a:schemeClr val="accent3">
                          <a:lumMod val="40000"/>
                          <a:lumOff val="60000"/>
                        </a:schemeClr>
                      </a:solidFill>
                      <a:prstDash val="solid"/>
                      <a:round/>
                      <a:headEnd type="none" w="med" len="med"/>
                      <a:tailEnd type="none" w="med" len="med"/>
                    </a:lnT>
                    <a:lnB w="12700" cap="flat" cmpd="sng" algn="ctr">
                      <a:solidFill>
                        <a:schemeClr val="accent3">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Bef>
                          <a:spcPts val="600"/>
                        </a:spcBef>
                        <a:spcAft>
                          <a:spcPts val="600"/>
                        </a:spcAft>
                        <a:buNone/>
                      </a:pPr>
                      <a:r>
                        <a:rPr lang="en-GB" sz="1600" kern="1200">
                          <a:solidFill>
                            <a:schemeClr val="tx2">
                              <a:lumMod val="75000"/>
                            </a:schemeClr>
                          </a:solidFill>
                          <a:effectLst/>
                        </a:rPr>
                        <a:t>0</a:t>
                      </a:r>
                      <a:endParaRPr lang="en-CA" sz="16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54142" marR="54142" marT="7520" marB="0" anchor="ctr">
                    <a:lnL>
                      <a:noFill/>
                    </a:lnL>
                    <a:lnR w="12700" cap="flat" cmpd="sng" algn="ctr">
                      <a:noFill/>
                      <a:prstDash val="solid"/>
                      <a:round/>
                      <a:headEnd type="none" w="med" len="med"/>
                      <a:tailEnd type="none" w="med" len="med"/>
                    </a:lnR>
                    <a:lnT w="12700" cap="flat" cmpd="sng" algn="ctr">
                      <a:solidFill>
                        <a:schemeClr val="accent3">
                          <a:lumMod val="40000"/>
                          <a:lumOff val="60000"/>
                        </a:schemeClr>
                      </a:solidFill>
                      <a:prstDash val="solid"/>
                      <a:round/>
                      <a:headEnd type="none" w="med" len="med"/>
                      <a:tailEnd type="none" w="med" len="med"/>
                    </a:lnT>
                    <a:lnB w="12700" cap="flat" cmpd="sng" algn="ctr">
                      <a:solidFill>
                        <a:schemeClr val="accent3">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Bef>
                          <a:spcPts val="600"/>
                        </a:spcBef>
                        <a:spcAft>
                          <a:spcPts val="600"/>
                        </a:spcAft>
                        <a:buNone/>
                      </a:pPr>
                      <a:r>
                        <a:rPr lang="en-GB" sz="1600" kern="1200">
                          <a:solidFill>
                            <a:schemeClr val="tx2">
                              <a:lumMod val="75000"/>
                            </a:schemeClr>
                          </a:solidFill>
                          <a:effectLst/>
                        </a:rPr>
                        <a:t>4 (10.0)*</a:t>
                      </a:r>
                      <a:endParaRPr lang="en-CA" sz="16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54142" marR="54142" marT="75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3">
                          <a:lumMod val="40000"/>
                          <a:lumOff val="60000"/>
                        </a:schemeClr>
                      </a:solidFill>
                      <a:prstDash val="solid"/>
                      <a:round/>
                      <a:headEnd type="none" w="med" len="med"/>
                      <a:tailEnd type="none" w="med" len="med"/>
                    </a:lnT>
                    <a:lnB w="12700" cap="flat" cmpd="sng" algn="ctr">
                      <a:solidFill>
                        <a:schemeClr val="accent3">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0000"/>
                        </a:lnSpc>
                        <a:spcBef>
                          <a:spcPts val="600"/>
                        </a:spcBef>
                        <a:spcAft>
                          <a:spcPts val="600"/>
                        </a:spcAft>
                        <a:buNone/>
                      </a:pPr>
                      <a:r>
                        <a:rPr lang="en-GB" sz="1600" kern="1200">
                          <a:solidFill>
                            <a:schemeClr val="tx2">
                              <a:lumMod val="75000"/>
                            </a:schemeClr>
                          </a:solidFill>
                          <a:effectLst/>
                        </a:rPr>
                        <a:t>4 (6.3)</a:t>
                      </a:r>
                      <a:endParaRPr lang="en-CA" sz="16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54142" marR="54142" marT="7520" marB="0" anchor="ctr">
                    <a:lnL w="12700" cap="flat" cmpd="sng" algn="ctr">
                      <a:noFill/>
                      <a:prstDash val="solid"/>
                      <a:round/>
                      <a:headEnd type="none" w="med" len="med"/>
                      <a:tailEnd type="none" w="med" len="med"/>
                    </a:lnL>
                    <a:lnR w="12700" cap="flat" cmpd="sng" algn="ctr">
                      <a:solidFill>
                        <a:schemeClr val="accent3">
                          <a:lumMod val="40000"/>
                          <a:lumOff val="60000"/>
                        </a:schemeClr>
                      </a:solidFill>
                      <a:prstDash val="solid"/>
                      <a:round/>
                      <a:headEnd type="none" w="med" len="med"/>
                      <a:tailEnd type="none" w="med" len="med"/>
                    </a:lnR>
                    <a:lnT w="12700" cap="flat" cmpd="sng" algn="ctr">
                      <a:solidFill>
                        <a:schemeClr val="accent3">
                          <a:lumMod val="40000"/>
                          <a:lumOff val="60000"/>
                        </a:schemeClr>
                      </a:solidFill>
                      <a:prstDash val="solid"/>
                      <a:round/>
                      <a:headEnd type="none" w="med" len="med"/>
                      <a:tailEnd type="none" w="med" len="med"/>
                    </a:lnT>
                    <a:lnB w="12700" cap="flat" cmpd="sng" algn="ctr">
                      <a:solidFill>
                        <a:schemeClr val="accent3">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47380633"/>
                  </a:ext>
                </a:extLst>
              </a:tr>
              <a:tr h="371189">
                <a:tc>
                  <a:txBody>
                    <a:bodyPr/>
                    <a:lstStyle/>
                    <a:p>
                      <a:pPr>
                        <a:lnSpc>
                          <a:spcPct val="100000"/>
                        </a:lnSpc>
                        <a:spcBef>
                          <a:spcPts val="600"/>
                        </a:spcBef>
                        <a:spcAft>
                          <a:spcPts val="600"/>
                        </a:spcAft>
                        <a:buNone/>
                      </a:pPr>
                      <a:r>
                        <a:rPr lang="en-GB" sz="1600" b="1" kern="1200">
                          <a:solidFill>
                            <a:schemeClr val="tx2">
                              <a:lumMod val="75000"/>
                            </a:schemeClr>
                          </a:solidFill>
                          <a:effectLst/>
                        </a:rPr>
                        <a:t>Any TEAE Leading to Death</a:t>
                      </a:r>
                      <a:endParaRPr lang="en-CA" sz="1600" b="1"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54142" marR="54142" marT="7520" marB="0" anchor="ctr">
                    <a:lnL w="12700" cap="flat" cmpd="sng" algn="ctr">
                      <a:solidFill>
                        <a:schemeClr val="tx2">
                          <a:lumMod val="40000"/>
                          <a:lumOff val="60000"/>
                        </a:schemeClr>
                      </a:solidFill>
                      <a:prstDash val="solid"/>
                      <a:round/>
                      <a:headEnd type="none" w="med" len="med"/>
                      <a:tailEnd type="none" w="med" len="med"/>
                    </a:lnL>
                    <a:lnR>
                      <a:noFill/>
                    </a:lnR>
                    <a:lnT w="12700" cap="flat" cmpd="sng" algn="ctr">
                      <a:solidFill>
                        <a:schemeClr val="accent3">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Bef>
                          <a:spcPts val="600"/>
                        </a:spcBef>
                        <a:spcAft>
                          <a:spcPts val="600"/>
                        </a:spcAft>
                        <a:buNone/>
                      </a:pPr>
                      <a:r>
                        <a:rPr lang="en-GB" sz="1600" kern="1200">
                          <a:solidFill>
                            <a:schemeClr val="tx2">
                              <a:lumMod val="75000"/>
                            </a:schemeClr>
                          </a:solidFill>
                          <a:effectLst/>
                        </a:rPr>
                        <a:t>0</a:t>
                      </a:r>
                      <a:endParaRPr lang="en-CA" sz="16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54142" marR="54142" marT="7520" marB="0" anchor="ctr">
                    <a:lnL>
                      <a:noFill/>
                    </a:lnL>
                    <a:lnR>
                      <a:noFill/>
                    </a:lnR>
                    <a:lnT w="12700" cap="flat" cmpd="sng" algn="ctr">
                      <a:solidFill>
                        <a:schemeClr val="accent3">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Bef>
                          <a:spcPts val="600"/>
                        </a:spcBef>
                        <a:spcAft>
                          <a:spcPts val="600"/>
                        </a:spcAft>
                        <a:buNone/>
                      </a:pPr>
                      <a:r>
                        <a:rPr lang="en-GB" sz="1600" kern="1200">
                          <a:solidFill>
                            <a:schemeClr val="tx2">
                              <a:lumMod val="75000"/>
                            </a:schemeClr>
                          </a:solidFill>
                          <a:effectLst/>
                        </a:rPr>
                        <a:t>0</a:t>
                      </a:r>
                      <a:endParaRPr lang="en-CA" sz="16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54142" marR="54142" marT="7520" marB="0" anchor="ctr">
                    <a:lnL>
                      <a:noFill/>
                    </a:lnL>
                    <a:lnR>
                      <a:noFill/>
                    </a:lnR>
                    <a:lnT w="12700" cap="flat" cmpd="sng" algn="ctr">
                      <a:solidFill>
                        <a:schemeClr val="accent3">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Bef>
                          <a:spcPts val="600"/>
                        </a:spcBef>
                        <a:spcAft>
                          <a:spcPts val="600"/>
                        </a:spcAft>
                        <a:buNone/>
                      </a:pPr>
                      <a:r>
                        <a:rPr lang="en-GB" sz="1600" kern="1200">
                          <a:solidFill>
                            <a:schemeClr val="tx2">
                              <a:lumMod val="75000"/>
                            </a:schemeClr>
                          </a:solidFill>
                          <a:effectLst/>
                        </a:rPr>
                        <a:t>0</a:t>
                      </a:r>
                      <a:endParaRPr lang="en-CA" sz="16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54142" marR="54142" marT="7520" marB="0" anchor="ctr">
                    <a:lnL>
                      <a:noFill/>
                    </a:lnL>
                    <a:lnR w="12700" cap="flat" cmpd="sng" algn="ctr">
                      <a:solidFill>
                        <a:schemeClr val="tx2">
                          <a:lumMod val="40000"/>
                          <a:lumOff val="60000"/>
                        </a:schemeClr>
                      </a:solidFill>
                      <a:prstDash val="solid"/>
                      <a:round/>
                      <a:headEnd type="none" w="med" len="med"/>
                      <a:tailEnd type="none" w="med" len="med"/>
                    </a:lnR>
                    <a:lnT w="12700" cap="flat" cmpd="sng" algn="ctr">
                      <a:solidFill>
                        <a:schemeClr val="accent3">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01759576"/>
                  </a:ext>
                </a:extLst>
              </a:tr>
              <a:tr h="460911">
                <a:tc>
                  <a:txBody>
                    <a:bodyPr/>
                    <a:lstStyle/>
                    <a:p>
                      <a:pPr>
                        <a:lnSpc>
                          <a:spcPct val="100000"/>
                        </a:lnSpc>
                        <a:spcBef>
                          <a:spcPts val="600"/>
                        </a:spcBef>
                        <a:spcAft>
                          <a:spcPts val="600"/>
                        </a:spcAft>
                        <a:buNone/>
                      </a:pPr>
                      <a:r>
                        <a:rPr lang="en-GB" sz="1600" b="1" kern="1200">
                          <a:solidFill>
                            <a:schemeClr val="tx2">
                              <a:lumMod val="75000"/>
                            </a:schemeClr>
                          </a:solidFill>
                          <a:effectLst/>
                        </a:rPr>
                        <a:t>Any TEAE Grade 3 or Higher </a:t>
                      </a:r>
                      <a:endParaRPr lang="en-CA" sz="1600" b="1"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54142" marR="54142" marT="7520" marB="0" anchor="ctr">
                    <a:lnL w="12700" cap="flat" cmpd="sng" algn="ctr">
                      <a:solidFill>
                        <a:schemeClr val="tx2">
                          <a:lumMod val="40000"/>
                          <a:lumOff val="60000"/>
                        </a:schemeClr>
                      </a:solidFill>
                      <a:prstDash val="solid"/>
                      <a:round/>
                      <a:headEnd type="none" w="med" len="med"/>
                      <a:tailEnd type="none" w="med" len="med"/>
                    </a:lnL>
                    <a:lnR>
                      <a:noFill/>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Bef>
                          <a:spcPts val="600"/>
                        </a:spcBef>
                        <a:spcAft>
                          <a:spcPts val="600"/>
                        </a:spcAft>
                        <a:buNone/>
                      </a:pPr>
                      <a:r>
                        <a:rPr lang="pt-BR" sz="1600" kern="1200">
                          <a:solidFill>
                            <a:schemeClr val="tx2">
                              <a:lumMod val="75000"/>
                            </a:schemeClr>
                          </a:solidFill>
                          <a:effectLst/>
                        </a:rPr>
                        <a:t>1 (4.3)</a:t>
                      </a:r>
                      <a:endParaRPr lang="en-CA" sz="16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54142" marR="54142" marT="7520" marB="0" anchor="ctr">
                    <a:lnL>
                      <a:noFill/>
                    </a:lnL>
                    <a:lnR>
                      <a:noFill/>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Bef>
                          <a:spcPts val="600"/>
                        </a:spcBef>
                        <a:spcAft>
                          <a:spcPts val="600"/>
                        </a:spcAft>
                        <a:buNone/>
                      </a:pPr>
                      <a:r>
                        <a:rPr lang="en-GB" sz="1600" kern="1200">
                          <a:solidFill>
                            <a:schemeClr val="tx2">
                              <a:lumMod val="75000"/>
                            </a:schemeClr>
                          </a:solidFill>
                          <a:effectLst/>
                        </a:rPr>
                        <a:t>6 (15.0)</a:t>
                      </a:r>
                      <a:endParaRPr lang="en-CA" sz="16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54142" marR="54142" marT="7520" marB="0" anchor="ctr">
                    <a:lnL>
                      <a:noFill/>
                    </a:lnL>
                    <a:lnR>
                      <a:noFill/>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Bef>
                          <a:spcPts val="600"/>
                        </a:spcBef>
                        <a:spcAft>
                          <a:spcPts val="600"/>
                        </a:spcAft>
                        <a:buNone/>
                      </a:pPr>
                      <a:r>
                        <a:rPr lang="en-GB" sz="1600" kern="1200">
                          <a:solidFill>
                            <a:schemeClr val="tx2">
                              <a:lumMod val="75000"/>
                            </a:schemeClr>
                          </a:solidFill>
                          <a:effectLst/>
                        </a:rPr>
                        <a:t>7 (11.1)</a:t>
                      </a:r>
                      <a:endParaRPr lang="en-CA" sz="16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54142" marR="54142" marT="7520" marB="0" anchor="ctr">
                    <a:lnL>
                      <a:noFill/>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5545299"/>
                  </a:ext>
                </a:extLst>
              </a:tr>
              <a:tr h="463765">
                <a:tc>
                  <a:txBody>
                    <a:bodyPr/>
                    <a:lstStyle/>
                    <a:p>
                      <a:pPr>
                        <a:lnSpc>
                          <a:spcPct val="100000"/>
                        </a:lnSpc>
                        <a:spcBef>
                          <a:spcPts val="600"/>
                        </a:spcBef>
                        <a:spcAft>
                          <a:spcPts val="600"/>
                        </a:spcAft>
                        <a:buNone/>
                      </a:pPr>
                      <a:r>
                        <a:rPr lang="en-GB" sz="1600" b="1" kern="1200">
                          <a:solidFill>
                            <a:schemeClr val="tx2">
                              <a:lumMod val="75000"/>
                            </a:schemeClr>
                          </a:solidFill>
                          <a:effectLst/>
                        </a:rPr>
                        <a:t>Any Treatment-Related Grade 3 or Higher TEAE </a:t>
                      </a:r>
                      <a:endParaRPr lang="en-CA" sz="1600" b="1"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54142" marR="54142" marT="7520" marB="0" anchor="ctr">
                    <a:lnL w="12700" cap="flat" cmpd="sng" algn="ctr">
                      <a:solidFill>
                        <a:schemeClr val="tx2">
                          <a:lumMod val="40000"/>
                          <a:lumOff val="60000"/>
                        </a:schemeClr>
                      </a:solidFill>
                      <a:prstDash val="solid"/>
                      <a:round/>
                      <a:headEnd type="none" w="med" len="med"/>
                      <a:tailEnd type="none" w="med" len="med"/>
                    </a:lnL>
                    <a:lnR>
                      <a:noFill/>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Bef>
                          <a:spcPts val="600"/>
                        </a:spcBef>
                        <a:spcAft>
                          <a:spcPts val="600"/>
                        </a:spcAft>
                        <a:buNone/>
                      </a:pPr>
                      <a:r>
                        <a:rPr lang="en-GB" sz="1600" kern="1200">
                          <a:solidFill>
                            <a:schemeClr val="tx2">
                              <a:lumMod val="75000"/>
                            </a:schemeClr>
                          </a:solidFill>
                          <a:effectLst/>
                        </a:rPr>
                        <a:t>0</a:t>
                      </a:r>
                      <a:endParaRPr lang="en-CA" sz="16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54142" marR="54142" marT="7520" marB="0" anchor="ctr">
                    <a:lnL>
                      <a:noFill/>
                    </a:lnL>
                    <a:lnR>
                      <a:noFill/>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Bef>
                          <a:spcPts val="600"/>
                        </a:spcBef>
                        <a:spcAft>
                          <a:spcPts val="600"/>
                        </a:spcAft>
                        <a:buNone/>
                      </a:pPr>
                      <a:r>
                        <a:rPr lang="en-GB" sz="1600" kern="1200">
                          <a:solidFill>
                            <a:schemeClr val="tx2">
                              <a:lumMod val="75000"/>
                            </a:schemeClr>
                          </a:solidFill>
                          <a:effectLst/>
                        </a:rPr>
                        <a:t>3 (7.5)</a:t>
                      </a:r>
                      <a:endParaRPr lang="en-CA" sz="16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54142" marR="54142" marT="7520" marB="0" anchor="ctr">
                    <a:lnL>
                      <a:noFill/>
                    </a:lnL>
                    <a:lnR>
                      <a:noFill/>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Bef>
                          <a:spcPts val="600"/>
                        </a:spcBef>
                        <a:spcAft>
                          <a:spcPts val="600"/>
                        </a:spcAft>
                        <a:buNone/>
                      </a:pPr>
                      <a:r>
                        <a:rPr lang="en-GB" sz="1600" kern="1200">
                          <a:solidFill>
                            <a:schemeClr val="tx2">
                              <a:lumMod val="75000"/>
                            </a:schemeClr>
                          </a:solidFill>
                          <a:effectLst/>
                        </a:rPr>
                        <a:t>3 (4.8)</a:t>
                      </a:r>
                      <a:endParaRPr lang="en-CA" sz="16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54142" marR="54142" marT="7520" marB="0" anchor="ctr">
                    <a:lnL>
                      <a:noFill/>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09495441"/>
                  </a:ext>
                </a:extLst>
              </a:tr>
              <a:tr h="371189">
                <a:tc>
                  <a:txBody>
                    <a:bodyPr/>
                    <a:lstStyle/>
                    <a:p>
                      <a:pPr>
                        <a:lnSpc>
                          <a:spcPct val="100000"/>
                        </a:lnSpc>
                        <a:spcBef>
                          <a:spcPts val="600"/>
                        </a:spcBef>
                        <a:spcAft>
                          <a:spcPts val="600"/>
                        </a:spcAft>
                        <a:buNone/>
                      </a:pPr>
                      <a:r>
                        <a:rPr lang="en-GB" sz="1600" b="1" kern="1200">
                          <a:solidFill>
                            <a:schemeClr val="tx2">
                              <a:lumMod val="75000"/>
                            </a:schemeClr>
                          </a:solidFill>
                          <a:effectLst/>
                        </a:rPr>
                        <a:t>Any Treatment-Emergent SAE </a:t>
                      </a:r>
                      <a:endParaRPr lang="en-CA" sz="1600" b="1"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54142" marR="54142" marT="7520" marB="0" anchor="ctr">
                    <a:lnL w="12700" cap="flat" cmpd="sng" algn="ctr">
                      <a:solidFill>
                        <a:schemeClr val="tx2">
                          <a:lumMod val="40000"/>
                          <a:lumOff val="60000"/>
                        </a:schemeClr>
                      </a:solidFill>
                      <a:prstDash val="solid"/>
                      <a:round/>
                      <a:headEnd type="none" w="med" len="med"/>
                      <a:tailEnd type="none" w="med" len="med"/>
                    </a:lnL>
                    <a:lnR>
                      <a:noFill/>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Bef>
                          <a:spcPts val="600"/>
                        </a:spcBef>
                        <a:spcAft>
                          <a:spcPts val="600"/>
                        </a:spcAft>
                        <a:buNone/>
                      </a:pPr>
                      <a:r>
                        <a:rPr lang="pt-BR" sz="1600" kern="1200">
                          <a:solidFill>
                            <a:schemeClr val="tx2">
                              <a:lumMod val="75000"/>
                            </a:schemeClr>
                          </a:solidFill>
                          <a:effectLst/>
                        </a:rPr>
                        <a:t>1 (4.3)</a:t>
                      </a:r>
                      <a:endParaRPr lang="en-CA" sz="16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54142" marR="54142" marT="7520" marB="0" anchor="ctr">
                    <a:lnL>
                      <a:noFill/>
                    </a:lnL>
                    <a:lnR>
                      <a:noFill/>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Bef>
                          <a:spcPts val="600"/>
                        </a:spcBef>
                        <a:spcAft>
                          <a:spcPts val="600"/>
                        </a:spcAft>
                        <a:buNone/>
                      </a:pPr>
                      <a:r>
                        <a:rPr lang="en-GB" sz="1600" kern="1200">
                          <a:solidFill>
                            <a:schemeClr val="tx2">
                              <a:lumMod val="75000"/>
                            </a:schemeClr>
                          </a:solidFill>
                          <a:effectLst/>
                        </a:rPr>
                        <a:t>0</a:t>
                      </a:r>
                      <a:endParaRPr lang="en-CA" sz="16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54142" marR="54142" marT="7520" marB="0" anchor="ctr">
                    <a:lnL>
                      <a:noFill/>
                    </a:lnL>
                    <a:lnR>
                      <a:noFill/>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Bef>
                          <a:spcPts val="600"/>
                        </a:spcBef>
                        <a:spcAft>
                          <a:spcPts val="600"/>
                        </a:spcAft>
                        <a:buNone/>
                      </a:pPr>
                      <a:r>
                        <a:rPr lang="en-GB" sz="1600" kern="1200">
                          <a:solidFill>
                            <a:schemeClr val="tx2">
                              <a:lumMod val="75000"/>
                            </a:schemeClr>
                          </a:solidFill>
                          <a:effectLst/>
                        </a:rPr>
                        <a:t>1 (1.6)</a:t>
                      </a:r>
                      <a:endParaRPr lang="en-CA" sz="16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54142" marR="54142" marT="7520" marB="0" anchor="ctr">
                    <a:lnL>
                      <a:noFill/>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46197311"/>
                  </a:ext>
                </a:extLst>
              </a:tr>
              <a:tr h="371189">
                <a:tc>
                  <a:txBody>
                    <a:bodyPr/>
                    <a:lstStyle/>
                    <a:p>
                      <a:pPr>
                        <a:lnSpc>
                          <a:spcPct val="100000"/>
                        </a:lnSpc>
                        <a:spcBef>
                          <a:spcPts val="600"/>
                        </a:spcBef>
                        <a:spcAft>
                          <a:spcPts val="600"/>
                        </a:spcAft>
                        <a:buNone/>
                      </a:pPr>
                      <a:r>
                        <a:rPr lang="en-GB" sz="1600" b="1" kern="1200">
                          <a:solidFill>
                            <a:schemeClr val="tx2">
                              <a:lumMod val="75000"/>
                            </a:schemeClr>
                          </a:solidFill>
                          <a:effectLst/>
                        </a:rPr>
                        <a:t>Any Treatment-Related SAE </a:t>
                      </a:r>
                      <a:endParaRPr lang="en-CA" sz="1600" b="1"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54142" marR="54142" marT="7520" marB="0" anchor="ctr">
                    <a:lnL w="12700" cap="flat" cmpd="sng" algn="ctr">
                      <a:solidFill>
                        <a:schemeClr val="tx2">
                          <a:lumMod val="40000"/>
                          <a:lumOff val="60000"/>
                        </a:schemeClr>
                      </a:solidFill>
                      <a:prstDash val="solid"/>
                      <a:round/>
                      <a:headEnd type="none" w="med" len="med"/>
                      <a:tailEnd type="none" w="med" len="med"/>
                    </a:lnL>
                    <a:lnR>
                      <a:noFill/>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Bef>
                          <a:spcPts val="600"/>
                        </a:spcBef>
                        <a:spcAft>
                          <a:spcPts val="600"/>
                        </a:spcAft>
                        <a:buNone/>
                      </a:pPr>
                      <a:r>
                        <a:rPr lang="en-GB" sz="1600" kern="1200">
                          <a:solidFill>
                            <a:schemeClr val="tx2">
                              <a:lumMod val="75000"/>
                            </a:schemeClr>
                          </a:solidFill>
                          <a:effectLst/>
                        </a:rPr>
                        <a:t>0</a:t>
                      </a:r>
                      <a:endParaRPr lang="en-CA" sz="16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54142" marR="54142" marT="7520" marB="0" anchor="ctr">
                    <a:lnL>
                      <a:noFill/>
                    </a:lnL>
                    <a:lnR>
                      <a:noFill/>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Bef>
                          <a:spcPts val="600"/>
                        </a:spcBef>
                        <a:spcAft>
                          <a:spcPts val="600"/>
                        </a:spcAft>
                        <a:buNone/>
                      </a:pPr>
                      <a:r>
                        <a:rPr lang="en-GB" sz="1600" kern="1200">
                          <a:solidFill>
                            <a:schemeClr val="tx2">
                              <a:lumMod val="75000"/>
                            </a:schemeClr>
                          </a:solidFill>
                          <a:effectLst/>
                        </a:rPr>
                        <a:t>0</a:t>
                      </a:r>
                      <a:endParaRPr lang="en-CA" sz="16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54142" marR="54142" marT="7520" marB="0" anchor="ctr">
                    <a:lnL>
                      <a:noFill/>
                    </a:lnL>
                    <a:lnR>
                      <a:noFill/>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Bef>
                          <a:spcPts val="600"/>
                        </a:spcBef>
                        <a:spcAft>
                          <a:spcPts val="600"/>
                        </a:spcAft>
                        <a:buNone/>
                      </a:pPr>
                      <a:r>
                        <a:rPr lang="en-GB" sz="1600" kern="1200">
                          <a:solidFill>
                            <a:schemeClr val="tx2">
                              <a:lumMod val="75000"/>
                            </a:schemeClr>
                          </a:solidFill>
                          <a:effectLst/>
                        </a:rPr>
                        <a:t>0</a:t>
                      </a:r>
                      <a:endParaRPr lang="en-CA" sz="16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54142" marR="54142" marT="7520" marB="0" anchor="ctr">
                    <a:lnL>
                      <a:noFill/>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46113247"/>
                  </a:ext>
                </a:extLst>
              </a:tr>
            </a:tbl>
          </a:graphicData>
        </a:graphic>
      </p:graphicFrame>
      <p:grpSp>
        <p:nvGrpSpPr>
          <p:cNvPr id="10" name="Group 9">
            <a:extLst>
              <a:ext uri="{FF2B5EF4-FFF2-40B4-BE49-F238E27FC236}">
                <a16:creationId xmlns:a16="http://schemas.microsoft.com/office/drawing/2014/main" id="{B52E81D1-D31A-C079-7130-52D44CBD9A8A}"/>
              </a:ext>
            </a:extLst>
          </p:cNvPr>
          <p:cNvGrpSpPr/>
          <p:nvPr/>
        </p:nvGrpSpPr>
        <p:grpSpPr>
          <a:xfrm>
            <a:off x="8246695" y="1546205"/>
            <a:ext cx="3841890" cy="523220"/>
            <a:chOff x="8246695" y="1546205"/>
            <a:chExt cx="3841890" cy="523220"/>
          </a:xfrm>
        </p:grpSpPr>
        <p:sp>
          <p:nvSpPr>
            <p:cNvPr id="11" name="TextBox 10">
              <a:extLst>
                <a:ext uri="{FF2B5EF4-FFF2-40B4-BE49-F238E27FC236}">
                  <a16:creationId xmlns:a16="http://schemas.microsoft.com/office/drawing/2014/main" id="{6D3527B8-3624-FE88-5A76-99BC37B4C40C}"/>
                </a:ext>
              </a:extLst>
            </p:cNvPr>
            <p:cNvSpPr txBox="1"/>
            <p:nvPr/>
          </p:nvSpPr>
          <p:spPr>
            <a:xfrm>
              <a:off x="8714695" y="1546205"/>
              <a:ext cx="3373890" cy="523220"/>
            </a:xfrm>
            <a:prstGeom prst="rect">
              <a:avLst/>
            </a:prstGeom>
            <a:noFill/>
          </p:spPr>
          <p:txBody>
            <a:bodyPr wrap="square">
              <a:spAutoFit/>
            </a:bodyPr>
            <a:lstStyle/>
            <a:p>
              <a:r>
                <a:rPr lang="en-CA" sz="1400">
                  <a:solidFill>
                    <a:schemeClr val="tx2">
                      <a:lumMod val="75000"/>
                    </a:schemeClr>
                  </a:solidFill>
                </a:rPr>
                <a:t>The majority of TEAEs were Grade 1 or 2 and generally mild and self-resolving</a:t>
              </a:r>
            </a:p>
          </p:txBody>
        </p:sp>
        <p:pic>
          <p:nvPicPr>
            <p:cNvPr id="15" name="Picture 14" descr="The image shows a person holding a phone.&#10;&#10;AI-generated content may be incorrect.">
              <a:extLst>
                <a:ext uri="{FF2B5EF4-FFF2-40B4-BE49-F238E27FC236}">
                  <a16:creationId xmlns:a16="http://schemas.microsoft.com/office/drawing/2014/main" id="{2D94F5D0-0910-ADFB-9FC6-6BE4302D03AD}"/>
                </a:ext>
              </a:extLst>
            </p:cNvPr>
            <p:cNvPicPr>
              <a:picLocks noChangeAspect="1"/>
            </p:cNvPicPr>
            <p:nvPr/>
          </p:nvPicPr>
          <p:blipFill>
            <a:blip r:embed="rId4">
              <a:duotone>
                <a:schemeClr val="accent1">
                  <a:shade val="45000"/>
                  <a:satMod val="135000"/>
                </a:schemeClr>
                <a:prstClr val="white"/>
              </a:duotone>
            </a:blip>
            <a:stretch>
              <a:fillRect/>
            </a:stretch>
          </p:blipFill>
          <p:spPr>
            <a:xfrm>
              <a:off x="8246695" y="1573815"/>
              <a:ext cx="468000" cy="468000"/>
            </a:xfrm>
            <a:prstGeom prst="rect">
              <a:avLst/>
            </a:prstGeom>
          </p:spPr>
        </p:pic>
      </p:grpSp>
      <p:grpSp>
        <p:nvGrpSpPr>
          <p:cNvPr id="9" name="Group 8">
            <a:extLst>
              <a:ext uri="{FF2B5EF4-FFF2-40B4-BE49-F238E27FC236}">
                <a16:creationId xmlns:a16="http://schemas.microsoft.com/office/drawing/2014/main" id="{3E4EAEBB-128F-FC3B-8965-2844B5F33628}"/>
              </a:ext>
            </a:extLst>
          </p:cNvPr>
          <p:cNvGrpSpPr/>
          <p:nvPr/>
        </p:nvGrpSpPr>
        <p:grpSpPr>
          <a:xfrm>
            <a:off x="8246695" y="2371967"/>
            <a:ext cx="3841890" cy="738664"/>
            <a:chOff x="8246695" y="2417078"/>
            <a:chExt cx="3841890" cy="738664"/>
          </a:xfrm>
        </p:grpSpPr>
        <p:sp>
          <p:nvSpPr>
            <p:cNvPr id="21" name="TextBox 20">
              <a:extLst>
                <a:ext uri="{FF2B5EF4-FFF2-40B4-BE49-F238E27FC236}">
                  <a16:creationId xmlns:a16="http://schemas.microsoft.com/office/drawing/2014/main" id="{04E93875-1E68-642D-0A53-3E4681910E79}"/>
                </a:ext>
              </a:extLst>
            </p:cNvPr>
            <p:cNvSpPr txBox="1"/>
            <p:nvPr/>
          </p:nvSpPr>
          <p:spPr>
            <a:xfrm>
              <a:off x="8714695" y="2417078"/>
              <a:ext cx="3373890" cy="738664"/>
            </a:xfrm>
            <a:prstGeom prst="rect">
              <a:avLst/>
            </a:prstGeom>
            <a:noFill/>
          </p:spPr>
          <p:txBody>
            <a:bodyPr wrap="square">
              <a:spAutoFit/>
            </a:bodyPr>
            <a:lstStyle/>
            <a:p>
              <a:r>
                <a:rPr lang="en-CA" sz="1400">
                  <a:solidFill>
                    <a:schemeClr val="tx2">
                      <a:lumMod val="75000"/>
                    </a:schemeClr>
                  </a:solidFill>
                </a:rPr>
                <a:t>All TEAEs had resolved by study end, excluding one event of Grade 1 eosinophilia considered unrelated to study drug</a:t>
              </a:r>
            </a:p>
          </p:txBody>
        </p:sp>
        <p:pic>
          <p:nvPicPr>
            <p:cNvPr id="22" name="Picture 21" descr="The image shows a person holding a phone.&#10;&#10;AI-generated content may be incorrect.">
              <a:extLst>
                <a:ext uri="{FF2B5EF4-FFF2-40B4-BE49-F238E27FC236}">
                  <a16:creationId xmlns:a16="http://schemas.microsoft.com/office/drawing/2014/main" id="{A72EF81C-39F4-D9E9-37BD-3AE19AD4DC6A}"/>
                </a:ext>
              </a:extLst>
            </p:cNvPr>
            <p:cNvPicPr>
              <a:picLocks noChangeAspect="1"/>
            </p:cNvPicPr>
            <p:nvPr/>
          </p:nvPicPr>
          <p:blipFill>
            <a:blip r:embed="rId4">
              <a:duotone>
                <a:schemeClr val="accent4">
                  <a:shade val="45000"/>
                  <a:satMod val="135000"/>
                </a:schemeClr>
                <a:prstClr val="white"/>
              </a:duotone>
            </a:blip>
            <a:stretch>
              <a:fillRect/>
            </a:stretch>
          </p:blipFill>
          <p:spPr>
            <a:xfrm>
              <a:off x="8246695" y="2552410"/>
              <a:ext cx="468000" cy="468000"/>
            </a:xfrm>
            <a:prstGeom prst="rect">
              <a:avLst/>
            </a:prstGeom>
          </p:spPr>
        </p:pic>
      </p:grpSp>
      <p:grpSp>
        <p:nvGrpSpPr>
          <p:cNvPr id="8" name="Group 7">
            <a:extLst>
              <a:ext uri="{FF2B5EF4-FFF2-40B4-BE49-F238E27FC236}">
                <a16:creationId xmlns:a16="http://schemas.microsoft.com/office/drawing/2014/main" id="{1FD7C8F4-31E3-BD9E-41B6-59C5AEC5180B}"/>
              </a:ext>
            </a:extLst>
          </p:cNvPr>
          <p:cNvGrpSpPr/>
          <p:nvPr/>
        </p:nvGrpSpPr>
        <p:grpSpPr>
          <a:xfrm>
            <a:off x="8246695" y="3413173"/>
            <a:ext cx="3841890" cy="738664"/>
            <a:chOff x="8246695" y="3543450"/>
            <a:chExt cx="3841890" cy="738664"/>
          </a:xfrm>
        </p:grpSpPr>
        <p:sp>
          <p:nvSpPr>
            <p:cNvPr id="24" name="TextBox 23">
              <a:extLst>
                <a:ext uri="{FF2B5EF4-FFF2-40B4-BE49-F238E27FC236}">
                  <a16:creationId xmlns:a16="http://schemas.microsoft.com/office/drawing/2014/main" id="{2AC5EEAE-1C7A-4DA1-8B79-8D8FFBF87AF0}"/>
                </a:ext>
              </a:extLst>
            </p:cNvPr>
            <p:cNvSpPr txBox="1"/>
            <p:nvPr/>
          </p:nvSpPr>
          <p:spPr>
            <a:xfrm>
              <a:off x="8714695" y="3543450"/>
              <a:ext cx="3373890" cy="738664"/>
            </a:xfrm>
            <a:prstGeom prst="rect">
              <a:avLst/>
            </a:prstGeom>
            <a:noFill/>
          </p:spPr>
          <p:txBody>
            <a:bodyPr wrap="square">
              <a:spAutoFit/>
            </a:bodyPr>
            <a:lstStyle/>
            <a:p>
              <a:r>
                <a:rPr lang="en-CA" sz="1400">
                  <a:solidFill>
                    <a:schemeClr val="tx2">
                      <a:lumMod val="75000"/>
                    </a:schemeClr>
                  </a:solidFill>
                </a:rPr>
                <a:t>There were no treatment-related serious AEs (SAEs) and no events leading to death</a:t>
              </a:r>
            </a:p>
          </p:txBody>
        </p:sp>
        <p:pic>
          <p:nvPicPr>
            <p:cNvPr id="25" name="Picture 24" descr="The image shows a person holding a phone.&#10;&#10;AI-generated content may be incorrect.">
              <a:extLst>
                <a:ext uri="{FF2B5EF4-FFF2-40B4-BE49-F238E27FC236}">
                  <a16:creationId xmlns:a16="http://schemas.microsoft.com/office/drawing/2014/main" id="{04F72419-0EE9-2818-E22E-3B0F9CD78735}"/>
                </a:ext>
              </a:extLst>
            </p:cNvPr>
            <p:cNvPicPr>
              <a:picLocks noChangeAspect="1"/>
            </p:cNvPicPr>
            <p:nvPr/>
          </p:nvPicPr>
          <p:blipFill>
            <a:blip r:embed="rId4">
              <a:duotone>
                <a:schemeClr val="accent3">
                  <a:shade val="45000"/>
                  <a:satMod val="135000"/>
                </a:schemeClr>
                <a:prstClr val="white"/>
              </a:duotone>
            </a:blip>
            <a:stretch>
              <a:fillRect/>
            </a:stretch>
          </p:blipFill>
          <p:spPr>
            <a:xfrm>
              <a:off x="8246695" y="3678782"/>
              <a:ext cx="468000" cy="468000"/>
            </a:xfrm>
            <a:prstGeom prst="rect">
              <a:avLst/>
            </a:prstGeom>
          </p:spPr>
        </p:pic>
      </p:grpSp>
      <p:grpSp>
        <p:nvGrpSpPr>
          <p:cNvPr id="5" name="Group 4">
            <a:extLst>
              <a:ext uri="{FF2B5EF4-FFF2-40B4-BE49-F238E27FC236}">
                <a16:creationId xmlns:a16="http://schemas.microsoft.com/office/drawing/2014/main" id="{6FBC675B-DCD4-5D7B-97C6-44C99CF20648}"/>
              </a:ext>
            </a:extLst>
          </p:cNvPr>
          <p:cNvGrpSpPr/>
          <p:nvPr/>
        </p:nvGrpSpPr>
        <p:grpSpPr>
          <a:xfrm>
            <a:off x="8246695" y="4454380"/>
            <a:ext cx="3841890" cy="954107"/>
            <a:chOff x="8246695" y="4454380"/>
            <a:chExt cx="3841890" cy="954107"/>
          </a:xfrm>
        </p:grpSpPr>
        <p:sp>
          <p:nvSpPr>
            <p:cNvPr id="29" name="TextBox 28">
              <a:extLst>
                <a:ext uri="{FF2B5EF4-FFF2-40B4-BE49-F238E27FC236}">
                  <a16:creationId xmlns:a16="http://schemas.microsoft.com/office/drawing/2014/main" id="{CDA1AF0F-8D38-9206-DBC1-0A419D24A665}"/>
                </a:ext>
              </a:extLst>
            </p:cNvPr>
            <p:cNvSpPr txBox="1"/>
            <p:nvPr/>
          </p:nvSpPr>
          <p:spPr>
            <a:xfrm>
              <a:off x="8714695" y="4454380"/>
              <a:ext cx="3373890" cy="954107"/>
            </a:xfrm>
            <a:prstGeom prst="rect">
              <a:avLst/>
            </a:prstGeom>
            <a:noFill/>
          </p:spPr>
          <p:txBody>
            <a:bodyPr wrap="square">
              <a:spAutoFit/>
            </a:bodyPr>
            <a:lstStyle/>
            <a:p>
              <a:r>
                <a:rPr lang="en-CA" sz="1400">
                  <a:solidFill>
                    <a:schemeClr val="tx2">
                      <a:lumMod val="75000"/>
                    </a:schemeClr>
                  </a:solidFill>
                </a:rPr>
                <a:t>One </a:t>
              </a:r>
              <a:r>
                <a:rPr lang="en-GB" sz="1400">
                  <a:solidFill>
                    <a:schemeClr val="tx2">
                      <a:lumMod val="75000"/>
                    </a:schemeClr>
                  </a:solidFill>
                </a:rPr>
                <a:t>(4.3%) </a:t>
              </a:r>
              <a:r>
                <a:rPr lang="en-CA" sz="1400">
                  <a:solidFill>
                    <a:schemeClr val="tx2">
                      <a:lumMod val="75000"/>
                    </a:schemeClr>
                  </a:solidFill>
                </a:rPr>
                <a:t>participant receiving placebo experienced a treatment-emergent SAE (bacterial food poisoning) considered unrelated to study treatment</a:t>
              </a:r>
            </a:p>
          </p:txBody>
        </p:sp>
        <p:pic>
          <p:nvPicPr>
            <p:cNvPr id="32" name="Picture 31" descr="The image shows a person holding a phone.&#10;&#10;AI-generated content may be incorrect.">
              <a:extLst>
                <a:ext uri="{FF2B5EF4-FFF2-40B4-BE49-F238E27FC236}">
                  <a16:creationId xmlns:a16="http://schemas.microsoft.com/office/drawing/2014/main" id="{F66DAC29-55F1-8901-FF08-60261112A1D2}"/>
                </a:ext>
              </a:extLst>
            </p:cNvPr>
            <p:cNvPicPr>
              <a:picLocks noChangeAspect="1"/>
            </p:cNvPicPr>
            <p:nvPr/>
          </p:nvPicPr>
          <p:blipFill>
            <a:blip r:embed="rId4">
              <a:duotone>
                <a:schemeClr val="accent1">
                  <a:shade val="45000"/>
                  <a:satMod val="135000"/>
                </a:schemeClr>
                <a:prstClr val="white"/>
              </a:duotone>
            </a:blip>
            <a:stretch>
              <a:fillRect/>
            </a:stretch>
          </p:blipFill>
          <p:spPr>
            <a:xfrm>
              <a:off x="8246695" y="4697433"/>
              <a:ext cx="468000" cy="468000"/>
            </a:xfrm>
            <a:prstGeom prst="rect">
              <a:avLst/>
            </a:prstGeom>
          </p:spPr>
        </p:pic>
      </p:grpSp>
    </p:spTree>
    <p:extLst>
      <p:ext uri="{BB962C8B-B14F-4D97-AF65-F5344CB8AC3E}">
        <p14:creationId xmlns:p14="http://schemas.microsoft.com/office/powerpoint/2010/main" val="400533211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0F2C5A0-2C8C-9A52-BED9-F8ADDB4AFC3B}"/>
              </a:ext>
            </a:extLst>
          </p:cNvPr>
          <p:cNvSpPr>
            <a:spLocks noGrp="1"/>
          </p:cNvSpPr>
          <p:nvPr>
            <p:ph type="sldNum" sz="quarter" idx="11"/>
          </p:nvPr>
        </p:nvSpPr>
        <p:spPr/>
        <p:txBody>
          <a:bodyPr/>
          <a:lstStyle/>
          <a:p>
            <a:fld id="{99D56644-8EB0-2A41-BE32-5D3B59CB68A2}" type="slidenum">
              <a:rPr lang="en-US" smtClean="0"/>
              <a:pPr/>
              <a:t>14</a:t>
            </a:fld>
            <a:endParaRPr lang="en-US"/>
          </a:p>
        </p:txBody>
      </p:sp>
      <p:sp>
        <p:nvSpPr>
          <p:cNvPr id="8" name="Title 7">
            <a:extLst>
              <a:ext uri="{FF2B5EF4-FFF2-40B4-BE49-F238E27FC236}">
                <a16:creationId xmlns:a16="http://schemas.microsoft.com/office/drawing/2014/main" id="{1894F920-010D-4992-D307-C5F7EF37F414}"/>
              </a:ext>
            </a:extLst>
          </p:cNvPr>
          <p:cNvSpPr>
            <a:spLocks noGrp="1"/>
          </p:cNvSpPr>
          <p:nvPr>
            <p:ph type="title"/>
          </p:nvPr>
        </p:nvSpPr>
        <p:spPr/>
        <p:txBody>
          <a:bodyPr anchor="ctr"/>
          <a:lstStyle/>
          <a:p>
            <a:r>
              <a:rPr lang="en-CA"/>
              <a:t>Ruvonoflast-treated participant was able to mount an infection response while on study drug</a:t>
            </a:r>
          </a:p>
        </p:txBody>
      </p:sp>
      <p:sp>
        <p:nvSpPr>
          <p:cNvPr id="9" name="Text Placeholder 8">
            <a:extLst>
              <a:ext uri="{FF2B5EF4-FFF2-40B4-BE49-F238E27FC236}">
                <a16:creationId xmlns:a16="http://schemas.microsoft.com/office/drawing/2014/main" id="{FE261D3C-5C5B-0326-0FED-060133008C78}"/>
              </a:ext>
            </a:extLst>
          </p:cNvPr>
          <p:cNvSpPr>
            <a:spLocks noGrp="1"/>
          </p:cNvSpPr>
          <p:nvPr>
            <p:ph type="body" sz="quarter" idx="14"/>
          </p:nvPr>
        </p:nvSpPr>
        <p:spPr/>
        <p:txBody>
          <a:bodyPr anchor="ctr"/>
          <a:lstStyle/>
          <a:p>
            <a:r>
              <a:rPr lang="en-US">
                <a:solidFill>
                  <a:schemeClr val="tx2"/>
                </a:solidFill>
                <a:ea typeface="Arial" pitchFamily="34" charset="-122"/>
                <a:cs typeface="Arial" panose="020B0604020202020204" pitchFamily="34" charset="0"/>
              </a:rPr>
              <a:t>hsCRP, high-sensitivity C-reactive protein; </a:t>
            </a:r>
            <a:r>
              <a:rPr lang="en-US">
                <a:ea typeface="Arial" pitchFamily="34" charset="-122"/>
                <a:cs typeface="Arial" panose="020B0604020202020204" pitchFamily="34" charset="0"/>
              </a:rPr>
              <a:t>IL-1, interleukin-1; IL-6, interleukin-6; </a:t>
            </a:r>
            <a:r>
              <a:rPr lang="en-US">
                <a:solidFill>
                  <a:schemeClr val="tx2"/>
                </a:solidFill>
                <a:ea typeface="Arial" pitchFamily="34" charset="-122"/>
                <a:cs typeface="Arial" panose="020B0604020202020204" pitchFamily="34" charset="0"/>
              </a:rPr>
              <a:t>LRTI, lower respiratory tract infection; NLPR3, NOD-like receptor family, pyrin domain containing 3.  </a:t>
            </a:r>
            <a:endParaRPr lang="en-CA"/>
          </a:p>
        </p:txBody>
      </p:sp>
      <p:pic>
        <p:nvPicPr>
          <p:cNvPr id="10" name="Picture 9">
            <a:extLst>
              <a:ext uri="{FF2B5EF4-FFF2-40B4-BE49-F238E27FC236}">
                <a16:creationId xmlns:a16="http://schemas.microsoft.com/office/drawing/2014/main" id="{A635BAEC-1480-4FDD-E38B-4C19307AF263}"/>
              </a:ext>
            </a:extLst>
          </p:cNvPr>
          <p:cNvPicPr>
            <a:picLocks noChangeAspect="1"/>
          </p:cNvPicPr>
          <p:nvPr/>
        </p:nvPicPr>
        <p:blipFill>
          <a:blip r:embed="rId2"/>
          <a:stretch>
            <a:fillRect/>
          </a:stretch>
        </p:blipFill>
        <p:spPr>
          <a:xfrm>
            <a:off x="347471" y="1475777"/>
            <a:ext cx="6712089" cy="3874865"/>
          </a:xfrm>
          <a:prstGeom prst="rect">
            <a:avLst/>
          </a:prstGeom>
        </p:spPr>
      </p:pic>
      <p:grpSp>
        <p:nvGrpSpPr>
          <p:cNvPr id="11" name="Group 10">
            <a:extLst>
              <a:ext uri="{FF2B5EF4-FFF2-40B4-BE49-F238E27FC236}">
                <a16:creationId xmlns:a16="http://schemas.microsoft.com/office/drawing/2014/main" id="{FD0C34A2-5B9F-E707-AE4E-691564B69F50}"/>
              </a:ext>
            </a:extLst>
          </p:cNvPr>
          <p:cNvGrpSpPr/>
          <p:nvPr/>
        </p:nvGrpSpPr>
        <p:grpSpPr>
          <a:xfrm>
            <a:off x="7278130" y="1459987"/>
            <a:ext cx="4683211" cy="3906445"/>
            <a:chOff x="6399162" y="1671849"/>
            <a:chExt cx="2810322" cy="3493436"/>
          </a:xfrm>
        </p:grpSpPr>
        <p:sp>
          <p:nvSpPr>
            <p:cNvPr id="12" name="Rounded Rectangle 11">
              <a:extLst>
                <a:ext uri="{FF2B5EF4-FFF2-40B4-BE49-F238E27FC236}">
                  <a16:creationId xmlns:a16="http://schemas.microsoft.com/office/drawing/2014/main" id="{4DC959C1-7797-D0E5-34DD-189F26312A45}"/>
                </a:ext>
              </a:extLst>
            </p:cNvPr>
            <p:cNvSpPr/>
            <p:nvPr/>
          </p:nvSpPr>
          <p:spPr>
            <a:xfrm>
              <a:off x="6399162" y="1671849"/>
              <a:ext cx="2810322" cy="3493436"/>
            </a:xfrm>
            <a:prstGeom prst="roundRect">
              <a:avLst>
                <a:gd name="adj" fmla="val 6079"/>
              </a:avLst>
            </a:prstGeom>
            <a:solidFill>
              <a:schemeClr val="bg1">
                <a:lumMod val="95000"/>
                <a:alpha val="59807"/>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3" name="Rounded Rectangle 16">
              <a:extLst>
                <a:ext uri="{FF2B5EF4-FFF2-40B4-BE49-F238E27FC236}">
                  <a16:creationId xmlns:a16="http://schemas.microsoft.com/office/drawing/2014/main" id="{FE208A37-B548-251F-10EF-AB13FD68ECAC}"/>
                </a:ext>
              </a:extLst>
            </p:cNvPr>
            <p:cNvSpPr/>
            <p:nvPr/>
          </p:nvSpPr>
          <p:spPr>
            <a:xfrm>
              <a:off x="6452433" y="1786605"/>
              <a:ext cx="2713058" cy="3288261"/>
            </a:xfrm>
            <a:prstGeom prst="roundRect">
              <a:avLst>
                <a:gd name="adj" fmla="val 6079"/>
              </a:avLst>
            </a:prstGeom>
            <a:gradFill>
              <a:gsLst>
                <a:gs pos="100000">
                  <a:schemeClr val="accent4">
                    <a:lumMod val="20000"/>
                    <a:lumOff val="80000"/>
                  </a:schemeClr>
                </a:gs>
                <a:gs pos="67000">
                  <a:schemeClr val="bg1"/>
                </a:gs>
              </a:gsLst>
              <a:lin ang="16200000" scaled="0"/>
            </a:gradFill>
            <a:ln w="158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274320" rIns="91440" bIns="45720" rtlCol="0" anchor="t" anchorCtr="0"/>
            <a:lstStyle/>
            <a:p>
              <a:pPr algn="ctr"/>
              <a:endParaRPr lang="en-US" sz="2000" b="1">
                <a:solidFill>
                  <a:schemeClr val="accent4"/>
                </a:solidFill>
              </a:endParaRPr>
            </a:p>
          </p:txBody>
        </p:sp>
      </p:grpSp>
      <p:sp>
        <p:nvSpPr>
          <p:cNvPr id="14" name="TextBox 13">
            <a:extLst>
              <a:ext uri="{FF2B5EF4-FFF2-40B4-BE49-F238E27FC236}">
                <a16:creationId xmlns:a16="http://schemas.microsoft.com/office/drawing/2014/main" id="{9994EF02-425F-9412-BD31-AD7B7F9FE1EC}"/>
              </a:ext>
            </a:extLst>
          </p:cNvPr>
          <p:cNvSpPr txBox="1"/>
          <p:nvPr/>
        </p:nvSpPr>
        <p:spPr>
          <a:xfrm>
            <a:off x="7443914" y="1700520"/>
            <a:ext cx="4437040" cy="2585323"/>
          </a:xfrm>
          <a:prstGeom prst="rect">
            <a:avLst/>
          </a:prstGeom>
          <a:noFill/>
        </p:spPr>
        <p:txBody>
          <a:bodyPr wrap="square" lIns="91440" tIns="45720" rIns="91440" bIns="45720" rtlCol="0" anchor="ctr">
            <a:spAutoFit/>
          </a:bodyPr>
          <a:lstStyle>
            <a:defPPr>
              <a:defRPr lang="en-US"/>
            </a:defPPr>
            <a:lvl1pPr marL="173038" indent="-173038">
              <a:lnSpc>
                <a:spcPct val="90000"/>
              </a:lnSpc>
              <a:spcAft>
                <a:spcPts val="600"/>
              </a:spcAft>
              <a:buFont typeface="Arial" panose="020B0604020202020204" pitchFamily="34" charset="0"/>
              <a:buChar char="•"/>
              <a:defRPr>
                <a:solidFill>
                  <a:schemeClr val="tx2"/>
                </a:solidFill>
                <a:ea typeface="Calibri Light"/>
                <a:cs typeface="Calibri Light"/>
              </a:defRPr>
            </a:lvl1pPr>
          </a:lstStyle>
          <a:p>
            <a:pPr marL="172720" indent="-172720">
              <a:lnSpc>
                <a:spcPct val="100000"/>
              </a:lnSpc>
              <a:spcAft>
                <a:spcPts val="0"/>
              </a:spcAft>
            </a:pPr>
            <a:r>
              <a:rPr lang="en-CA" b="1">
                <a:solidFill>
                  <a:schemeClr val="tx2">
                    <a:lumMod val="75000"/>
                  </a:schemeClr>
                </a:solidFill>
              </a:rPr>
              <a:t>Selective NLRP3 inhibition</a:t>
            </a:r>
            <a:r>
              <a:rPr lang="en-CA">
                <a:solidFill>
                  <a:schemeClr val="tx2">
                    <a:lumMod val="75000"/>
                  </a:schemeClr>
                </a:solidFill>
              </a:rPr>
              <a:t> preserves parallel pathways for pathogen response</a:t>
            </a:r>
          </a:p>
          <a:p>
            <a:pPr marL="0" indent="0">
              <a:lnSpc>
                <a:spcPct val="100000"/>
              </a:lnSpc>
              <a:spcAft>
                <a:spcPts val="0"/>
              </a:spcAft>
              <a:buNone/>
            </a:pPr>
            <a:endParaRPr lang="en-US">
              <a:ea typeface="Calibri"/>
              <a:cs typeface="Calibri"/>
            </a:endParaRPr>
          </a:p>
          <a:p>
            <a:pPr>
              <a:lnSpc>
                <a:spcPct val="100000"/>
              </a:lnSpc>
              <a:spcAft>
                <a:spcPts val="0"/>
              </a:spcAft>
            </a:pPr>
            <a:r>
              <a:rPr lang="en-US" b="1">
                <a:ea typeface="Calibri"/>
                <a:cs typeface="Calibri"/>
              </a:rPr>
              <a:t>No increased risk of infections</a:t>
            </a:r>
            <a:r>
              <a:rPr lang="en-US">
                <a:ea typeface="Calibri"/>
                <a:cs typeface="Calibri"/>
              </a:rPr>
              <a:t> observed in this trial</a:t>
            </a:r>
          </a:p>
          <a:p>
            <a:pPr>
              <a:lnSpc>
                <a:spcPct val="100000"/>
              </a:lnSpc>
              <a:spcAft>
                <a:spcPts val="0"/>
              </a:spcAft>
            </a:pPr>
            <a:endParaRPr lang="en-US"/>
          </a:p>
          <a:p>
            <a:pPr marL="172720" indent="-172720">
              <a:lnSpc>
                <a:spcPct val="100000"/>
              </a:lnSpc>
              <a:spcAft>
                <a:spcPts val="0"/>
              </a:spcAft>
            </a:pPr>
            <a:r>
              <a:rPr lang="en-US" b="1"/>
              <a:t>Potential differentiation from IL-1/IL-6 biologics</a:t>
            </a:r>
            <a:endParaRPr lang="en-US">
              <a:solidFill>
                <a:srgbClr val="44546A"/>
              </a:solidFill>
            </a:endParaRPr>
          </a:p>
          <a:p>
            <a:pPr marL="283845" lvl="1"/>
            <a:r>
              <a:rPr lang="en-US"/>
              <a:t>	</a:t>
            </a:r>
            <a:endParaRPr lang="en-US" sz="1600">
              <a:ea typeface="Calibri"/>
              <a:cs typeface="Calibri"/>
            </a:endParaRPr>
          </a:p>
        </p:txBody>
      </p:sp>
    </p:spTree>
    <p:extLst>
      <p:ext uri="{BB962C8B-B14F-4D97-AF65-F5344CB8AC3E}">
        <p14:creationId xmlns:p14="http://schemas.microsoft.com/office/powerpoint/2010/main" val="13089170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DE25B2-22EC-DF56-24C2-0B963D7CFC5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DA636AC-8C3B-0228-3CEE-951938712F23}"/>
              </a:ext>
            </a:extLst>
          </p:cNvPr>
          <p:cNvSpPr>
            <a:spLocks noGrp="1"/>
          </p:cNvSpPr>
          <p:nvPr>
            <p:ph type="sldNum" sz="quarter" idx="11"/>
          </p:nvPr>
        </p:nvSpPr>
        <p:spPr/>
        <p:txBody>
          <a:bodyPr/>
          <a:lstStyle/>
          <a:p>
            <a:fld id="{99D56644-8EB0-2A41-BE32-5D3B59CB68A2}" type="slidenum">
              <a:rPr lang="en-US" smtClean="0"/>
              <a:pPr/>
              <a:t>15</a:t>
            </a:fld>
            <a:endParaRPr lang="en-US"/>
          </a:p>
        </p:txBody>
      </p:sp>
      <p:sp>
        <p:nvSpPr>
          <p:cNvPr id="3" name="Title 2">
            <a:extLst>
              <a:ext uri="{FF2B5EF4-FFF2-40B4-BE49-F238E27FC236}">
                <a16:creationId xmlns:a16="http://schemas.microsoft.com/office/drawing/2014/main" id="{5170BD8B-3441-E1DB-E5F6-B62D53132A70}"/>
              </a:ext>
            </a:extLst>
          </p:cNvPr>
          <p:cNvSpPr>
            <a:spLocks noGrp="1"/>
          </p:cNvSpPr>
          <p:nvPr>
            <p:ph type="title"/>
          </p:nvPr>
        </p:nvSpPr>
        <p:spPr>
          <a:xfrm>
            <a:off x="347471" y="137318"/>
            <a:ext cx="9360000" cy="799308"/>
          </a:xfrm>
        </p:spPr>
        <p:txBody>
          <a:bodyPr anchor="ctr"/>
          <a:lstStyle/>
          <a:p>
            <a:r>
              <a:rPr lang="en-CA"/>
              <a:t>Limitations and future directions</a:t>
            </a:r>
          </a:p>
        </p:txBody>
      </p:sp>
      <p:sp>
        <p:nvSpPr>
          <p:cNvPr id="4" name="Text Placeholder 3">
            <a:extLst>
              <a:ext uri="{FF2B5EF4-FFF2-40B4-BE49-F238E27FC236}">
                <a16:creationId xmlns:a16="http://schemas.microsoft.com/office/drawing/2014/main" id="{7401FEB6-1E42-A9B0-3663-52000E2FCE0B}"/>
              </a:ext>
            </a:extLst>
          </p:cNvPr>
          <p:cNvSpPr>
            <a:spLocks noGrp="1"/>
          </p:cNvSpPr>
          <p:nvPr>
            <p:ph type="body" sz="quarter" idx="14"/>
          </p:nvPr>
        </p:nvSpPr>
        <p:spPr/>
        <p:txBody>
          <a:bodyPr anchor="ctr"/>
          <a:lstStyle/>
          <a:p>
            <a:r>
              <a:rPr lang="en-US" sz="1000">
                <a:solidFill>
                  <a:schemeClr val="tx2"/>
                </a:solidFill>
                <a:ea typeface="Arial" pitchFamily="34" charset="-122"/>
                <a:cs typeface="Arial" panose="020B0604020202020204" pitchFamily="34" charset="0"/>
              </a:rPr>
              <a:t>Cardiomet, cardiometabolic; GLP-1 RA, glucagon‑like peptide‑1 receptor agonist; NLPR3, NOD-like receptor family, pyrin domain containing 3; pts, patients; w/o, without</a:t>
            </a:r>
            <a:r>
              <a:rPr lang="en-US" sz="1000" kern="100">
                <a:ea typeface="Aptos" panose="020B0004020202020204" pitchFamily="34" charset="0"/>
                <a:cs typeface="Arial" panose="020B0604020202020204" pitchFamily="34" charset="0"/>
              </a:rPr>
              <a:t>.</a:t>
            </a:r>
            <a:endParaRPr lang="en-CA" sz="1000"/>
          </a:p>
        </p:txBody>
      </p:sp>
      <p:sp>
        <p:nvSpPr>
          <p:cNvPr id="5" name="Arrow: Right 4">
            <a:extLst>
              <a:ext uri="{FF2B5EF4-FFF2-40B4-BE49-F238E27FC236}">
                <a16:creationId xmlns:a16="http://schemas.microsoft.com/office/drawing/2014/main" id="{938C4CE1-0370-06BB-8009-60E761C0DF1C}"/>
              </a:ext>
            </a:extLst>
          </p:cNvPr>
          <p:cNvSpPr/>
          <p:nvPr/>
        </p:nvSpPr>
        <p:spPr>
          <a:xfrm>
            <a:off x="4622800" y="1395665"/>
            <a:ext cx="7213467" cy="451076"/>
          </a:xfrm>
          <a:prstGeom prst="rightArrow">
            <a:avLst/>
          </a:prstGeom>
          <a:solidFill>
            <a:schemeClr val="accent1">
              <a:lumMod val="20000"/>
              <a:lumOff val="8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Rectangle: Rounded Corners 6">
            <a:extLst>
              <a:ext uri="{FF2B5EF4-FFF2-40B4-BE49-F238E27FC236}">
                <a16:creationId xmlns:a16="http://schemas.microsoft.com/office/drawing/2014/main" id="{F0F9E6E4-614E-DFAF-83CE-F428582C5C08}"/>
              </a:ext>
            </a:extLst>
          </p:cNvPr>
          <p:cNvSpPr/>
          <p:nvPr/>
        </p:nvSpPr>
        <p:spPr>
          <a:xfrm>
            <a:off x="343974" y="1531482"/>
            <a:ext cx="4078237" cy="4501017"/>
          </a:xfrm>
          <a:prstGeom prst="roundRect">
            <a:avLst/>
          </a:prstGeom>
          <a:no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Rectangle: Rounded Corners 7">
            <a:extLst>
              <a:ext uri="{FF2B5EF4-FFF2-40B4-BE49-F238E27FC236}">
                <a16:creationId xmlns:a16="http://schemas.microsoft.com/office/drawing/2014/main" id="{BC7EC077-3797-E7F6-0E9E-8A49E31E6D47}"/>
              </a:ext>
            </a:extLst>
          </p:cNvPr>
          <p:cNvSpPr/>
          <p:nvPr/>
        </p:nvSpPr>
        <p:spPr>
          <a:xfrm>
            <a:off x="1441256" y="1179687"/>
            <a:ext cx="1883672" cy="621516"/>
          </a:xfrm>
          <a:prstGeom prst="roundRect">
            <a:avLst/>
          </a:prstGeom>
          <a:solidFill>
            <a:schemeClr val="bg1">
              <a:lumMod val="9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a:solidFill>
                  <a:schemeClr val="tx2">
                    <a:lumMod val="75000"/>
                  </a:schemeClr>
                </a:solidFill>
              </a:rPr>
              <a:t>Limitations</a:t>
            </a:r>
            <a:endParaRPr lang="en-CA" sz="1600" b="1" baseline="30000">
              <a:solidFill>
                <a:schemeClr val="tx2">
                  <a:lumMod val="75000"/>
                </a:schemeClr>
              </a:solidFill>
            </a:endParaRPr>
          </a:p>
        </p:txBody>
      </p:sp>
      <p:sp>
        <p:nvSpPr>
          <p:cNvPr id="12" name="Rectangle: Rounded Corners 11">
            <a:extLst>
              <a:ext uri="{FF2B5EF4-FFF2-40B4-BE49-F238E27FC236}">
                <a16:creationId xmlns:a16="http://schemas.microsoft.com/office/drawing/2014/main" id="{7CE44CF4-9020-7DE8-47B7-E320D4203C41}"/>
              </a:ext>
            </a:extLst>
          </p:cNvPr>
          <p:cNvSpPr/>
          <p:nvPr/>
        </p:nvSpPr>
        <p:spPr>
          <a:xfrm flipH="1">
            <a:off x="5010691" y="4693900"/>
            <a:ext cx="1980000" cy="1332000"/>
          </a:xfrm>
          <a:prstGeom prst="roundRect">
            <a:avLst/>
          </a:prstGeom>
          <a:solidFill>
            <a:schemeClr val="accent1">
              <a:alpha val="49804"/>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t"/>
          <a:lstStyle/>
          <a:p>
            <a:pPr algn="ctr">
              <a:spcAft>
                <a:spcPts val="600"/>
              </a:spcAft>
            </a:pPr>
            <a:r>
              <a:rPr lang="en-CA" sz="1600" b="1">
                <a:solidFill>
                  <a:schemeClr val="tx2">
                    <a:lumMod val="75000"/>
                  </a:schemeClr>
                </a:solidFill>
              </a:rPr>
              <a:t>Phase 1</a:t>
            </a:r>
          </a:p>
          <a:p>
            <a:pPr algn="ctr">
              <a:spcAft>
                <a:spcPts val="600"/>
              </a:spcAft>
            </a:pPr>
            <a:r>
              <a:rPr lang="en-CA" sz="1600">
                <a:solidFill>
                  <a:schemeClr val="tx2">
                    <a:lumMod val="75000"/>
                  </a:schemeClr>
                </a:solidFill>
              </a:rPr>
              <a:t>Completed</a:t>
            </a:r>
          </a:p>
        </p:txBody>
      </p:sp>
      <p:sp>
        <p:nvSpPr>
          <p:cNvPr id="16" name="Rectangle: Rounded Corners 15">
            <a:extLst>
              <a:ext uri="{FF2B5EF4-FFF2-40B4-BE49-F238E27FC236}">
                <a16:creationId xmlns:a16="http://schemas.microsoft.com/office/drawing/2014/main" id="{AE416E6B-7976-0A7C-04B4-4FBC9ACD6D67}"/>
              </a:ext>
            </a:extLst>
          </p:cNvPr>
          <p:cNvSpPr/>
          <p:nvPr/>
        </p:nvSpPr>
        <p:spPr>
          <a:xfrm flipH="1">
            <a:off x="7253703" y="3325900"/>
            <a:ext cx="1980000" cy="2700000"/>
          </a:xfrm>
          <a:prstGeom prst="roundRect">
            <a:avLst/>
          </a:prstGeom>
          <a:solidFill>
            <a:schemeClr val="accent4">
              <a:alpha val="74902"/>
            </a:schemeClr>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t"/>
          <a:lstStyle/>
          <a:p>
            <a:pPr algn="ctr">
              <a:spcAft>
                <a:spcPts val="600"/>
              </a:spcAft>
            </a:pPr>
            <a:r>
              <a:rPr lang="en-CA" sz="1600" b="1">
                <a:solidFill>
                  <a:schemeClr val="tx2">
                    <a:lumMod val="75000"/>
                  </a:schemeClr>
                </a:solidFill>
              </a:rPr>
              <a:t>Phase 2</a:t>
            </a:r>
          </a:p>
          <a:p>
            <a:pPr algn="ctr">
              <a:spcAft>
                <a:spcPts val="600"/>
              </a:spcAft>
            </a:pPr>
            <a:r>
              <a:rPr lang="en-CA" sz="1600">
                <a:solidFill>
                  <a:schemeClr val="tx2">
                    <a:lumMod val="75000"/>
                  </a:schemeClr>
                </a:solidFill>
              </a:rPr>
              <a:t>RESOLVE-1 and RESOLVE-2 reading out mid-to-late 2026</a:t>
            </a:r>
          </a:p>
          <a:p>
            <a:pPr algn="ctr">
              <a:spcBef>
                <a:spcPts val="600"/>
              </a:spcBef>
              <a:spcAft>
                <a:spcPts val="600"/>
              </a:spcAft>
            </a:pPr>
            <a:r>
              <a:rPr lang="en-CA" sz="900" b="1">
                <a:solidFill>
                  <a:schemeClr val="tx2">
                    <a:lumMod val="75000"/>
                  </a:schemeClr>
                </a:solidFill>
              </a:rPr>
              <a:t>RESOLVE-1</a:t>
            </a:r>
            <a:r>
              <a:rPr lang="en-CA" sz="900">
                <a:solidFill>
                  <a:schemeClr val="tx2">
                    <a:lumMod val="75000"/>
                  </a:schemeClr>
                </a:solidFill>
              </a:rPr>
              <a:t> (</a:t>
            </a:r>
            <a:r>
              <a:rPr lang="en-CA" sz="900">
                <a:solidFill>
                  <a:schemeClr val="tx2">
                    <a:lumMod val="75000"/>
                  </a:schemeClr>
                </a:solidFill>
                <a:hlinkClick r:id="rId2">
                  <a:extLst>
                    <a:ext uri="{A12FA001-AC4F-418D-AE19-62706E023703}">
                      <ahyp:hlinkClr xmlns:ahyp="http://schemas.microsoft.com/office/drawing/2018/hyperlinkcolor" val="tx"/>
                    </a:ext>
                  </a:extLst>
                </a:hlinkClick>
              </a:rPr>
              <a:t>NCT07055516</a:t>
            </a:r>
            <a:r>
              <a:rPr lang="en-CA" sz="900">
                <a:solidFill>
                  <a:schemeClr val="tx2">
                    <a:lumMod val="75000"/>
                  </a:schemeClr>
                </a:solidFill>
              </a:rPr>
              <a:t>; n=176, 24 wks): Ruvonoflast monotherapy w/o calorie restriction in cardiomet pts, incl. with type 2 diabetes</a:t>
            </a:r>
          </a:p>
          <a:p>
            <a:pPr algn="ctr">
              <a:spcAft>
                <a:spcPts val="600"/>
              </a:spcAft>
            </a:pPr>
            <a:r>
              <a:rPr lang="en-CA" sz="900" b="1">
                <a:solidFill>
                  <a:schemeClr val="tx2">
                    <a:lumMod val="75000"/>
                  </a:schemeClr>
                </a:solidFill>
              </a:rPr>
              <a:t>RESOLVE-2</a:t>
            </a:r>
            <a:r>
              <a:rPr lang="en-CA" sz="900">
                <a:solidFill>
                  <a:schemeClr val="tx2">
                    <a:lumMod val="75000"/>
                  </a:schemeClr>
                </a:solidFill>
              </a:rPr>
              <a:t> (</a:t>
            </a:r>
            <a:r>
              <a:rPr lang="en-CA" sz="900">
                <a:solidFill>
                  <a:schemeClr val="tx2">
                    <a:lumMod val="75000"/>
                  </a:schemeClr>
                </a:solidFill>
                <a:hlinkClick r:id="rId3">
                  <a:extLst>
                    <a:ext uri="{A12FA001-AC4F-418D-AE19-62706E023703}">
                      <ahyp:hlinkClr xmlns:ahyp="http://schemas.microsoft.com/office/drawing/2018/hyperlinkcolor" val="tx"/>
                    </a:ext>
                  </a:extLst>
                </a:hlinkClick>
              </a:rPr>
              <a:t>NCT07220629</a:t>
            </a:r>
            <a:r>
              <a:rPr lang="en-CA" sz="900">
                <a:solidFill>
                  <a:schemeClr val="tx2">
                    <a:lumMod val="75000"/>
                  </a:schemeClr>
                </a:solidFill>
              </a:rPr>
              <a:t>; n=82, 32 wks): Ruvonoflast as an adjunct to GLP-1 RA in cardiomet pts</a:t>
            </a:r>
          </a:p>
          <a:p>
            <a:pPr algn="ctr"/>
            <a:endParaRPr lang="en-CA" sz="1200">
              <a:solidFill>
                <a:schemeClr val="tx2">
                  <a:lumMod val="75000"/>
                </a:schemeClr>
              </a:solidFill>
            </a:endParaRPr>
          </a:p>
        </p:txBody>
      </p:sp>
      <p:sp>
        <p:nvSpPr>
          <p:cNvPr id="17" name="Rectangle: Rounded Corners 16">
            <a:extLst>
              <a:ext uri="{FF2B5EF4-FFF2-40B4-BE49-F238E27FC236}">
                <a16:creationId xmlns:a16="http://schemas.microsoft.com/office/drawing/2014/main" id="{0DC05E73-0671-1DE2-6559-86B358BCE7C9}"/>
              </a:ext>
            </a:extLst>
          </p:cNvPr>
          <p:cNvSpPr/>
          <p:nvPr/>
        </p:nvSpPr>
        <p:spPr>
          <a:xfrm flipH="1">
            <a:off x="9494310" y="2000499"/>
            <a:ext cx="1980000" cy="4032000"/>
          </a:xfrm>
          <a:prstGeom prst="roundRect">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t"/>
          <a:lstStyle/>
          <a:p>
            <a:pPr algn="ctr">
              <a:spcAft>
                <a:spcPts val="600"/>
              </a:spcAft>
            </a:pPr>
            <a:r>
              <a:rPr lang="en-CA" sz="1600" b="1">
                <a:solidFill>
                  <a:schemeClr val="bg1"/>
                </a:solidFill>
              </a:rPr>
              <a:t>Phase 3</a:t>
            </a:r>
          </a:p>
          <a:p>
            <a:pPr algn="ctr">
              <a:spcAft>
                <a:spcPts val="600"/>
              </a:spcAft>
            </a:pPr>
            <a:r>
              <a:rPr lang="en-CA" sz="1600">
                <a:solidFill>
                  <a:schemeClr val="bg1"/>
                </a:solidFill>
              </a:rPr>
              <a:t>Phase 3 launch planned for early 2027</a:t>
            </a:r>
          </a:p>
        </p:txBody>
      </p:sp>
      <p:grpSp>
        <p:nvGrpSpPr>
          <p:cNvPr id="35" name="Group 34">
            <a:extLst>
              <a:ext uri="{FF2B5EF4-FFF2-40B4-BE49-F238E27FC236}">
                <a16:creationId xmlns:a16="http://schemas.microsoft.com/office/drawing/2014/main" id="{259DD173-7D3A-CEBF-B118-D17136AC61CC}"/>
              </a:ext>
            </a:extLst>
          </p:cNvPr>
          <p:cNvGrpSpPr/>
          <p:nvPr/>
        </p:nvGrpSpPr>
        <p:grpSpPr>
          <a:xfrm>
            <a:off x="10232310" y="1369203"/>
            <a:ext cx="504000" cy="504000"/>
            <a:chOff x="8568765" y="2096511"/>
            <a:chExt cx="504000" cy="504000"/>
          </a:xfrm>
        </p:grpSpPr>
        <p:sp>
          <p:nvSpPr>
            <p:cNvPr id="11" name="Oval 10">
              <a:extLst>
                <a:ext uri="{FF2B5EF4-FFF2-40B4-BE49-F238E27FC236}">
                  <a16:creationId xmlns:a16="http://schemas.microsoft.com/office/drawing/2014/main" id="{2B84981E-D633-C032-64CC-03EBCA6AB3DB}"/>
                </a:ext>
              </a:extLst>
            </p:cNvPr>
            <p:cNvSpPr/>
            <p:nvPr/>
          </p:nvSpPr>
          <p:spPr>
            <a:xfrm>
              <a:off x="8604765" y="2132511"/>
              <a:ext cx="432000" cy="432000"/>
            </a:xfrm>
            <a:prstGeom prst="ellipse">
              <a:avLst/>
            </a:prstGeom>
            <a:solidFill>
              <a:schemeClr val="bg1"/>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21" name="Picture 20" descr="The image shows a person holding a phone.&#10;&#10;AI-generated content may be incorrect.">
              <a:extLst>
                <a:ext uri="{FF2B5EF4-FFF2-40B4-BE49-F238E27FC236}">
                  <a16:creationId xmlns:a16="http://schemas.microsoft.com/office/drawing/2014/main" id="{644F3142-3A55-8355-0166-89AA3865262A}"/>
                </a:ext>
              </a:extLst>
            </p:cNvPr>
            <p:cNvPicPr>
              <a:picLocks noChangeAspect="1"/>
            </p:cNvPicPr>
            <p:nvPr/>
          </p:nvPicPr>
          <p:blipFill>
            <a:blip r:embed="rId4">
              <a:duotone>
                <a:schemeClr val="accent3">
                  <a:shade val="45000"/>
                  <a:satMod val="135000"/>
                </a:schemeClr>
                <a:prstClr val="white"/>
              </a:duotone>
            </a:blip>
            <a:stretch>
              <a:fillRect/>
            </a:stretch>
          </p:blipFill>
          <p:spPr>
            <a:xfrm>
              <a:off x="8568765" y="2096511"/>
              <a:ext cx="504000" cy="504000"/>
            </a:xfrm>
            <a:prstGeom prst="rect">
              <a:avLst/>
            </a:prstGeom>
          </p:spPr>
        </p:pic>
      </p:grpSp>
      <p:sp>
        <p:nvSpPr>
          <p:cNvPr id="27" name="TextBox 26">
            <a:extLst>
              <a:ext uri="{FF2B5EF4-FFF2-40B4-BE49-F238E27FC236}">
                <a16:creationId xmlns:a16="http://schemas.microsoft.com/office/drawing/2014/main" id="{2BD1B25C-5B41-2D51-3D15-382FE2CFD3C3}"/>
              </a:ext>
            </a:extLst>
          </p:cNvPr>
          <p:cNvSpPr txBox="1"/>
          <p:nvPr/>
        </p:nvSpPr>
        <p:spPr>
          <a:xfrm>
            <a:off x="613455" y="4398894"/>
            <a:ext cx="3545744" cy="1323439"/>
          </a:xfrm>
          <a:prstGeom prst="rect">
            <a:avLst/>
          </a:prstGeom>
          <a:noFill/>
        </p:spPr>
        <p:txBody>
          <a:bodyPr wrap="square">
            <a:spAutoFit/>
          </a:bodyPr>
          <a:lstStyle/>
          <a:p>
            <a:r>
              <a:rPr lang="en-GB" sz="1600" b="1">
                <a:solidFill>
                  <a:schemeClr val="tx2">
                    <a:lumMod val="75000"/>
                  </a:schemeClr>
                </a:solidFill>
                <a:effectLst/>
                <a:latin typeface="+mj-lt"/>
                <a:ea typeface="Aptos" panose="020B0004020202020204" pitchFamily="34" charset="0"/>
              </a:rPr>
              <a:t>Larger and longer studies in broader populations and in the absence of calorie restriction</a:t>
            </a:r>
            <a:r>
              <a:rPr lang="en-GB" sz="1600">
                <a:solidFill>
                  <a:schemeClr val="tx2">
                    <a:lumMod val="75000"/>
                  </a:schemeClr>
                </a:solidFill>
                <a:effectLst/>
                <a:latin typeface="+mj-lt"/>
                <a:ea typeface="Aptos" panose="020B0004020202020204" pitchFamily="34" charset="0"/>
              </a:rPr>
              <a:t> are needed to provide more robust evidence for safety and efficacy.</a:t>
            </a:r>
            <a:endParaRPr lang="en-CA" sz="1600">
              <a:solidFill>
                <a:schemeClr val="tx2">
                  <a:lumMod val="75000"/>
                </a:schemeClr>
              </a:solidFill>
              <a:latin typeface="+mj-lt"/>
            </a:endParaRPr>
          </a:p>
        </p:txBody>
      </p:sp>
      <p:grpSp>
        <p:nvGrpSpPr>
          <p:cNvPr id="13" name="Group 12">
            <a:extLst>
              <a:ext uri="{FF2B5EF4-FFF2-40B4-BE49-F238E27FC236}">
                <a16:creationId xmlns:a16="http://schemas.microsoft.com/office/drawing/2014/main" id="{44725E22-C584-19F2-B223-7A1AFB583CB7}"/>
              </a:ext>
            </a:extLst>
          </p:cNvPr>
          <p:cNvGrpSpPr/>
          <p:nvPr/>
        </p:nvGrpSpPr>
        <p:grpSpPr>
          <a:xfrm>
            <a:off x="825690" y="2363000"/>
            <a:ext cx="3179571" cy="504000"/>
            <a:chOff x="928879" y="2298973"/>
            <a:chExt cx="3179571" cy="504000"/>
          </a:xfrm>
        </p:grpSpPr>
        <p:sp>
          <p:nvSpPr>
            <p:cNvPr id="28" name="TextBox 27">
              <a:extLst>
                <a:ext uri="{FF2B5EF4-FFF2-40B4-BE49-F238E27FC236}">
                  <a16:creationId xmlns:a16="http://schemas.microsoft.com/office/drawing/2014/main" id="{AD7A1888-B0FA-38A2-B485-17654C2EDDFF}"/>
                </a:ext>
              </a:extLst>
            </p:cNvPr>
            <p:cNvSpPr txBox="1"/>
            <p:nvPr/>
          </p:nvSpPr>
          <p:spPr>
            <a:xfrm>
              <a:off x="1415699" y="2380468"/>
              <a:ext cx="2692751" cy="338554"/>
            </a:xfrm>
            <a:prstGeom prst="rect">
              <a:avLst/>
            </a:prstGeom>
            <a:noFill/>
          </p:spPr>
          <p:txBody>
            <a:bodyPr wrap="square">
              <a:spAutoFit/>
            </a:bodyPr>
            <a:lstStyle/>
            <a:p>
              <a:r>
                <a:rPr lang="en-GB" sz="1600">
                  <a:solidFill>
                    <a:schemeClr val="tx2">
                      <a:lumMod val="75000"/>
                    </a:schemeClr>
                  </a:solidFill>
                  <a:effectLst/>
                  <a:latin typeface="+mj-lt"/>
                  <a:ea typeface="Aptos" panose="020B0004020202020204" pitchFamily="34" charset="0"/>
                </a:rPr>
                <a:t>Selected population</a:t>
              </a:r>
              <a:endParaRPr lang="en-CA" sz="1600">
                <a:solidFill>
                  <a:schemeClr val="tx2">
                    <a:lumMod val="75000"/>
                  </a:schemeClr>
                </a:solidFill>
                <a:latin typeface="+mj-lt"/>
              </a:endParaRPr>
            </a:p>
          </p:txBody>
        </p:sp>
        <p:pic>
          <p:nvPicPr>
            <p:cNvPr id="33" name="Picture 32" descr="The image shows a person holding a phone.&#10;&#10;AI-generated content may be incorrect.">
              <a:extLst>
                <a:ext uri="{FF2B5EF4-FFF2-40B4-BE49-F238E27FC236}">
                  <a16:creationId xmlns:a16="http://schemas.microsoft.com/office/drawing/2014/main" id="{95283938-A48B-2F23-0819-166B9E524409}"/>
                </a:ext>
              </a:extLst>
            </p:cNvPr>
            <p:cNvPicPr>
              <a:picLocks noChangeAspect="1"/>
            </p:cNvPicPr>
            <p:nvPr/>
          </p:nvPicPr>
          <p:blipFill>
            <a:blip r:embed="rId5">
              <a:duotone>
                <a:schemeClr val="accent1">
                  <a:shade val="45000"/>
                  <a:satMod val="135000"/>
                </a:schemeClr>
                <a:prstClr val="white"/>
              </a:duotone>
            </a:blip>
            <a:stretch>
              <a:fillRect/>
            </a:stretch>
          </p:blipFill>
          <p:spPr>
            <a:xfrm>
              <a:off x="928879" y="2298973"/>
              <a:ext cx="504000" cy="504000"/>
            </a:xfrm>
            <a:prstGeom prst="rect">
              <a:avLst/>
            </a:prstGeom>
          </p:spPr>
        </p:pic>
      </p:grpSp>
      <p:grpSp>
        <p:nvGrpSpPr>
          <p:cNvPr id="32" name="Group 31">
            <a:extLst>
              <a:ext uri="{FF2B5EF4-FFF2-40B4-BE49-F238E27FC236}">
                <a16:creationId xmlns:a16="http://schemas.microsoft.com/office/drawing/2014/main" id="{CBF14F36-58FF-3B60-D6E4-673214A2D5EF}"/>
              </a:ext>
            </a:extLst>
          </p:cNvPr>
          <p:cNvGrpSpPr/>
          <p:nvPr/>
        </p:nvGrpSpPr>
        <p:grpSpPr>
          <a:xfrm>
            <a:off x="717690" y="3622313"/>
            <a:ext cx="3198671" cy="720000"/>
            <a:chOff x="820879" y="3659184"/>
            <a:chExt cx="3198671" cy="720000"/>
          </a:xfrm>
        </p:grpSpPr>
        <p:sp>
          <p:nvSpPr>
            <p:cNvPr id="30" name="TextBox 29">
              <a:extLst>
                <a:ext uri="{FF2B5EF4-FFF2-40B4-BE49-F238E27FC236}">
                  <a16:creationId xmlns:a16="http://schemas.microsoft.com/office/drawing/2014/main" id="{C19DAC99-47A8-97C7-9019-41ED727AB83E}"/>
                </a:ext>
              </a:extLst>
            </p:cNvPr>
            <p:cNvSpPr txBox="1"/>
            <p:nvPr/>
          </p:nvSpPr>
          <p:spPr>
            <a:xfrm>
              <a:off x="1432879" y="3726797"/>
              <a:ext cx="2586671" cy="584775"/>
            </a:xfrm>
            <a:prstGeom prst="rect">
              <a:avLst/>
            </a:prstGeom>
            <a:noFill/>
          </p:spPr>
          <p:txBody>
            <a:bodyPr wrap="square">
              <a:spAutoFit/>
            </a:bodyPr>
            <a:lstStyle/>
            <a:p>
              <a:r>
                <a:rPr lang="en-GB" sz="1600">
                  <a:solidFill>
                    <a:schemeClr val="tx2">
                      <a:lumMod val="75000"/>
                    </a:schemeClr>
                  </a:solidFill>
                  <a:latin typeface="+mj-lt"/>
                </a:rPr>
                <a:t>Short duration of treatment (28 days)</a:t>
              </a:r>
              <a:endParaRPr lang="en-CA" sz="1600">
                <a:solidFill>
                  <a:schemeClr val="tx2">
                    <a:lumMod val="75000"/>
                  </a:schemeClr>
                </a:solidFill>
                <a:latin typeface="+mj-lt"/>
              </a:endParaRPr>
            </a:p>
          </p:txBody>
        </p:sp>
        <p:pic>
          <p:nvPicPr>
            <p:cNvPr id="34" name="Picture 33" descr="The image shows a person holding a phone.&#10;&#10;AI-generated content may be incorrect.">
              <a:extLst>
                <a:ext uri="{FF2B5EF4-FFF2-40B4-BE49-F238E27FC236}">
                  <a16:creationId xmlns:a16="http://schemas.microsoft.com/office/drawing/2014/main" id="{43359C4F-22F6-2BDC-8DEF-01BD6578ED80}"/>
                </a:ext>
              </a:extLst>
            </p:cNvPr>
            <p:cNvPicPr>
              <a:picLocks noChangeAspect="1"/>
            </p:cNvPicPr>
            <p:nvPr/>
          </p:nvPicPr>
          <p:blipFill>
            <a:blip r:embed="rId6">
              <a:duotone>
                <a:schemeClr val="accent3">
                  <a:shade val="45000"/>
                  <a:satMod val="135000"/>
                </a:schemeClr>
                <a:prstClr val="white"/>
              </a:duotone>
            </a:blip>
            <a:stretch>
              <a:fillRect/>
            </a:stretch>
          </p:blipFill>
          <p:spPr>
            <a:xfrm>
              <a:off x="820879" y="3659184"/>
              <a:ext cx="720000" cy="720000"/>
            </a:xfrm>
            <a:prstGeom prst="rect">
              <a:avLst/>
            </a:prstGeom>
          </p:spPr>
        </p:pic>
      </p:grpSp>
      <p:grpSp>
        <p:nvGrpSpPr>
          <p:cNvPr id="31" name="Group 30">
            <a:extLst>
              <a:ext uri="{FF2B5EF4-FFF2-40B4-BE49-F238E27FC236}">
                <a16:creationId xmlns:a16="http://schemas.microsoft.com/office/drawing/2014/main" id="{9DE3E295-932D-EC07-D036-C968D764B163}"/>
              </a:ext>
            </a:extLst>
          </p:cNvPr>
          <p:cNvGrpSpPr/>
          <p:nvPr/>
        </p:nvGrpSpPr>
        <p:grpSpPr>
          <a:xfrm>
            <a:off x="825690" y="2952269"/>
            <a:ext cx="2677795" cy="584775"/>
            <a:chOff x="928879" y="3063066"/>
            <a:chExt cx="2677795" cy="584775"/>
          </a:xfrm>
        </p:grpSpPr>
        <p:sp>
          <p:nvSpPr>
            <p:cNvPr id="29" name="TextBox 28">
              <a:extLst>
                <a:ext uri="{FF2B5EF4-FFF2-40B4-BE49-F238E27FC236}">
                  <a16:creationId xmlns:a16="http://schemas.microsoft.com/office/drawing/2014/main" id="{D1C036A5-EEA0-31A8-5EEA-2A7353505957}"/>
                </a:ext>
              </a:extLst>
            </p:cNvPr>
            <p:cNvSpPr txBox="1"/>
            <p:nvPr/>
          </p:nvSpPr>
          <p:spPr>
            <a:xfrm>
              <a:off x="1432879" y="3063066"/>
              <a:ext cx="2173795" cy="584775"/>
            </a:xfrm>
            <a:prstGeom prst="rect">
              <a:avLst/>
            </a:prstGeom>
            <a:noFill/>
          </p:spPr>
          <p:txBody>
            <a:bodyPr wrap="square">
              <a:spAutoFit/>
            </a:bodyPr>
            <a:lstStyle/>
            <a:p>
              <a:r>
                <a:rPr lang="en-GB" sz="1600">
                  <a:solidFill>
                    <a:schemeClr val="tx2">
                      <a:lumMod val="75000"/>
                    </a:schemeClr>
                  </a:solidFill>
                  <a:latin typeface="+mj-lt"/>
                </a:rPr>
                <a:t>Limited sample size (n=59 completed)</a:t>
              </a:r>
              <a:endParaRPr lang="en-CA" sz="1600">
                <a:solidFill>
                  <a:schemeClr val="tx2">
                    <a:lumMod val="75000"/>
                  </a:schemeClr>
                </a:solidFill>
                <a:latin typeface="+mj-lt"/>
              </a:endParaRPr>
            </a:p>
          </p:txBody>
        </p:sp>
        <p:pic>
          <p:nvPicPr>
            <p:cNvPr id="37" name="Picture 36" descr="The image shows a person holding a phone.&#10;&#10;AI-generated content may be incorrect.">
              <a:extLst>
                <a:ext uri="{FF2B5EF4-FFF2-40B4-BE49-F238E27FC236}">
                  <a16:creationId xmlns:a16="http://schemas.microsoft.com/office/drawing/2014/main" id="{9FD7788A-A82C-CA81-11D7-CB0A43895890}"/>
                </a:ext>
              </a:extLst>
            </p:cNvPr>
            <p:cNvPicPr>
              <a:picLocks noChangeAspect="1"/>
            </p:cNvPicPr>
            <p:nvPr/>
          </p:nvPicPr>
          <p:blipFill>
            <a:blip r:embed="rId7">
              <a:duotone>
                <a:schemeClr val="accent4">
                  <a:shade val="45000"/>
                  <a:satMod val="135000"/>
                </a:schemeClr>
                <a:prstClr val="white"/>
              </a:duotone>
            </a:blip>
            <a:stretch>
              <a:fillRect/>
            </a:stretch>
          </p:blipFill>
          <p:spPr>
            <a:xfrm>
              <a:off x="928879" y="3103453"/>
              <a:ext cx="504000" cy="504000"/>
            </a:xfrm>
            <a:prstGeom prst="rect">
              <a:avLst/>
            </a:prstGeom>
          </p:spPr>
        </p:pic>
      </p:grpSp>
      <p:sp>
        <p:nvSpPr>
          <p:cNvPr id="6" name="TextBox 5">
            <a:extLst>
              <a:ext uri="{FF2B5EF4-FFF2-40B4-BE49-F238E27FC236}">
                <a16:creationId xmlns:a16="http://schemas.microsoft.com/office/drawing/2014/main" id="{B45C8AC4-C376-DC71-90D6-656822C6D5C3}"/>
              </a:ext>
            </a:extLst>
          </p:cNvPr>
          <p:cNvSpPr txBox="1"/>
          <p:nvPr/>
        </p:nvSpPr>
        <p:spPr>
          <a:xfrm>
            <a:off x="613455" y="1927234"/>
            <a:ext cx="3545744" cy="338554"/>
          </a:xfrm>
          <a:prstGeom prst="rect">
            <a:avLst/>
          </a:prstGeom>
          <a:noFill/>
        </p:spPr>
        <p:txBody>
          <a:bodyPr wrap="square">
            <a:spAutoFit/>
          </a:bodyPr>
          <a:lstStyle/>
          <a:p>
            <a:r>
              <a:rPr lang="en-GB" sz="1600">
                <a:solidFill>
                  <a:schemeClr val="tx2">
                    <a:lumMod val="75000"/>
                  </a:schemeClr>
                </a:solidFill>
                <a:effectLst/>
                <a:latin typeface="+mj-lt"/>
                <a:ea typeface="Aptos" panose="020B0004020202020204" pitchFamily="34" charset="0"/>
              </a:rPr>
              <a:t>Limitations reflective of a Phase 1b trial:</a:t>
            </a:r>
            <a:endParaRPr lang="en-CA" sz="1600">
              <a:solidFill>
                <a:schemeClr val="tx2">
                  <a:lumMod val="75000"/>
                </a:schemeClr>
              </a:solidFill>
              <a:latin typeface="+mj-lt"/>
            </a:endParaRPr>
          </a:p>
        </p:txBody>
      </p:sp>
      <p:cxnSp>
        <p:nvCxnSpPr>
          <p:cNvPr id="19" name="Straight Connector 18">
            <a:extLst>
              <a:ext uri="{FF2B5EF4-FFF2-40B4-BE49-F238E27FC236}">
                <a16:creationId xmlns:a16="http://schemas.microsoft.com/office/drawing/2014/main" id="{6C9431C3-D60D-39FD-F8F1-F15B837E9413}"/>
              </a:ext>
            </a:extLst>
          </p:cNvPr>
          <p:cNvCxnSpPr>
            <a:cxnSpLocks/>
          </p:cNvCxnSpPr>
          <p:nvPr/>
        </p:nvCxnSpPr>
        <p:spPr>
          <a:xfrm flipV="1">
            <a:off x="5010691" y="2819986"/>
            <a:ext cx="4220607" cy="23733"/>
          </a:xfrm>
          <a:prstGeom prst="line">
            <a:avLst/>
          </a:prstGeom>
          <a:ln w="6350">
            <a:solidFill>
              <a:schemeClr val="tx2"/>
            </a:solidFill>
            <a:prstDash val="dash"/>
          </a:ln>
        </p:spPr>
        <p:style>
          <a:lnRef idx="2">
            <a:schemeClr val="accent1"/>
          </a:lnRef>
          <a:fillRef idx="0">
            <a:schemeClr val="accent1"/>
          </a:fillRef>
          <a:effectRef idx="1">
            <a:schemeClr val="accent1"/>
          </a:effectRef>
          <a:fontRef idx="minor">
            <a:schemeClr val="tx1"/>
          </a:fontRef>
        </p:style>
      </p:cxnSp>
      <p:sp>
        <p:nvSpPr>
          <p:cNvPr id="22" name="TextBox 21">
            <a:extLst>
              <a:ext uri="{FF2B5EF4-FFF2-40B4-BE49-F238E27FC236}">
                <a16:creationId xmlns:a16="http://schemas.microsoft.com/office/drawing/2014/main" id="{3D95580D-8C3A-C510-FDAF-EBB4D580CBD9}"/>
              </a:ext>
            </a:extLst>
          </p:cNvPr>
          <p:cNvSpPr txBox="1"/>
          <p:nvPr/>
        </p:nvSpPr>
        <p:spPr>
          <a:xfrm>
            <a:off x="5708251" y="2601020"/>
            <a:ext cx="2825487" cy="523220"/>
          </a:xfrm>
          <a:prstGeom prst="rect">
            <a:avLst/>
          </a:prstGeom>
          <a:solidFill>
            <a:schemeClr val="bg1"/>
          </a:solidFill>
        </p:spPr>
        <p:txBody>
          <a:bodyPr wrap="square" lIns="0" rIns="0" rtlCol="0">
            <a:spAutoFit/>
          </a:bodyPr>
          <a:lstStyle/>
          <a:p>
            <a:pPr algn="ctr"/>
            <a:r>
              <a:rPr lang="en-CA" sz="1400">
                <a:solidFill>
                  <a:schemeClr val="tx2">
                    <a:lumMod val="75000"/>
                  </a:schemeClr>
                </a:solidFill>
              </a:rPr>
              <a:t>Together form the largest clinical dataset for an NLRP3 inhibitor</a:t>
            </a:r>
          </a:p>
        </p:txBody>
      </p:sp>
      <p:grpSp>
        <p:nvGrpSpPr>
          <p:cNvPr id="36" name="Group 35">
            <a:extLst>
              <a:ext uri="{FF2B5EF4-FFF2-40B4-BE49-F238E27FC236}">
                <a16:creationId xmlns:a16="http://schemas.microsoft.com/office/drawing/2014/main" id="{A8ECA6A3-59C7-B61E-8A45-299EFA088EA1}"/>
              </a:ext>
            </a:extLst>
          </p:cNvPr>
          <p:cNvGrpSpPr/>
          <p:nvPr/>
        </p:nvGrpSpPr>
        <p:grpSpPr>
          <a:xfrm>
            <a:off x="7990028" y="1372387"/>
            <a:ext cx="504000" cy="504000"/>
            <a:chOff x="8568765" y="2096511"/>
            <a:chExt cx="504000" cy="504000"/>
          </a:xfrm>
        </p:grpSpPr>
        <p:sp>
          <p:nvSpPr>
            <p:cNvPr id="38" name="Oval 37">
              <a:extLst>
                <a:ext uri="{FF2B5EF4-FFF2-40B4-BE49-F238E27FC236}">
                  <a16:creationId xmlns:a16="http://schemas.microsoft.com/office/drawing/2014/main" id="{6D306A06-7F7C-C174-9AE7-EA0D2832950D}"/>
                </a:ext>
              </a:extLst>
            </p:cNvPr>
            <p:cNvSpPr/>
            <p:nvPr/>
          </p:nvSpPr>
          <p:spPr>
            <a:xfrm>
              <a:off x="8604765" y="2132511"/>
              <a:ext cx="432000" cy="432000"/>
            </a:xfrm>
            <a:prstGeom prst="ellipse">
              <a:avLst/>
            </a:prstGeom>
            <a:solidFill>
              <a:schemeClr val="bg1"/>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39" name="Picture 38" descr="The image shows a person holding a phone.&#10;&#10;AI-generated content may be incorrect.">
              <a:extLst>
                <a:ext uri="{FF2B5EF4-FFF2-40B4-BE49-F238E27FC236}">
                  <a16:creationId xmlns:a16="http://schemas.microsoft.com/office/drawing/2014/main" id="{B78F8A08-0787-C2AD-7FB7-A4F812F6E969}"/>
                </a:ext>
              </a:extLst>
            </p:cNvPr>
            <p:cNvPicPr>
              <a:picLocks noChangeAspect="1"/>
            </p:cNvPicPr>
            <p:nvPr/>
          </p:nvPicPr>
          <p:blipFill>
            <a:blip r:embed="rId4">
              <a:duotone>
                <a:schemeClr val="accent4">
                  <a:shade val="45000"/>
                  <a:satMod val="135000"/>
                </a:schemeClr>
                <a:prstClr val="white"/>
              </a:duotone>
            </a:blip>
            <a:stretch>
              <a:fillRect/>
            </a:stretch>
          </p:blipFill>
          <p:spPr>
            <a:xfrm>
              <a:off x="8568765" y="2096511"/>
              <a:ext cx="504000" cy="504000"/>
            </a:xfrm>
            <a:prstGeom prst="rect">
              <a:avLst/>
            </a:prstGeom>
          </p:spPr>
        </p:pic>
      </p:grpSp>
      <p:grpSp>
        <p:nvGrpSpPr>
          <p:cNvPr id="44" name="Group 43">
            <a:extLst>
              <a:ext uri="{FF2B5EF4-FFF2-40B4-BE49-F238E27FC236}">
                <a16:creationId xmlns:a16="http://schemas.microsoft.com/office/drawing/2014/main" id="{74982E08-7631-48B4-A5C2-F203A1246A60}"/>
              </a:ext>
            </a:extLst>
          </p:cNvPr>
          <p:cNvGrpSpPr/>
          <p:nvPr/>
        </p:nvGrpSpPr>
        <p:grpSpPr>
          <a:xfrm>
            <a:off x="5748691" y="1369203"/>
            <a:ext cx="504000" cy="504000"/>
            <a:chOff x="8568765" y="2096511"/>
            <a:chExt cx="504000" cy="504000"/>
          </a:xfrm>
        </p:grpSpPr>
        <p:sp>
          <p:nvSpPr>
            <p:cNvPr id="45" name="Oval 44">
              <a:extLst>
                <a:ext uri="{FF2B5EF4-FFF2-40B4-BE49-F238E27FC236}">
                  <a16:creationId xmlns:a16="http://schemas.microsoft.com/office/drawing/2014/main" id="{90E698F3-1832-D23F-036B-0BCE775B16C5}"/>
                </a:ext>
              </a:extLst>
            </p:cNvPr>
            <p:cNvSpPr/>
            <p:nvPr/>
          </p:nvSpPr>
          <p:spPr>
            <a:xfrm>
              <a:off x="8604765" y="2132511"/>
              <a:ext cx="432000" cy="432000"/>
            </a:xfrm>
            <a:prstGeom prst="ellipse">
              <a:avLst/>
            </a:prstGeom>
            <a:solidFill>
              <a:schemeClr val="bg1"/>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46" name="Picture 45" descr="The image shows a person holding a phone.&#10;&#10;AI-generated content may be incorrect.">
              <a:extLst>
                <a:ext uri="{FF2B5EF4-FFF2-40B4-BE49-F238E27FC236}">
                  <a16:creationId xmlns:a16="http://schemas.microsoft.com/office/drawing/2014/main" id="{1840E780-DD6E-1A5A-8AA1-40EB96C3BAE9}"/>
                </a:ext>
              </a:extLst>
            </p:cNvPr>
            <p:cNvPicPr>
              <a:picLocks noChangeAspect="1"/>
            </p:cNvPicPr>
            <p:nvPr/>
          </p:nvPicPr>
          <p:blipFill>
            <a:blip r:embed="rId4">
              <a:duotone>
                <a:schemeClr val="accent1">
                  <a:shade val="45000"/>
                  <a:satMod val="135000"/>
                </a:schemeClr>
                <a:prstClr val="white"/>
              </a:duotone>
            </a:blip>
            <a:stretch>
              <a:fillRect/>
            </a:stretch>
          </p:blipFill>
          <p:spPr>
            <a:xfrm>
              <a:off x="8568765" y="2096511"/>
              <a:ext cx="504000" cy="504000"/>
            </a:xfrm>
            <a:prstGeom prst="rect">
              <a:avLst/>
            </a:prstGeom>
          </p:spPr>
        </p:pic>
      </p:grpSp>
    </p:spTree>
    <p:extLst>
      <p:ext uri="{BB962C8B-B14F-4D97-AF65-F5344CB8AC3E}">
        <p14:creationId xmlns:p14="http://schemas.microsoft.com/office/powerpoint/2010/main" val="189294023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4890EA-B04F-61E5-9C69-C0589821FEFA}"/>
            </a:ext>
          </a:extLst>
        </p:cNvPr>
        <p:cNvGrpSpPr/>
        <p:nvPr/>
      </p:nvGrpSpPr>
      <p:grpSpPr>
        <a:xfrm>
          <a:off x="0" y="0"/>
          <a:ext cx="0" cy="0"/>
          <a:chOff x="0" y="0"/>
          <a:chExt cx="0" cy="0"/>
        </a:xfrm>
      </p:grpSpPr>
      <p:sp>
        <p:nvSpPr>
          <p:cNvPr id="14" name="Rectangle: Rounded Corners 13">
            <a:extLst>
              <a:ext uri="{FF2B5EF4-FFF2-40B4-BE49-F238E27FC236}">
                <a16:creationId xmlns:a16="http://schemas.microsoft.com/office/drawing/2014/main" id="{5E869BCA-AEE7-071B-2667-60B571F62C36}"/>
              </a:ext>
            </a:extLst>
          </p:cNvPr>
          <p:cNvSpPr/>
          <p:nvPr/>
        </p:nvSpPr>
        <p:spPr>
          <a:xfrm>
            <a:off x="7596814" y="383539"/>
            <a:ext cx="4149272" cy="5843087"/>
          </a:xfrm>
          <a:prstGeom prst="round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Slide Number Placeholder 1">
            <a:extLst>
              <a:ext uri="{FF2B5EF4-FFF2-40B4-BE49-F238E27FC236}">
                <a16:creationId xmlns:a16="http://schemas.microsoft.com/office/drawing/2014/main" id="{653DEFD6-4C64-A9F0-1FC0-6F55C3F65953}"/>
              </a:ext>
            </a:extLst>
          </p:cNvPr>
          <p:cNvSpPr>
            <a:spLocks noGrp="1"/>
          </p:cNvSpPr>
          <p:nvPr>
            <p:ph type="sldNum" sz="quarter" idx="11"/>
          </p:nvPr>
        </p:nvSpPr>
        <p:spPr/>
        <p:txBody>
          <a:bodyPr/>
          <a:lstStyle/>
          <a:p>
            <a:fld id="{99D56644-8EB0-2A41-BE32-5D3B59CB68A2}" type="slidenum">
              <a:rPr lang="en-US" smtClean="0"/>
              <a:pPr/>
              <a:t>16</a:t>
            </a:fld>
            <a:endParaRPr lang="en-US"/>
          </a:p>
        </p:txBody>
      </p:sp>
      <p:sp>
        <p:nvSpPr>
          <p:cNvPr id="3" name="Title 2">
            <a:extLst>
              <a:ext uri="{FF2B5EF4-FFF2-40B4-BE49-F238E27FC236}">
                <a16:creationId xmlns:a16="http://schemas.microsoft.com/office/drawing/2014/main" id="{40854867-1D21-2E84-49A1-C793929E779A}"/>
              </a:ext>
            </a:extLst>
          </p:cNvPr>
          <p:cNvSpPr>
            <a:spLocks noGrp="1"/>
          </p:cNvSpPr>
          <p:nvPr>
            <p:ph type="title"/>
          </p:nvPr>
        </p:nvSpPr>
        <p:spPr/>
        <p:txBody>
          <a:bodyPr anchor="ctr"/>
          <a:lstStyle/>
          <a:p>
            <a:r>
              <a:rPr lang="en-CA"/>
              <a:t>Conclusions</a:t>
            </a:r>
          </a:p>
        </p:txBody>
      </p:sp>
      <p:pic>
        <p:nvPicPr>
          <p:cNvPr id="15" name="Picture 14" descr="The image shows a person holding a phone.&#10;&#10;AI-generated content may be incorrect.">
            <a:extLst>
              <a:ext uri="{FF2B5EF4-FFF2-40B4-BE49-F238E27FC236}">
                <a16:creationId xmlns:a16="http://schemas.microsoft.com/office/drawing/2014/main" id="{EBBCD95A-215E-C585-FE13-E4B61176DC9C}"/>
              </a:ext>
            </a:extLst>
          </p:cNvPr>
          <p:cNvPicPr>
            <a:picLocks noChangeAspect="1"/>
          </p:cNvPicPr>
          <p:nvPr/>
        </p:nvPicPr>
        <p:blipFill>
          <a:blip r:embed="rId2">
            <a:duotone>
              <a:schemeClr val="accent1">
                <a:shade val="45000"/>
                <a:satMod val="135000"/>
              </a:schemeClr>
              <a:prstClr val="white"/>
            </a:duotone>
          </a:blip>
          <a:stretch>
            <a:fillRect/>
          </a:stretch>
        </p:blipFill>
        <p:spPr>
          <a:xfrm>
            <a:off x="262426" y="1330887"/>
            <a:ext cx="540000" cy="540000"/>
          </a:xfrm>
          <a:prstGeom prst="rect">
            <a:avLst/>
          </a:prstGeom>
        </p:spPr>
      </p:pic>
      <p:sp>
        <p:nvSpPr>
          <p:cNvPr id="17" name="TextBox 16">
            <a:extLst>
              <a:ext uri="{FF2B5EF4-FFF2-40B4-BE49-F238E27FC236}">
                <a16:creationId xmlns:a16="http://schemas.microsoft.com/office/drawing/2014/main" id="{AF3893A2-5C0A-FCF7-07A1-94D506253581}"/>
              </a:ext>
            </a:extLst>
          </p:cNvPr>
          <p:cNvSpPr txBox="1"/>
          <p:nvPr/>
        </p:nvSpPr>
        <p:spPr>
          <a:xfrm>
            <a:off x="856714" y="1308500"/>
            <a:ext cx="6408000" cy="584775"/>
          </a:xfrm>
          <a:prstGeom prst="rect">
            <a:avLst/>
          </a:prstGeom>
          <a:noFill/>
        </p:spPr>
        <p:txBody>
          <a:bodyPr wrap="square" anchor="ctr">
            <a:noAutofit/>
          </a:bodyPr>
          <a:lstStyle/>
          <a:p>
            <a:pPr>
              <a:spcAft>
                <a:spcPts val="600"/>
              </a:spcAft>
            </a:pPr>
            <a:r>
              <a:rPr lang="en-US" sz="1600">
                <a:solidFill>
                  <a:schemeClr val="tx2">
                    <a:lumMod val="75000"/>
                  </a:schemeClr>
                </a:solidFill>
              </a:rPr>
              <a:t>Ruvonoflast significantly reduced hsCRP versus placebo at Day 28, with rapid and quickly reversible effects that may help balance inflammation control with maintaining immune responsiveness when needed</a:t>
            </a:r>
          </a:p>
        </p:txBody>
      </p:sp>
      <p:sp>
        <p:nvSpPr>
          <p:cNvPr id="6" name="Text Placeholder 5">
            <a:extLst>
              <a:ext uri="{FF2B5EF4-FFF2-40B4-BE49-F238E27FC236}">
                <a16:creationId xmlns:a16="http://schemas.microsoft.com/office/drawing/2014/main" id="{3DBC6F77-86C6-4CA6-9F38-E18F005C5C59}"/>
              </a:ext>
            </a:extLst>
          </p:cNvPr>
          <p:cNvSpPr>
            <a:spLocks noGrp="1"/>
          </p:cNvSpPr>
          <p:nvPr>
            <p:ph type="body" sz="quarter" idx="14"/>
          </p:nvPr>
        </p:nvSpPr>
        <p:spPr/>
        <p:txBody>
          <a:bodyPr/>
          <a:lstStyle/>
          <a:p>
            <a:r>
              <a:rPr lang="en-US" kern="100" dirty="0">
                <a:ea typeface="Aptos" panose="020B0004020202020204" pitchFamily="34" charset="0"/>
                <a:cs typeface="Arial" panose="020B0604020202020204" pitchFamily="34" charset="0"/>
              </a:rPr>
              <a:t>AEs, adverse events; hsCRP, high-sensitivity C-reactive protein; IL-6, interleukin-6; NLRP3, </a:t>
            </a:r>
            <a:r>
              <a:rPr lang="en-US" dirty="0">
                <a:ea typeface="Arial" pitchFamily="34" charset="-122"/>
                <a:cs typeface="Arial" panose="020B0604020202020204" pitchFamily="34" charset="0"/>
              </a:rPr>
              <a:t>NOD-like receptor family, pyrin domain containing 3</a:t>
            </a:r>
            <a:r>
              <a:rPr lang="en-US" kern="100" dirty="0">
                <a:ea typeface="Aptos" panose="020B0004020202020204" pitchFamily="34" charset="0"/>
                <a:cs typeface="Arial" panose="020B0604020202020204" pitchFamily="34" charset="0"/>
              </a:rPr>
              <a:t>; SAEs, serious adverse events.</a:t>
            </a:r>
            <a:endParaRPr lang="en-CA" dirty="0"/>
          </a:p>
        </p:txBody>
      </p:sp>
      <p:pic>
        <p:nvPicPr>
          <p:cNvPr id="9" name="Picture 8" descr="The image shows a person holding a phone.&#10;&#10;AI-generated content may be incorrect.">
            <a:extLst>
              <a:ext uri="{FF2B5EF4-FFF2-40B4-BE49-F238E27FC236}">
                <a16:creationId xmlns:a16="http://schemas.microsoft.com/office/drawing/2014/main" id="{5DA4778A-8166-0C00-0498-E348EC72BCD5}"/>
              </a:ext>
            </a:extLst>
          </p:cNvPr>
          <p:cNvPicPr>
            <a:picLocks noChangeAspect="1"/>
          </p:cNvPicPr>
          <p:nvPr/>
        </p:nvPicPr>
        <p:blipFill>
          <a:blip r:embed="rId2">
            <a:duotone>
              <a:schemeClr val="accent4">
                <a:shade val="45000"/>
                <a:satMod val="135000"/>
              </a:schemeClr>
              <a:prstClr val="white"/>
            </a:duotone>
          </a:blip>
          <a:stretch>
            <a:fillRect/>
          </a:stretch>
        </p:blipFill>
        <p:spPr>
          <a:xfrm>
            <a:off x="262426" y="2330699"/>
            <a:ext cx="540000" cy="540000"/>
          </a:xfrm>
          <a:prstGeom prst="rect">
            <a:avLst/>
          </a:prstGeom>
        </p:spPr>
      </p:pic>
      <p:sp>
        <p:nvSpPr>
          <p:cNvPr id="18" name="TextBox 17">
            <a:extLst>
              <a:ext uri="{FF2B5EF4-FFF2-40B4-BE49-F238E27FC236}">
                <a16:creationId xmlns:a16="http://schemas.microsoft.com/office/drawing/2014/main" id="{A35D095F-D783-37E3-95F3-3A8732BCD55C}"/>
              </a:ext>
            </a:extLst>
          </p:cNvPr>
          <p:cNvSpPr txBox="1"/>
          <p:nvPr/>
        </p:nvSpPr>
        <p:spPr>
          <a:xfrm>
            <a:off x="856711" y="2308312"/>
            <a:ext cx="6408000" cy="584775"/>
          </a:xfrm>
          <a:prstGeom prst="rect">
            <a:avLst/>
          </a:prstGeom>
          <a:noFill/>
        </p:spPr>
        <p:txBody>
          <a:bodyPr wrap="square" anchor="ctr">
            <a:noAutofit/>
          </a:bodyPr>
          <a:lstStyle/>
          <a:p>
            <a:pPr>
              <a:spcAft>
                <a:spcPts val="600"/>
              </a:spcAft>
            </a:pPr>
            <a:r>
              <a:rPr lang="en-US" sz="1600">
                <a:solidFill>
                  <a:schemeClr val="tx2">
                    <a:lumMod val="75000"/>
                  </a:schemeClr>
                </a:solidFill>
              </a:rPr>
              <a:t>Ruvonoflast significantly lowered putative causal biomarkers IL-6 and fibrinogen versus placebo</a:t>
            </a:r>
          </a:p>
        </p:txBody>
      </p:sp>
      <p:pic>
        <p:nvPicPr>
          <p:cNvPr id="21" name="Picture 20" descr="The image shows a person holding a phone.&#10;&#10;AI-generated content may be incorrect.">
            <a:extLst>
              <a:ext uri="{FF2B5EF4-FFF2-40B4-BE49-F238E27FC236}">
                <a16:creationId xmlns:a16="http://schemas.microsoft.com/office/drawing/2014/main" id="{4F5420CD-4BA6-F554-7D34-A56A8EABB712}"/>
              </a:ext>
            </a:extLst>
          </p:cNvPr>
          <p:cNvPicPr>
            <a:picLocks noChangeAspect="1"/>
          </p:cNvPicPr>
          <p:nvPr/>
        </p:nvPicPr>
        <p:blipFill>
          <a:blip r:embed="rId2">
            <a:duotone>
              <a:schemeClr val="accent3">
                <a:shade val="45000"/>
                <a:satMod val="135000"/>
              </a:schemeClr>
              <a:prstClr val="white"/>
            </a:duotone>
          </a:blip>
          <a:stretch>
            <a:fillRect/>
          </a:stretch>
        </p:blipFill>
        <p:spPr>
          <a:xfrm>
            <a:off x="262426" y="3330511"/>
            <a:ext cx="540000" cy="540000"/>
          </a:xfrm>
          <a:prstGeom prst="rect">
            <a:avLst/>
          </a:prstGeom>
        </p:spPr>
      </p:pic>
      <p:sp>
        <p:nvSpPr>
          <p:cNvPr id="22" name="TextBox 21">
            <a:extLst>
              <a:ext uri="{FF2B5EF4-FFF2-40B4-BE49-F238E27FC236}">
                <a16:creationId xmlns:a16="http://schemas.microsoft.com/office/drawing/2014/main" id="{560A5108-0778-91AD-CFA6-967D0C1BF288}"/>
              </a:ext>
            </a:extLst>
          </p:cNvPr>
          <p:cNvSpPr txBox="1"/>
          <p:nvPr/>
        </p:nvSpPr>
        <p:spPr>
          <a:xfrm>
            <a:off x="856715" y="3308124"/>
            <a:ext cx="6408000" cy="584775"/>
          </a:xfrm>
          <a:prstGeom prst="rect">
            <a:avLst/>
          </a:prstGeom>
          <a:noFill/>
        </p:spPr>
        <p:txBody>
          <a:bodyPr wrap="square" anchor="ctr">
            <a:noAutofit/>
          </a:bodyPr>
          <a:lstStyle/>
          <a:p>
            <a:pPr>
              <a:spcAft>
                <a:spcPts val="600"/>
              </a:spcAft>
            </a:pPr>
            <a:r>
              <a:rPr lang="en-US" sz="1600">
                <a:solidFill>
                  <a:schemeClr val="tx2">
                    <a:lumMod val="75000"/>
                  </a:schemeClr>
                </a:solidFill>
              </a:rPr>
              <a:t>Improvements in weight and metabolic/lipid parameters occurred in both groups with calorie restriction, suggesting that ruvonoflast’s anti-inflammatory effects are weight independent and potentially additive to lifestyle modification</a:t>
            </a:r>
          </a:p>
        </p:txBody>
      </p:sp>
      <p:pic>
        <p:nvPicPr>
          <p:cNvPr id="27" name="Picture 26" descr="The image shows a person holding a phone.&#10;&#10;AI-generated content may be incorrect.">
            <a:extLst>
              <a:ext uri="{FF2B5EF4-FFF2-40B4-BE49-F238E27FC236}">
                <a16:creationId xmlns:a16="http://schemas.microsoft.com/office/drawing/2014/main" id="{C104DFF3-D215-C55E-B0C0-10FF35D94FB0}"/>
              </a:ext>
            </a:extLst>
          </p:cNvPr>
          <p:cNvPicPr>
            <a:picLocks noChangeAspect="1"/>
          </p:cNvPicPr>
          <p:nvPr/>
        </p:nvPicPr>
        <p:blipFill>
          <a:blip r:embed="rId2">
            <a:duotone>
              <a:schemeClr val="accent4">
                <a:shade val="45000"/>
                <a:satMod val="135000"/>
              </a:schemeClr>
              <a:prstClr val="white"/>
            </a:duotone>
          </a:blip>
          <a:stretch>
            <a:fillRect/>
          </a:stretch>
        </p:blipFill>
        <p:spPr>
          <a:xfrm>
            <a:off x="262426" y="5330135"/>
            <a:ext cx="540000" cy="540000"/>
          </a:xfrm>
          <a:prstGeom prst="rect">
            <a:avLst/>
          </a:prstGeom>
        </p:spPr>
      </p:pic>
      <p:sp>
        <p:nvSpPr>
          <p:cNvPr id="30" name="TextBox 29">
            <a:extLst>
              <a:ext uri="{FF2B5EF4-FFF2-40B4-BE49-F238E27FC236}">
                <a16:creationId xmlns:a16="http://schemas.microsoft.com/office/drawing/2014/main" id="{7BF183E5-48B0-3361-6376-DB2EFDB19F98}"/>
              </a:ext>
            </a:extLst>
          </p:cNvPr>
          <p:cNvSpPr txBox="1"/>
          <p:nvPr/>
        </p:nvSpPr>
        <p:spPr>
          <a:xfrm>
            <a:off x="856715" y="5307748"/>
            <a:ext cx="6408000" cy="584775"/>
          </a:xfrm>
          <a:prstGeom prst="rect">
            <a:avLst/>
          </a:prstGeom>
          <a:noFill/>
        </p:spPr>
        <p:txBody>
          <a:bodyPr wrap="square" anchor="ctr">
            <a:noAutofit/>
          </a:bodyPr>
          <a:lstStyle/>
          <a:p>
            <a:pPr>
              <a:spcAft>
                <a:spcPts val="600"/>
              </a:spcAft>
            </a:pPr>
            <a:r>
              <a:rPr lang="en-US" sz="1600">
                <a:solidFill>
                  <a:schemeClr val="tx2">
                    <a:lumMod val="75000"/>
                  </a:schemeClr>
                </a:solidFill>
              </a:rPr>
              <a:t>Compelling efficacy and safety support ongoing Phase 2 and forthcoming Phase 3 trials of ruvonoflast in cardiometabolic patients</a:t>
            </a:r>
          </a:p>
        </p:txBody>
      </p:sp>
      <p:pic>
        <p:nvPicPr>
          <p:cNvPr id="31" name="Picture 30" descr="The image shows a person holding a phone.&#10;&#10;AI-generated content may be incorrect.">
            <a:extLst>
              <a:ext uri="{FF2B5EF4-FFF2-40B4-BE49-F238E27FC236}">
                <a16:creationId xmlns:a16="http://schemas.microsoft.com/office/drawing/2014/main" id="{85CD977D-88C9-85AD-BA95-EB2D4B6BF2BB}"/>
              </a:ext>
            </a:extLst>
          </p:cNvPr>
          <p:cNvPicPr>
            <a:picLocks noChangeAspect="1"/>
          </p:cNvPicPr>
          <p:nvPr/>
        </p:nvPicPr>
        <p:blipFill>
          <a:blip r:embed="rId2">
            <a:duotone>
              <a:schemeClr val="accent1">
                <a:shade val="45000"/>
                <a:satMod val="135000"/>
              </a:schemeClr>
              <a:prstClr val="white"/>
            </a:duotone>
          </a:blip>
          <a:stretch>
            <a:fillRect/>
          </a:stretch>
        </p:blipFill>
        <p:spPr>
          <a:xfrm>
            <a:off x="262426" y="4330323"/>
            <a:ext cx="540000" cy="540000"/>
          </a:xfrm>
          <a:prstGeom prst="rect">
            <a:avLst/>
          </a:prstGeom>
        </p:spPr>
      </p:pic>
      <p:sp>
        <p:nvSpPr>
          <p:cNvPr id="32" name="TextBox 31">
            <a:extLst>
              <a:ext uri="{FF2B5EF4-FFF2-40B4-BE49-F238E27FC236}">
                <a16:creationId xmlns:a16="http://schemas.microsoft.com/office/drawing/2014/main" id="{B25D3C4D-4000-6D4D-C0E9-6985334BBC4E}"/>
              </a:ext>
            </a:extLst>
          </p:cNvPr>
          <p:cNvSpPr txBox="1"/>
          <p:nvPr/>
        </p:nvSpPr>
        <p:spPr>
          <a:xfrm>
            <a:off x="856713" y="4307936"/>
            <a:ext cx="6408000" cy="584775"/>
          </a:xfrm>
          <a:prstGeom prst="rect">
            <a:avLst/>
          </a:prstGeom>
          <a:noFill/>
        </p:spPr>
        <p:txBody>
          <a:bodyPr wrap="square" anchor="ctr">
            <a:noAutofit/>
          </a:bodyPr>
          <a:lstStyle/>
          <a:p>
            <a:pPr>
              <a:spcAft>
                <a:spcPts val="600"/>
              </a:spcAft>
            </a:pPr>
            <a:r>
              <a:rPr lang="en-US" sz="1600">
                <a:solidFill>
                  <a:schemeClr val="tx2">
                    <a:lumMod val="75000"/>
                  </a:schemeClr>
                </a:solidFill>
              </a:rPr>
              <a:t>Over 28 days, no SAEs occurred with ruvonoflast; AEs leading to treatment discontinuation were more common than with placebo, but transient and reversible</a:t>
            </a:r>
          </a:p>
        </p:txBody>
      </p:sp>
      <p:pic>
        <p:nvPicPr>
          <p:cNvPr id="8" name="Picture 7">
            <a:extLst>
              <a:ext uri="{FF2B5EF4-FFF2-40B4-BE49-F238E27FC236}">
                <a16:creationId xmlns:a16="http://schemas.microsoft.com/office/drawing/2014/main" id="{91E14408-22A2-7420-767E-A85C3FC7300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213450" y="1632696"/>
            <a:ext cx="2916000" cy="2916000"/>
          </a:xfrm>
          <a:prstGeom prst="rect">
            <a:avLst/>
          </a:prstGeom>
        </p:spPr>
      </p:pic>
      <p:sp>
        <p:nvSpPr>
          <p:cNvPr id="13" name="Content Placeholder 2">
            <a:extLst>
              <a:ext uri="{FF2B5EF4-FFF2-40B4-BE49-F238E27FC236}">
                <a16:creationId xmlns:a16="http://schemas.microsoft.com/office/drawing/2014/main" id="{B5289B61-8707-507B-D6AB-E848FD671D3B}"/>
              </a:ext>
            </a:extLst>
          </p:cNvPr>
          <p:cNvSpPr txBox="1">
            <a:spLocks/>
          </p:cNvSpPr>
          <p:nvPr/>
        </p:nvSpPr>
        <p:spPr>
          <a:xfrm>
            <a:off x="7878668" y="583945"/>
            <a:ext cx="3585564" cy="878651"/>
          </a:xfrm>
          <a:prstGeom prst="rect">
            <a:avLst/>
          </a:prstGeom>
        </p:spPr>
        <p:txBody>
          <a:bodyPr>
            <a:normAutofit/>
          </a:bodyPr>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kern="1200">
                <a:solidFill>
                  <a:schemeClr val="tx2">
                    <a:lumMod val="7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400" kern="1200">
                <a:solidFill>
                  <a:schemeClr val="tx2">
                    <a:lumMod val="75000"/>
                  </a:schemeClr>
                </a:solidFill>
                <a:latin typeface="+mn-lt"/>
                <a:ea typeface="+mn-ea"/>
                <a:cs typeface="+mn-cs"/>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kern="1200">
                <a:solidFill>
                  <a:schemeClr val="tx2">
                    <a:lumMod val="75000"/>
                  </a:schemeClr>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2">
                    <a:lumMod val="75000"/>
                  </a:schemeClr>
                </a:solidFill>
                <a:latin typeface="+mn-lt"/>
                <a:ea typeface="+mn-ea"/>
                <a:cs typeface="+mn-cs"/>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kern="1200">
                <a:solidFill>
                  <a:schemeClr val="tx2">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b="1">
                <a:solidFill>
                  <a:srgbClr val="002060"/>
                </a:solidFill>
                <a:ea typeface="Tahoma" panose="020B0604030504040204" pitchFamily="34" charset="0"/>
                <a:cs typeface="Times New Roman" panose="02020603050405020304" pitchFamily="18" charset="0"/>
              </a:rPr>
              <a:t>Simultaneously published in </a:t>
            </a:r>
            <a:r>
              <a:rPr lang="en-US" b="1" i="1">
                <a:solidFill>
                  <a:srgbClr val="002060"/>
                </a:solidFill>
                <a:ea typeface="Tahoma" panose="020B0604030504040204" pitchFamily="34" charset="0"/>
                <a:cs typeface="Times New Roman" panose="02020603050405020304" pitchFamily="18" charset="0"/>
              </a:rPr>
              <a:t>JACC</a:t>
            </a:r>
            <a:endParaRPr lang="en-US" b="1">
              <a:solidFill>
                <a:srgbClr val="002060"/>
              </a:solidFill>
              <a:ea typeface="Tahoma" panose="020B0604030504040204" pitchFamily="34" charset="0"/>
              <a:cs typeface="Tahoma" panose="020B0604030504040204" pitchFamily="34" charset="0"/>
            </a:endParaRPr>
          </a:p>
        </p:txBody>
      </p:sp>
      <p:pic>
        <p:nvPicPr>
          <p:cNvPr id="16" name="Picture 15" descr="A blue and black logo&#10;&#10;AI-generated content may be incorrect.">
            <a:extLst>
              <a:ext uri="{FF2B5EF4-FFF2-40B4-BE49-F238E27FC236}">
                <a16:creationId xmlns:a16="http://schemas.microsoft.com/office/drawing/2014/main" id="{E32849EA-B5E0-6DB2-CC1D-3660331C580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79065" y="5179097"/>
            <a:ext cx="2784770" cy="720000"/>
          </a:xfrm>
          <a:prstGeom prst="rect">
            <a:avLst/>
          </a:prstGeom>
        </p:spPr>
      </p:pic>
      <p:sp>
        <p:nvSpPr>
          <p:cNvPr id="19" name="TextBox 18">
            <a:extLst>
              <a:ext uri="{FF2B5EF4-FFF2-40B4-BE49-F238E27FC236}">
                <a16:creationId xmlns:a16="http://schemas.microsoft.com/office/drawing/2014/main" id="{25069FA6-956A-3950-437D-746563DCC873}"/>
              </a:ext>
            </a:extLst>
          </p:cNvPr>
          <p:cNvSpPr txBox="1"/>
          <p:nvPr/>
        </p:nvSpPr>
        <p:spPr>
          <a:xfrm>
            <a:off x="7979104" y="4718797"/>
            <a:ext cx="3384692" cy="400110"/>
          </a:xfrm>
          <a:prstGeom prst="rect">
            <a:avLst/>
          </a:prstGeom>
          <a:noFill/>
        </p:spPr>
        <p:txBody>
          <a:bodyPr wrap="square">
            <a:spAutoFit/>
          </a:bodyPr>
          <a:lstStyle/>
          <a:p>
            <a:pPr algn="ctr"/>
            <a:r>
              <a:rPr lang="en-US" sz="2000">
                <a:solidFill>
                  <a:srgbClr val="0070C0"/>
                </a:solidFill>
                <a:latin typeface="Arial" panose="020B0604020202020204" pitchFamily="34" charset="0"/>
                <a:cs typeface="Arial" panose="020B0604020202020204" pitchFamily="34" charset="0"/>
              </a:rPr>
              <a:t>@profkausikray</a:t>
            </a:r>
            <a:endParaRPr lang="en-US" sz="2000"/>
          </a:p>
        </p:txBody>
      </p:sp>
    </p:spTree>
    <p:extLst>
      <p:ext uri="{BB962C8B-B14F-4D97-AF65-F5344CB8AC3E}">
        <p14:creationId xmlns:p14="http://schemas.microsoft.com/office/powerpoint/2010/main" val="5612692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39CFA4-390E-1EF8-5FE2-E5EA2BFE78F4}"/>
              </a:ext>
            </a:extLst>
          </p:cNvPr>
          <p:cNvSpPr>
            <a:spLocks noGrp="1"/>
          </p:cNvSpPr>
          <p:nvPr>
            <p:ph type="title"/>
          </p:nvPr>
        </p:nvSpPr>
        <p:spPr/>
        <p:txBody>
          <a:bodyPr/>
          <a:lstStyle/>
          <a:p>
            <a:r>
              <a:rPr lang="en-US" dirty="0"/>
              <a:t>Q&amp;A</a:t>
            </a:r>
            <a:endParaRPr lang="en-CA" dirty="0"/>
          </a:p>
        </p:txBody>
      </p:sp>
      <p:sp>
        <p:nvSpPr>
          <p:cNvPr id="3" name="Text Placeholder 2">
            <a:extLst>
              <a:ext uri="{FF2B5EF4-FFF2-40B4-BE49-F238E27FC236}">
                <a16:creationId xmlns:a16="http://schemas.microsoft.com/office/drawing/2014/main" id="{9C849FE6-EFEF-CDE5-46F5-1C2339DFD678}"/>
              </a:ext>
            </a:extLst>
          </p:cNvPr>
          <p:cNvSpPr>
            <a:spLocks noGrp="1"/>
          </p:cNvSpPr>
          <p:nvPr>
            <p:ph type="body" idx="1"/>
          </p:nvPr>
        </p:nvSpPr>
        <p:spPr/>
        <p:txBody>
          <a:bodyPr/>
          <a:lstStyle/>
          <a:p>
            <a:endParaRPr lang="en-CA"/>
          </a:p>
        </p:txBody>
      </p:sp>
      <p:sp>
        <p:nvSpPr>
          <p:cNvPr id="4" name="Footer Placeholder 3">
            <a:extLst>
              <a:ext uri="{FF2B5EF4-FFF2-40B4-BE49-F238E27FC236}">
                <a16:creationId xmlns:a16="http://schemas.microsoft.com/office/drawing/2014/main" id="{B4797B16-3EE7-CC89-E938-7E4C5B4D2CFC}"/>
              </a:ext>
            </a:extLst>
          </p:cNvPr>
          <p:cNvSpPr>
            <a:spLocks noGrp="1"/>
          </p:cNvSpPr>
          <p:nvPr>
            <p:ph type="ftr" sz="quarter" idx="11"/>
          </p:nvPr>
        </p:nvSpPr>
        <p:spPr/>
        <p:txBody>
          <a:bodyPr/>
          <a:lstStyle/>
          <a:p>
            <a:r>
              <a:rPr lang="en-US"/>
              <a:t>CONFIDENTIAL  I</a:t>
            </a:r>
          </a:p>
        </p:txBody>
      </p:sp>
      <p:sp>
        <p:nvSpPr>
          <p:cNvPr id="5" name="Slide Number Placeholder 4">
            <a:extLst>
              <a:ext uri="{FF2B5EF4-FFF2-40B4-BE49-F238E27FC236}">
                <a16:creationId xmlns:a16="http://schemas.microsoft.com/office/drawing/2014/main" id="{DD3F579C-BB7F-57E6-9D39-BC4D774A755E}"/>
              </a:ext>
            </a:extLst>
          </p:cNvPr>
          <p:cNvSpPr>
            <a:spLocks noGrp="1"/>
          </p:cNvSpPr>
          <p:nvPr>
            <p:ph type="sldNum" sz="quarter" idx="12"/>
          </p:nvPr>
        </p:nvSpPr>
        <p:spPr/>
        <p:txBody>
          <a:bodyPr/>
          <a:lstStyle/>
          <a:p>
            <a:fld id="{99D56644-8EB0-2A41-BE32-5D3B59CB68A2}" type="slidenum">
              <a:rPr lang="en-US" smtClean="0"/>
              <a:pPr/>
              <a:t>17</a:t>
            </a:fld>
            <a:endParaRPr lang="en-US"/>
          </a:p>
        </p:txBody>
      </p:sp>
    </p:spTree>
    <p:extLst>
      <p:ext uri="{BB962C8B-B14F-4D97-AF65-F5344CB8AC3E}">
        <p14:creationId xmlns:p14="http://schemas.microsoft.com/office/powerpoint/2010/main" val="41543261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D1EF3F-962E-BEA6-8598-B16DE9624B6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9F2B036-E219-F2F1-A47F-55FA5F141A9E}"/>
              </a:ext>
            </a:extLst>
          </p:cNvPr>
          <p:cNvSpPr>
            <a:spLocks noGrp="1"/>
          </p:cNvSpPr>
          <p:nvPr>
            <p:ph type="sldNum" sz="quarter" idx="11"/>
          </p:nvPr>
        </p:nvSpPr>
        <p:spPr/>
        <p:txBody>
          <a:bodyPr/>
          <a:lstStyle/>
          <a:p>
            <a:fld id="{99D56644-8EB0-2A41-BE32-5D3B59CB68A2}" type="slidenum">
              <a:rPr lang="en-US" smtClean="0"/>
              <a:pPr/>
              <a:t>18</a:t>
            </a:fld>
            <a:endParaRPr lang="en-US"/>
          </a:p>
        </p:txBody>
      </p:sp>
      <p:sp>
        <p:nvSpPr>
          <p:cNvPr id="3" name="Title 2">
            <a:extLst>
              <a:ext uri="{FF2B5EF4-FFF2-40B4-BE49-F238E27FC236}">
                <a16:creationId xmlns:a16="http://schemas.microsoft.com/office/drawing/2014/main" id="{E74208F3-F0D6-0676-0603-9F19BB429EE0}"/>
              </a:ext>
            </a:extLst>
          </p:cNvPr>
          <p:cNvSpPr>
            <a:spLocks noGrp="1"/>
          </p:cNvSpPr>
          <p:nvPr>
            <p:ph type="title"/>
          </p:nvPr>
        </p:nvSpPr>
        <p:spPr/>
        <p:txBody>
          <a:bodyPr anchor="ctr"/>
          <a:lstStyle/>
          <a:p>
            <a:r>
              <a:rPr lang="en-GB"/>
              <a:t>Biomarker profile of ruvonoflast is comparable to injectable biologics targeting IL-1</a:t>
            </a:r>
            <a:r>
              <a:rPr lang="el-GR"/>
              <a:t>β</a:t>
            </a:r>
            <a:r>
              <a:rPr lang="en-GB"/>
              <a:t> and IL-6</a:t>
            </a:r>
            <a:endParaRPr lang="en-CA"/>
          </a:p>
        </p:txBody>
      </p:sp>
      <p:sp>
        <p:nvSpPr>
          <p:cNvPr id="4" name="Text Placeholder 3">
            <a:extLst>
              <a:ext uri="{FF2B5EF4-FFF2-40B4-BE49-F238E27FC236}">
                <a16:creationId xmlns:a16="http://schemas.microsoft.com/office/drawing/2014/main" id="{E37C2639-F7FC-A863-06C7-0D3EA3E4F088}"/>
              </a:ext>
            </a:extLst>
          </p:cNvPr>
          <p:cNvSpPr>
            <a:spLocks noGrp="1"/>
          </p:cNvSpPr>
          <p:nvPr>
            <p:ph type="body" sz="quarter" idx="14"/>
          </p:nvPr>
        </p:nvSpPr>
        <p:spPr/>
        <p:txBody>
          <a:bodyPr/>
          <a:lstStyle/>
          <a:p>
            <a:r>
              <a:rPr lang="en-US" sz="900" dirty="0">
                <a:ea typeface="Arial" pitchFamily="34" charset="-122"/>
                <a:cs typeface="Arial" panose="020B0604020202020204" pitchFamily="34" charset="0"/>
              </a:rPr>
              <a:t>ApoB, </a:t>
            </a:r>
            <a:r>
              <a:rPr lang="en-CA" sz="900" dirty="0">
                <a:ea typeface="Arial" pitchFamily="34" charset="-122"/>
                <a:cs typeface="Arial" panose="020B0604020202020204" pitchFamily="34" charset="0"/>
              </a:rPr>
              <a:t>a</a:t>
            </a:r>
            <a:r>
              <a:rPr lang="en-CA" sz="900" dirty="0"/>
              <a:t>polipoprotein B; </a:t>
            </a:r>
            <a:r>
              <a:rPr lang="en-US" sz="900" dirty="0">
                <a:ea typeface="Arial" pitchFamily="34" charset="-122"/>
                <a:cs typeface="Arial" panose="020B0604020202020204" pitchFamily="34" charset="0"/>
              </a:rPr>
              <a:t>HDL-C, high‑density lipoprotein cholesterol; hsCRP, high-sensitivity C-reactive protein; IL-1</a:t>
            </a:r>
            <a:r>
              <a:rPr lang="el-GR" sz="900" dirty="0">
                <a:ea typeface="Arial" pitchFamily="34" charset="-122"/>
                <a:cs typeface="Arial" panose="020B0604020202020204" pitchFamily="34" charset="0"/>
              </a:rPr>
              <a:t>β</a:t>
            </a:r>
            <a:r>
              <a:rPr lang="en-CA" sz="900" dirty="0">
                <a:ea typeface="Arial" pitchFamily="34" charset="-122"/>
                <a:cs typeface="Arial" panose="020B0604020202020204" pitchFamily="34" charset="0"/>
              </a:rPr>
              <a:t>,</a:t>
            </a:r>
            <a:r>
              <a:rPr lang="en-US" sz="900" dirty="0">
                <a:ea typeface="Arial" pitchFamily="34" charset="-122"/>
                <a:cs typeface="Arial" panose="020B0604020202020204" pitchFamily="34" charset="0"/>
              </a:rPr>
              <a:t> interleukin-1</a:t>
            </a:r>
            <a:r>
              <a:rPr lang="el-GR" sz="900" dirty="0">
                <a:ea typeface="Arial" pitchFamily="34" charset="-122"/>
                <a:cs typeface="Arial" panose="020B0604020202020204" pitchFamily="34" charset="0"/>
              </a:rPr>
              <a:t>β</a:t>
            </a:r>
            <a:r>
              <a:rPr lang="en-US" sz="900" dirty="0">
                <a:ea typeface="Arial" pitchFamily="34" charset="-122"/>
                <a:cs typeface="Arial" panose="020B0604020202020204" pitchFamily="34" charset="0"/>
              </a:rPr>
              <a:t>; IL-6, interleukin-6; LDL-C, low‑density lipoprotein cholesterol; </a:t>
            </a:r>
            <a:r>
              <a:rPr lang="en-US" sz="900" dirty="0" err="1">
                <a:ea typeface="Arial" pitchFamily="34" charset="-122"/>
                <a:cs typeface="Arial" panose="020B0604020202020204" pitchFamily="34" charset="0"/>
              </a:rPr>
              <a:t>Lp</a:t>
            </a:r>
            <a:r>
              <a:rPr lang="en-US" sz="900" dirty="0">
                <a:ea typeface="Arial" pitchFamily="34" charset="-122"/>
                <a:cs typeface="Arial" panose="020B0604020202020204" pitchFamily="34" charset="0"/>
              </a:rPr>
              <a:t>(a), lipoprotein(a); NLPR3, NOD-like receptor family, pyrin domain containing 3. </a:t>
            </a:r>
            <a:r>
              <a:rPr lang="en-US" sz="900" dirty="0"/>
              <a:t>1. </a:t>
            </a:r>
            <a:r>
              <a:rPr lang="en-CA" sz="900" dirty="0" err="1"/>
              <a:t>Ridker</a:t>
            </a:r>
            <a:r>
              <a:rPr lang="en-CA" sz="900" dirty="0"/>
              <a:t> PM, et al. </a:t>
            </a:r>
            <a:r>
              <a:rPr lang="en-CA" sz="900" i="1" dirty="0"/>
              <a:t>N Engl J Med</a:t>
            </a:r>
            <a:r>
              <a:rPr lang="en-CA" sz="900" dirty="0"/>
              <a:t>. 2017. </a:t>
            </a:r>
            <a:r>
              <a:rPr lang="en-CA" sz="900" dirty="0">
                <a:hlinkClick r:id="rId3"/>
              </a:rPr>
              <a:t>https://doi.org/10.1056/nejmoa1707914</a:t>
            </a:r>
            <a:r>
              <a:rPr lang="en-CA" sz="900" dirty="0"/>
              <a:t>. 2. </a:t>
            </a:r>
            <a:r>
              <a:rPr lang="en-CA" sz="900" dirty="0" err="1"/>
              <a:t>Ridker</a:t>
            </a:r>
            <a:r>
              <a:rPr lang="en-CA" sz="900" dirty="0"/>
              <a:t> PM, et al. </a:t>
            </a:r>
            <a:r>
              <a:rPr lang="en-CA" sz="900" i="1" dirty="0"/>
              <a:t>Circulation</a:t>
            </a:r>
            <a:r>
              <a:rPr lang="en-CA" sz="900" dirty="0"/>
              <a:t>. 2012. </a:t>
            </a:r>
            <a:r>
              <a:rPr lang="en-CA" sz="900" dirty="0">
                <a:hlinkClick r:id="rId4"/>
              </a:rPr>
              <a:t>https://doi.org/10.1161/circulationaha.112.122556</a:t>
            </a:r>
            <a:r>
              <a:rPr lang="en-CA" sz="900" dirty="0"/>
              <a:t>. 3. </a:t>
            </a:r>
            <a:r>
              <a:rPr lang="en-US" sz="900" dirty="0"/>
              <a:t>Schrock C. </a:t>
            </a:r>
            <a:r>
              <a:rPr lang="en-US" sz="900" i="1" dirty="0"/>
              <a:t>Atherosclerosis</a:t>
            </a:r>
            <a:r>
              <a:rPr lang="en-US" sz="900" dirty="0"/>
              <a:t>, 331e36. </a:t>
            </a:r>
            <a:r>
              <a:rPr lang="en-CA" sz="900" dirty="0"/>
              <a:t>4. </a:t>
            </a:r>
            <a:r>
              <a:rPr lang="en-CA" sz="900" dirty="0" err="1"/>
              <a:t>Ridker</a:t>
            </a:r>
            <a:r>
              <a:rPr lang="en-CA" sz="900" dirty="0"/>
              <a:t> PM, et al. </a:t>
            </a:r>
            <a:r>
              <a:rPr lang="en-CA" sz="900" i="1" dirty="0" err="1"/>
              <a:t>Eur</a:t>
            </a:r>
            <a:r>
              <a:rPr lang="en-CA" sz="900" i="1" dirty="0"/>
              <a:t> Heart J</a:t>
            </a:r>
            <a:r>
              <a:rPr lang="en-CA" sz="900" dirty="0"/>
              <a:t>. 2020. </a:t>
            </a:r>
            <a:r>
              <a:rPr lang="en-CA" sz="900" dirty="0">
                <a:hlinkClick r:id="rId5"/>
              </a:rPr>
              <a:t>https://doi.org/10.1093/eurheartj/ehz542</a:t>
            </a:r>
            <a:r>
              <a:rPr lang="en-CA" sz="900" dirty="0"/>
              <a:t>. 5. </a:t>
            </a:r>
            <a:r>
              <a:rPr lang="en-CA" sz="900" dirty="0" err="1"/>
              <a:t>Ridker</a:t>
            </a:r>
            <a:r>
              <a:rPr lang="en-CA" sz="900" dirty="0"/>
              <a:t> PM, et al. </a:t>
            </a:r>
            <a:r>
              <a:rPr lang="en-CA" sz="900" i="1" dirty="0"/>
              <a:t>Lancet</a:t>
            </a:r>
            <a:r>
              <a:rPr lang="en-CA" sz="900" dirty="0"/>
              <a:t>. 2021. </a:t>
            </a:r>
            <a:r>
              <a:rPr lang="en-CA" sz="900" dirty="0">
                <a:hlinkClick r:id="rId6"/>
              </a:rPr>
              <a:t>https://doi.org/10.1016/s0140-6736(21)00520-1</a:t>
            </a:r>
            <a:r>
              <a:rPr lang="en-CA" sz="900" dirty="0"/>
              <a:t>. </a:t>
            </a:r>
            <a:r>
              <a:rPr lang="en-US" sz="900" dirty="0"/>
              <a:t>6. Ray KK, et al. </a:t>
            </a:r>
            <a:r>
              <a:rPr lang="en-US" sz="900" i="1" dirty="0"/>
              <a:t>JACC</a:t>
            </a:r>
            <a:r>
              <a:rPr lang="en-US" sz="900" dirty="0"/>
              <a:t>. 2026. </a:t>
            </a:r>
            <a:r>
              <a:rPr lang="en-US" sz="900" dirty="0">
                <a:hlinkClick r:id="rId7"/>
              </a:rPr>
              <a:t>https://doi.org/</a:t>
            </a:r>
            <a:r>
              <a:rPr lang="en-CA" sz="900" dirty="0">
                <a:hlinkClick r:id="rId7"/>
              </a:rPr>
              <a:t>10.1016/j.jacc.2026.05.014</a:t>
            </a:r>
            <a:r>
              <a:rPr lang="en-CA" sz="900" dirty="0"/>
              <a:t>. </a:t>
            </a:r>
            <a:r>
              <a:rPr lang="en-US" sz="900" dirty="0"/>
              <a:t>7. Data on file for ApoB.</a:t>
            </a:r>
          </a:p>
        </p:txBody>
      </p:sp>
      <p:grpSp>
        <p:nvGrpSpPr>
          <p:cNvPr id="8" name="Group 7">
            <a:extLst>
              <a:ext uri="{FF2B5EF4-FFF2-40B4-BE49-F238E27FC236}">
                <a16:creationId xmlns:a16="http://schemas.microsoft.com/office/drawing/2014/main" id="{4522BFE4-940E-A113-ECFA-C27AA2E19498}"/>
              </a:ext>
            </a:extLst>
          </p:cNvPr>
          <p:cNvGrpSpPr/>
          <p:nvPr/>
        </p:nvGrpSpPr>
        <p:grpSpPr>
          <a:xfrm>
            <a:off x="4215000" y="1008887"/>
            <a:ext cx="3600000" cy="4982871"/>
            <a:chOff x="8065017" y="1008880"/>
            <a:chExt cx="3600000" cy="4982871"/>
          </a:xfrm>
        </p:grpSpPr>
        <p:sp>
          <p:nvSpPr>
            <p:cNvPr id="9" name="TextBox 8">
              <a:extLst>
                <a:ext uri="{FF2B5EF4-FFF2-40B4-BE49-F238E27FC236}">
                  <a16:creationId xmlns:a16="http://schemas.microsoft.com/office/drawing/2014/main" id="{AB6883BD-C56C-E486-34F0-0F739794CD14}"/>
                </a:ext>
              </a:extLst>
            </p:cNvPr>
            <p:cNvSpPr txBox="1"/>
            <p:nvPr/>
          </p:nvSpPr>
          <p:spPr>
            <a:xfrm>
              <a:off x="8555171" y="1123596"/>
              <a:ext cx="2714133" cy="523220"/>
            </a:xfrm>
            <a:prstGeom prst="rect">
              <a:avLst/>
            </a:prstGeom>
            <a:noFill/>
          </p:spPr>
          <p:txBody>
            <a:bodyPr wrap="square" lIns="91440" tIns="45720" rIns="91440" bIns="45720" rtlCol="0" anchor="t">
              <a:spAutoFit/>
            </a:bodyPr>
            <a:lstStyle/>
            <a:p>
              <a:pPr algn="ctr">
                <a:defRPr/>
              </a:pPr>
              <a:r>
                <a:rPr kumimoji="0" lang="en-GB" sz="1600" b="1" i="0" u="none" strike="noStrike" kern="1200" cap="none" spc="0" normalizeH="0" baseline="0" noProof="0">
                  <a:ln>
                    <a:noFill/>
                  </a:ln>
                  <a:solidFill>
                    <a:schemeClr val="tx2">
                      <a:lumMod val="75000"/>
                    </a:schemeClr>
                  </a:solidFill>
                  <a:effectLst/>
                  <a:uLnTx/>
                  <a:uFillTx/>
                  <a:latin typeface="Calibri"/>
                  <a:ea typeface="+mn-ea"/>
                  <a:cs typeface="+mn-cs"/>
                </a:rPr>
                <a:t>Ruvonoflast</a:t>
              </a:r>
              <a:br>
                <a:rPr kumimoji="0" lang="en-GB" sz="1600" b="1" i="0" u="none" strike="noStrike" kern="1200" cap="none" spc="0" normalizeH="0" baseline="0" noProof="0">
                  <a:ln>
                    <a:noFill/>
                  </a:ln>
                  <a:solidFill>
                    <a:schemeClr val="tx2">
                      <a:lumMod val="75000"/>
                    </a:schemeClr>
                  </a:solidFill>
                  <a:effectLst/>
                  <a:uLnTx/>
                  <a:uFillTx/>
                  <a:latin typeface="Calibri"/>
                  <a:ea typeface="+mn-ea"/>
                  <a:cs typeface="+mn-cs"/>
                </a:rPr>
              </a:br>
              <a:r>
                <a:rPr kumimoji="0" lang="en-GB" sz="1200" b="0" i="0" u="none" strike="noStrike" kern="1200" cap="none" spc="0" normalizeH="0" baseline="0" noProof="0">
                  <a:ln>
                    <a:noFill/>
                  </a:ln>
                  <a:solidFill>
                    <a:schemeClr val="tx2">
                      <a:lumMod val="75000"/>
                    </a:schemeClr>
                  </a:solidFill>
                  <a:effectLst/>
                  <a:uLnTx/>
                  <a:uFillTx/>
                  <a:latin typeface="Calibri"/>
                  <a:ea typeface="+mn-ea"/>
                  <a:cs typeface="+mn-cs"/>
                </a:rPr>
                <a:t>oral NLRP3 inhibitor</a:t>
              </a:r>
            </a:p>
          </p:txBody>
        </p:sp>
        <p:sp>
          <p:nvSpPr>
            <p:cNvPr id="10" name="Rectangle: Rounded Corners 9">
              <a:extLst>
                <a:ext uri="{FF2B5EF4-FFF2-40B4-BE49-F238E27FC236}">
                  <a16:creationId xmlns:a16="http://schemas.microsoft.com/office/drawing/2014/main" id="{E77B8E84-ADBA-7918-6503-BD61A218B68E}"/>
                </a:ext>
              </a:extLst>
            </p:cNvPr>
            <p:cNvSpPr/>
            <p:nvPr/>
          </p:nvSpPr>
          <p:spPr>
            <a:xfrm>
              <a:off x="8065017" y="1008880"/>
              <a:ext cx="3594586" cy="4982871"/>
            </a:xfrm>
            <a:prstGeom prst="roundRect">
              <a:avLst/>
            </a:prstGeom>
            <a:noFill/>
            <a:ln w="12700">
              <a:solidFill>
                <a:schemeClr val="accent1"/>
              </a:solidFill>
            </a:ln>
            <a:effectLst>
              <a:glow rad="63500">
                <a:schemeClr val="accent1">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graphicFrame>
          <p:nvGraphicFramePr>
            <p:cNvPr id="11" name="Chart 10">
              <a:extLst>
                <a:ext uri="{FF2B5EF4-FFF2-40B4-BE49-F238E27FC236}">
                  <a16:creationId xmlns:a16="http://schemas.microsoft.com/office/drawing/2014/main" id="{742452F5-DBFF-49DC-1B49-A78607F5088C}"/>
                </a:ext>
              </a:extLst>
            </p:cNvPr>
            <p:cNvGraphicFramePr/>
            <p:nvPr>
              <p:extLst>
                <p:ext uri="{D42A27DB-BD31-4B8C-83A1-F6EECF244321}">
                  <p14:modId xmlns:p14="http://schemas.microsoft.com/office/powerpoint/2010/main" val="2988224589"/>
                </p:ext>
              </p:extLst>
            </p:nvPr>
          </p:nvGraphicFramePr>
          <p:xfrm>
            <a:off x="8225153" y="2358042"/>
            <a:ext cx="3274315" cy="2554375"/>
          </p:xfrm>
          <a:graphic>
            <a:graphicData uri="http://schemas.openxmlformats.org/drawingml/2006/chart">
              <c:chart xmlns:c="http://schemas.openxmlformats.org/drawingml/2006/chart" xmlns:r="http://schemas.openxmlformats.org/officeDocument/2006/relationships" r:id="rId8"/>
            </a:graphicData>
          </a:graphic>
        </p:graphicFrame>
        <p:sp>
          <p:nvSpPr>
            <p:cNvPr id="12" name="TextBox 11">
              <a:extLst>
                <a:ext uri="{FF2B5EF4-FFF2-40B4-BE49-F238E27FC236}">
                  <a16:creationId xmlns:a16="http://schemas.microsoft.com/office/drawing/2014/main" id="{54C96146-C510-4E9F-E6FA-EDC3B2C0F100}"/>
                </a:ext>
              </a:extLst>
            </p:cNvPr>
            <p:cNvSpPr txBox="1"/>
            <p:nvPr/>
          </p:nvSpPr>
          <p:spPr>
            <a:xfrm>
              <a:off x="8691996" y="4918713"/>
              <a:ext cx="2973021"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chemeClr val="tx2">
                      <a:lumMod val="75000"/>
                    </a:schemeClr>
                  </a:solidFill>
                  <a:effectLst/>
                  <a:uLnTx/>
                  <a:uFillTx/>
                  <a:latin typeface="Calibri"/>
                  <a:ea typeface="+mn-ea"/>
                  <a:cs typeface="+mn-cs"/>
                </a:rPr>
                <a:t>Placebo-adjusted </a:t>
              </a:r>
              <a:br>
                <a:rPr kumimoji="0" lang="en-US" sz="1200" b="1" i="0" u="none" strike="noStrike" kern="1200" cap="none" spc="0" normalizeH="0" baseline="0" noProof="0">
                  <a:ln>
                    <a:noFill/>
                  </a:ln>
                  <a:solidFill>
                    <a:schemeClr val="tx2">
                      <a:lumMod val="75000"/>
                    </a:schemeClr>
                  </a:solidFill>
                  <a:effectLst/>
                  <a:uLnTx/>
                  <a:uFillTx/>
                  <a:latin typeface="Calibri"/>
                  <a:ea typeface="+mn-ea"/>
                  <a:cs typeface="+mn-cs"/>
                </a:rPr>
              </a:br>
              <a:r>
                <a:rPr kumimoji="0" lang="en-US" sz="1200" b="1" i="0" u="none" strike="noStrike" kern="1200" cap="none" spc="0" normalizeH="0" baseline="0" noProof="0">
                  <a:ln>
                    <a:noFill/>
                  </a:ln>
                  <a:solidFill>
                    <a:schemeClr val="tx2">
                      <a:lumMod val="75000"/>
                    </a:schemeClr>
                  </a:solidFill>
                  <a:effectLst/>
                  <a:uLnTx/>
                  <a:uFillTx/>
                  <a:latin typeface="Calibri"/>
                  <a:ea typeface="+mn-ea"/>
                  <a:cs typeface="+mn-cs"/>
                </a:rPr>
                <a:t>% change from baseline</a:t>
              </a:r>
              <a:r>
                <a:rPr kumimoji="0" lang="en-US" sz="1200" b="1" i="0" u="none" strike="noStrike" kern="1200" cap="none" spc="0" normalizeH="0" baseline="30000" noProof="0">
                  <a:ln>
                    <a:noFill/>
                  </a:ln>
                  <a:solidFill>
                    <a:schemeClr val="tx2">
                      <a:lumMod val="75000"/>
                    </a:schemeClr>
                  </a:solidFill>
                  <a:effectLst/>
                  <a:uLnTx/>
                  <a:uFillTx/>
                  <a:latin typeface="Calibri"/>
                  <a:ea typeface="+mn-ea"/>
                  <a:cs typeface="+mn-cs"/>
                </a:rPr>
                <a:t>6,7</a:t>
              </a:r>
            </a:p>
          </p:txBody>
        </p:sp>
        <p:sp>
          <p:nvSpPr>
            <p:cNvPr id="13" name="TextBox 12">
              <a:extLst>
                <a:ext uri="{FF2B5EF4-FFF2-40B4-BE49-F238E27FC236}">
                  <a16:creationId xmlns:a16="http://schemas.microsoft.com/office/drawing/2014/main" id="{150F6623-0547-706F-2F8C-A3372A860DD7}"/>
                </a:ext>
              </a:extLst>
            </p:cNvPr>
            <p:cNvSpPr txBox="1"/>
            <p:nvPr/>
          </p:nvSpPr>
          <p:spPr>
            <a:xfrm>
              <a:off x="8145421" y="1860645"/>
              <a:ext cx="3433779" cy="4770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400" b="1" i="0" u="none" strike="noStrike" kern="1200" cap="none" spc="0" normalizeH="0" baseline="0" noProof="0">
                  <a:ln>
                    <a:noFill/>
                  </a:ln>
                  <a:solidFill>
                    <a:schemeClr val="tx2">
                      <a:lumMod val="75000"/>
                    </a:schemeClr>
                  </a:solidFill>
                  <a:effectLst/>
                  <a:uLnTx/>
                  <a:uFillTx/>
                  <a:latin typeface="Calibri"/>
                  <a:ea typeface="+mn-ea"/>
                  <a:cs typeface="+mn-cs"/>
                </a:rPr>
                <a:t>82% hsCRP reduction </a:t>
              </a:r>
              <a:br>
                <a:rPr kumimoji="0" lang="en-CA" sz="1400" b="1" i="0" u="none" strike="noStrike" kern="1200" cap="none" spc="0" normalizeH="0" baseline="0" noProof="0">
                  <a:ln>
                    <a:noFill/>
                  </a:ln>
                  <a:solidFill>
                    <a:schemeClr val="tx2">
                      <a:lumMod val="75000"/>
                    </a:schemeClr>
                  </a:solidFill>
                  <a:effectLst/>
                  <a:uLnTx/>
                  <a:uFillTx/>
                  <a:latin typeface="Calibri"/>
                  <a:ea typeface="+mn-ea"/>
                  <a:cs typeface="+mn-cs"/>
                </a:rPr>
              </a:br>
              <a:r>
                <a:rPr kumimoji="0" lang="en-CA" sz="1100" b="0" i="1" u="none" strike="noStrike" kern="1200" cap="none" spc="0" normalizeH="0" baseline="0" noProof="0">
                  <a:ln>
                    <a:noFill/>
                  </a:ln>
                  <a:solidFill>
                    <a:schemeClr val="tx2">
                      <a:lumMod val="75000"/>
                    </a:schemeClr>
                  </a:solidFill>
                  <a:effectLst/>
                  <a:uLnTx/>
                  <a:uFillTx/>
                  <a:latin typeface="Calibri"/>
                  <a:ea typeface="+mn-ea"/>
                  <a:cs typeface="+mn-cs"/>
                </a:rPr>
                <a:t>versus 37% with placebo (4 weeks)</a:t>
              </a:r>
              <a:r>
                <a:rPr kumimoji="0" lang="en-CA" sz="1100" b="0" i="1" u="none" strike="noStrike" kern="1200" cap="none" spc="0" normalizeH="0" baseline="30000" noProof="0">
                  <a:ln>
                    <a:noFill/>
                  </a:ln>
                  <a:solidFill>
                    <a:schemeClr val="tx2">
                      <a:lumMod val="75000"/>
                    </a:schemeClr>
                  </a:solidFill>
                  <a:effectLst/>
                  <a:uLnTx/>
                  <a:uFillTx/>
                  <a:latin typeface="Calibri"/>
                  <a:ea typeface="+mn-ea"/>
                  <a:cs typeface="+mn-cs"/>
                </a:rPr>
                <a:t>6</a:t>
              </a:r>
            </a:p>
          </p:txBody>
        </p:sp>
        <p:cxnSp>
          <p:nvCxnSpPr>
            <p:cNvPr id="15" name="Straight Connector 14">
              <a:extLst>
                <a:ext uri="{FF2B5EF4-FFF2-40B4-BE49-F238E27FC236}">
                  <a16:creationId xmlns:a16="http://schemas.microsoft.com/office/drawing/2014/main" id="{C84DE3BF-048C-9F1E-7E61-B7377A21FD18}"/>
                </a:ext>
              </a:extLst>
            </p:cNvPr>
            <p:cNvCxnSpPr/>
            <p:nvPr/>
          </p:nvCxnSpPr>
          <p:spPr>
            <a:xfrm>
              <a:off x="8065017" y="1721841"/>
              <a:ext cx="3594586" cy="0"/>
            </a:xfrm>
            <a:prstGeom prst="line">
              <a:avLst/>
            </a:prstGeom>
            <a:ln w="12700"/>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99D0241E-FF2F-4A6C-4697-FDE568DEF6F6}"/>
                </a:ext>
              </a:extLst>
            </p:cNvPr>
            <p:cNvSpPr txBox="1"/>
            <p:nvPr/>
          </p:nvSpPr>
          <p:spPr>
            <a:xfrm>
              <a:off x="8316866" y="5498679"/>
              <a:ext cx="3085815" cy="369332"/>
            </a:xfrm>
            <a:prstGeom prst="rect">
              <a:avLst/>
            </a:prstGeom>
            <a:noFill/>
          </p:spPr>
          <p:txBody>
            <a:bodyPr wrap="square" anchor="b">
              <a:spAutoFit/>
            </a:bodyPr>
            <a:lstStyle/>
            <a:p>
              <a:pPr lvl="0" algn="just">
                <a:defRPr/>
              </a:pPr>
              <a:r>
                <a:rPr lang="en-CA" sz="600" i="1">
                  <a:solidFill>
                    <a:schemeClr val="tx2">
                      <a:lumMod val="75000"/>
                    </a:schemeClr>
                  </a:solidFill>
                </a:rPr>
                <a:t>Values reported for 225mg dose. </a:t>
              </a:r>
              <a:r>
                <a:rPr kumimoji="0" lang="en-US" sz="600" b="0" i="1" u="none" strike="noStrike" kern="1200" cap="none" spc="0" normalizeH="0" baseline="0" noProof="0">
                  <a:ln>
                    <a:noFill/>
                  </a:ln>
                  <a:solidFill>
                    <a:schemeClr val="tx2">
                      <a:lumMod val="75000"/>
                    </a:schemeClr>
                  </a:solidFill>
                  <a:effectLst/>
                  <a:uLnTx/>
                  <a:uFillTx/>
                  <a:latin typeface="Calibri"/>
                  <a:ea typeface="+mn-ea"/>
                  <a:cs typeface="+mn-cs"/>
                </a:rPr>
                <a:t>hsCRP reduction (%) derived from the geometric LSmean ratio to baseline. </a:t>
              </a:r>
              <a:r>
                <a:rPr kumimoji="0" lang="en-CA" sz="600" b="0" i="1" u="none" strike="noStrike" kern="1200" cap="none" spc="0" normalizeH="0" baseline="0" noProof="0">
                  <a:ln>
                    <a:noFill/>
                  </a:ln>
                  <a:solidFill>
                    <a:schemeClr val="tx2">
                      <a:lumMod val="75000"/>
                    </a:schemeClr>
                  </a:solidFill>
                  <a:effectLst/>
                  <a:uLnTx/>
                  <a:uFillTx/>
                  <a:latin typeface="Calibri"/>
                  <a:ea typeface="+mn-ea"/>
                  <a:cs typeface="+mn-cs"/>
                </a:rPr>
                <a:t>Biomarker values reported at 4 weeks, as median % change from baseline, except for HDL-C and LDL-C (mean % change from baseline).</a:t>
              </a:r>
            </a:p>
          </p:txBody>
        </p:sp>
      </p:grpSp>
      <p:grpSp>
        <p:nvGrpSpPr>
          <p:cNvPr id="17" name="Group 16">
            <a:extLst>
              <a:ext uri="{FF2B5EF4-FFF2-40B4-BE49-F238E27FC236}">
                <a16:creationId xmlns:a16="http://schemas.microsoft.com/office/drawing/2014/main" id="{39EC1525-1A46-BD42-8C71-A2A876D3C16E}"/>
              </a:ext>
            </a:extLst>
          </p:cNvPr>
          <p:cNvGrpSpPr/>
          <p:nvPr/>
        </p:nvGrpSpPr>
        <p:grpSpPr>
          <a:xfrm>
            <a:off x="347471" y="1008883"/>
            <a:ext cx="3600000" cy="4982868"/>
            <a:chOff x="347471" y="1008883"/>
            <a:chExt cx="3600000" cy="4982868"/>
          </a:xfrm>
        </p:grpSpPr>
        <p:cxnSp>
          <p:nvCxnSpPr>
            <p:cNvPr id="21" name="Straight Connector 20">
              <a:extLst>
                <a:ext uri="{FF2B5EF4-FFF2-40B4-BE49-F238E27FC236}">
                  <a16:creationId xmlns:a16="http://schemas.microsoft.com/office/drawing/2014/main" id="{4D69F502-AE51-1550-F1C6-AF584C1F3622}"/>
                </a:ext>
              </a:extLst>
            </p:cNvPr>
            <p:cNvCxnSpPr/>
            <p:nvPr/>
          </p:nvCxnSpPr>
          <p:spPr>
            <a:xfrm>
              <a:off x="347471" y="1721844"/>
              <a:ext cx="3600000" cy="0"/>
            </a:xfrm>
            <a:prstGeom prst="line">
              <a:avLst/>
            </a:prstGeom>
            <a:ln w="12700">
              <a:solidFill>
                <a:schemeClr val="bg2">
                  <a:lumMod val="75000"/>
                </a:schemeClr>
              </a:solidFill>
            </a:ln>
          </p:spPr>
          <p:style>
            <a:lnRef idx="2">
              <a:schemeClr val="accent1"/>
            </a:lnRef>
            <a:fillRef idx="0">
              <a:schemeClr val="accent1"/>
            </a:fillRef>
            <a:effectRef idx="1">
              <a:schemeClr val="accent1"/>
            </a:effectRef>
            <a:fontRef idx="minor">
              <a:schemeClr val="tx1"/>
            </a:fontRef>
          </p:style>
        </p:cxnSp>
        <p:sp>
          <p:nvSpPr>
            <p:cNvPr id="23" name="TextBox 22">
              <a:extLst>
                <a:ext uri="{FF2B5EF4-FFF2-40B4-BE49-F238E27FC236}">
                  <a16:creationId xmlns:a16="http://schemas.microsoft.com/office/drawing/2014/main" id="{2E6A4E8E-24D4-4ADF-2833-55C3F92CF2F9}"/>
                </a:ext>
              </a:extLst>
            </p:cNvPr>
            <p:cNvSpPr txBox="1"/>
            <p:nvPr/>
          </p:nvSpPr>
          <p:spPr>
            <a:xfrm>
              <a:off x="713643" y="1123599"/>
              <a:ext cx="2867656" cy="523220"/>
            </a:xfrm>
            <a:prstGeom prst="rect">
              <a:avLst/>
            </a:prstGeom>
            <a:noFill/>
          </p:spPr>
          <p:txBody>
            <a:bodyPr wrap="square" lIns="91440" tIns="45720" rIns="91440" bIns="45720" rtlCol="0" anchor="t">
              <a:spAutoFit/>
            </a:bodyPr>
            <a:lstStyle/>
            <a:p>
              <a:pPr algn="ctr">
                <a:defRPr/>
              </a:pPr>
              <a:r>
                <a:rPr kumimoji="0" lang="en-GB" sz="1600" b="1" i="0" u="none" strike="noStrike" kern="1200" cap="none" spc="0" normalizeH="0" baseline="0" noProof="0">
                  <a:ln>
                    <a:noFill/>
                  </a:ln>
                  <a:solidFill>
                    <a:schemeClr val="tx2">
                      <a:lumMod val="75000"/>
                    </a:schemeClr>
                  </a:solidFill>
                  <a:effectLst/>
                  <a:uLnTx/>
                  <a:uFillTx/>
                  <a:latin typeface="Calibri"/>
                  <a:ea typeface="+mn-ea"/>
                  <a:cs typeface="+mn-cs"/>
                </a:rPr>
                <a:t>Canakinumab</a:t>
              </a:r>
              <a:br>
                <a:rPr kumimoji="0" lang="en-GB" sz="1600" b="1" i="0" u="none" strike="noStrike" kern="1200" cap="none" spc="0" normalizeH="0" baseline="0" noProof="0">
                  <a:ln>
                    <a:noFill/>
                  </a:ln>
                  <a:solidFill>
                    <a:schemeClr val="tx2">
                      <a:lumMod val="75000"/>
                    </a:schemeClr>
                  </a:solidFill>
                  <a:effectLst/>
                  <a:uLnTx/>
                  <a:uFillTx/>
                  <a:latin typeface="Calibri"/>
                  <a:ea typeface="+mn-ea"/>
                  <a:cs typeface="+mn-cs"/>
                </a:rPr>
              </a:br>
              <a:r>
                <a:rPr kumimoji="0" lang="en-GB" sz="1200" b="0" i="0" u="none" strike="noStrike" kern="1200" cap="none" spc="0" normalizeH="0" baseline="0" noProof="0">
                  <a:ln>
                    <a:noFill/>
                  </a:ln>
                  <a:solidFill>
                    <a:schemeClr val="tx2">
                      <a:lumMod val="75000"/>
                    </a:schemeClr>
                  </a:solidFill>
                  <a:effectLst/>
                  <a:uLnTx/>
                  <a:uFillTx/>
                  <a:latin typeface="Calibri"/>
                  <a:ea typeface="+mn-ea"/>
                  <a:cs typeface="+mn-cs"/>
                </a:rPr>
                <a:t>anti-IL-1</a:t>
              </a:r>
              <a:r>
                <a:rPr kumimoji="0" lang="el-GR" sz="1200" b="0" i="0" u="none" strike="noStrike" kern="1200" cap="none" spc="0" normalizeH="0" baseline="0" noProof="0">
                  <a:ln>
                    <a:noFill/>
                  </a:ln>
                  <a:solidFill>
                    <a:schemeClr val="tx2">
                      <a:lumMod val="75000"/>
                    </a:schemeClr>
                  </a:solidFill>
                  <a:effectLst/>
                  <a:uLnTx/>
                  <a:uFillTx/>
                  <a:latin typeface="Calibri"/>
                  <a:ea typeface="+mn-ea"/>
                  <a:cs typeface="+mn-cs"/>
                </a:rPr>
                <a:t>β</a:t>
              </a:r>
              <a:r>
                <a:rPr kumimoji="0" lang="en-GB" sz="1200" b="0" i="0" u="none" strike="noStrike" kern="1200" cap="none" spc="0" normalizeH="0" baseline="0" noProof="0">
                  <a:ln>
                    <a:noFill/>
                  </a:ln>
                  <a:solidFill>
                    <a:schemeClr val="tx2">
                      <a:lumMod val="75000"/>
                    </a:schemeClr>
                  </a:solidFill>
                  <a:effectLst/>
                  <a:uLnTx/>
                  <a:uFillTx/>
                  <a:latin typeface="Calibri"/>
                  <a:ea typeface="+mn-ea"/>
                  <a:cs typeface="+mn-cs"/>
                </a:rPr>
                <a:t> monoclonal antibody</a:t>
              </a:r>
            </a:p>
          </p:txBody>
        </p:sp>
        <p:sp>
          <p:nvSpPr>
            <p:cNvPr id="24" name="Rectangle: Rounded Corners 23">
              <a:extLst>
                <a:ext uri="{FF2B5EF4-FFF2-40B4-BE49-F238E27FC236}">
                  <a16:creationId xmlns:a16="http://schemas.microsoft.com/office/drawing/2014/main" id="{7B3F4F6A-B994-89F4-4592-15431D37CBC2}"/>
                </a:ext>
              </a:extLst>
            </p:cNvPr>
            <p:cNvSpPr/>
            <p:nvPr/>
          </p:nvSpPr>
          <p:spPr>
            <a:xfrm>
              <a:off x="347471" y="1008883"/>
              <a:ext cx="3600000" cy="4982868"/>
            </a:xfrm>
            <a:prstGeom prst="roundRect">
              <a:avLst/>
            </a:prstGeom>
            <a:noFill/>
            <a:ln w="12700">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27" name="TextBox 26">
              <a:extLst>
                <a:ext uri="{FF2B5EF4-FFF2-40B4-BE49-F238E27FC236}">
                  <a16:creationId xmlns:a16="http://schemas.microsoft.com/office/drawing/2014/main" id="{9F203575-D2D7-19A8-F172-E5D488917613}"/>
                </a:ext>
              </a:extLst>
            </p:cNvPr>
            <p:cNvSpPr txBox="1"/>
            <p:nvPr/>
          </p:nvSpPr>
          <p:spPr>
            <a:xfrm>
              <a:off x="1057442" y="4912418"/>
              <a:ext cx="2887118"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chemeClr val="tx2">
                      <a:lumMod val="75000"/>
                    </a:schemeClr>
                  </a:solidFill>
                  <a:effectLst/>
                  <a:uLnTx/>
                  <a:uFillTx/>
                  <a:latin typeface="Calibri"/>
                  <a:ea typeface="+mn-ea"/>
                  <a:cs typeface="+mn-cs"/>
                </a:rPr>
                <a:t>Placebo-adjusted </a:t>
              </a:r>
              <a:br>
                <a:rPr kumimoji="0" lang="en-US" sz="1200" b="1" i="0" u="none" strike="noStrike" kern="1200" cap="none" spc="0" normalizeH="0" baseline="0" noProof="0">
                  <a:ln>
                    <a:noFill/>
                  </a:ln>
                  <a:solidFill>
                    <a:schemeClr val="tx2">
                      <a:lumMod val="75000"/>
                    </a:schemeClr>
                  </a:solidFill>
                  <a:effectLst/>
                  <a:uLnTx/>
                  <a:uFillTx/>
                  <a:latin typeface="Calibri"/>
                  <a:ea typeface="+mn-ea"/>
                  <a:cs typeface="+mn-cs"/>
                </a:rPr>
              </a:br>
              <a:r>
                <a:rPr kumimoji="0" lang="en-US" sz="1200" b="1" i="0" u="none" strike="noStrike" kern="1200" cap="none" spc="0" normalizeH="0" baseline="0" noProof="0">
                  <a:ln>
                    <a:noFill/>
                  </a:ln>
                  <a:solidFill>
                    <a:schemeClr val="tx2">
                      <a:lumMod val="75000"/>
                    </a:schemeClr>
                  </a:solidFill>
                  <a:effectLst/>
                  <a:uLnTx/>
                  <a:uFillTx/>
                  <a:latin typeface="Calibri"/>
                  <a:ea typeface="+mn-ea"/>
                  <a:cs typeface="+mn-cs"/>
                </a:rPr>
                <a:t>% change from baseline</a:t>
              </a:r>
              <a:r>
                <a:rPr kumimoji="0" lang="en-US" sz="1200" b="1" i="0" u="none" strike="noStrike" kern="1200" cap="none" spc="0" normalizeH="0" baseline="30000" noProof="0">
                  <a:ln>
                    <a:noFill/>
                  </a:ln>
                  <a:solidFill>
                    <a:schemeClr val="tx2">
                      <a:lumMod val="75000"/>
                    </a:schemeClr>
                  </a:solidFill>
                  <a:effectLst/>
                  <a:uLnTx/>
                  <a:uFillTx/>
                  <a:latin typeface="Calibri"/>
                  <a:ea typeface="+mn-ea"/>
                  <a:cs typeface="+mn-cs"/>
                </a:rPr>
                <a:t>1–4</a:t>
              </a:r>
            </a:p>
          </p:txBody>
        </p:sp>
        <p:sp>
          <p:nvSpPr>
            <p:cNvPr id="28" name="TextBox 27">
              <a:extLst>
                <a:ext uri="{FF2B5EF4-FFF2-40B4-BE49-F238E27FC236}">
                  <a16:creationId xmlns:a16="http://schemas.microsoft.com/office/drawing/2014/main" id="{62A16590-D246-2FDC-C4BC-A653BE9E2ED0}"/>
                </a:ext>
              </a:extLst>
            </p:cNvPr>
            <p:cNvSpPr txBox="1"/>
            <p:nvPr/>
          </p:nvSpPr>
          <p:spPr>
            <a:xfrm>
              <a:off x="430107" y="1860648"/>
              <a:ext cx="3434729" cy="4770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400" b="1" i="0" u="none" strike="noStrike" kern="1200" cap="none" spc="0" normalizeH="0" baseline="0" noProof="0">
                  <a:ln>
                    <a:noFill/>
                  </a:ln>
                  <a:solidFill>
                    <a:schemeClr val="tx2">
                      <a:lumMod val="75000"/>
                    </a:schemeClr>
                  </a:solidFill>
                  <a:effectLst/>
                  <a:uLnTx/>
                  <a:uFillTx/>
                  <a:latin typeface="Calibri"/>
                  <a:ea typeface="+mn-ea"/>
                  <a:cs typeface="+mn-cs"/>
                </a:rPr>
                <a:t>54% hsCRP reduction </a:t>
              </a:r>
              <a:br>
                <a:rPr kumimoji="0" lang="en-CA" sz="1400" b="1" i="0" u="none" strike="noStrike" kern="1200" cap="none" spc="0" normalizeH="0" baseline="0" noProof="0">
                  <a:ln>
                    <a:noFill/>
                  </a:ln>
                  <a:solidFill>
                    <a:schemeClr val="tx2">
                      <a:lumMod val="75000"/>
                    </a:schemeClr>
                  </a:solidFill>
                  <a:effectLst/>
                  <a:uLnTx/>
                  <a:uFillTx/>
                  <a:latin typeface="Calibri"/>
                  <a:ea typeface="+mn-ea"/>
                  <a:cs typeface="+mn-cs"/>
                </a:rPr>
              </a:br>
              <a:r>
                <a:rPr kumimoji="0" lang="en-CA" sz="1100" b="0" i="1" u="none" strike="noStrike" kern="1200" cap="none" spc="0" normalizeH="0" baseline="0" noProof="0">
                  <a:ln>
                    <a:noFill/>
                  </a:ln>
                  <a:solidFill>
                    <a:schemeClr val="tx2">
                      <a:lumMod val="75000"/>
                    </a:schemeClr>
                  </a:solidFill>
                  <a:effectLst/>
                  <a:uLnTx/>
                  <a:uFillTx/>
                  <a:latin typeface="Calibri"/>
                  <a:ea typeface="+mn-ea"/>
                  <a:cs typeface="+mn-cs"/>
                </a:rPr>
                <a:t>versus 17% with placebo (48 months)</a:t>
              </a:r>
              <a:r>
                <a:rPr kumimoji="0" lang="en-CA" sz="1100" b="0" i="1" u="none" strike="noStrike" kern="1200" cap="none" spc="0" normalizeH="0" baseline="30000" noProof="0">
                  <a:ln>
                    <a:noFill/>
                  </a:ln>
                  <a:solidFill>
                    <a:schemeClr val="tx2">
                      <a:lumMod val="75000"/>
                    </a:schemeClr>
                  </a:solidFill>
                  <a:effectLst/>
                  <a:uLnTx/>
                  <a:uFillTx/>
                  <a:latin typeface="Calibri"/>
                  <a:ea typeface="+mn-ea"/>
                  <a:cs typeface="+mn-cs"/>
                </a:rPr>
                <a:t>1</a:t>
              </a:r>
            </a:p>
          </p:txBody>
        </p:sp>
        <p:graphicFrame>
          <p:nvGraphicFramePr>
            <p:cNvPr id="45" name="Chart 44">
              <a:extLst>
                <a:ext uri="{FF2B5EF4-FFF2-40B4-BE49-F238E27FC236}">
                  <a16:creationId xmlns:a16="http://schemas.microsoft.com/office/drawing/2014/main" id="{F98F224F-8B34-1FB8-7AE6-7B946E0E5637}"/>
                </a:ext>
              </a:extLst>
            </p:cNvPr>
            <p:cNvGraphicFramePr/>
            <p:nvPr>
              <p:extLst>
                <p:ext uri="{D42A27DB-BD31-4B8C-83A1-F6EECF244321}">
                  <p14:modId xmlns:p14="http://schemas.microsoft.com/office/powerpoint/2010/main" val="3663205380"/>
                </p:ext>
              </p:extLst>
            </p:nvPr>
          </p:nvGraphicFramePr>
          <p:xfrm>
            <a:off x="509471" y="2358044"/>
            <a:ext cx="3276000" cy="2556000"/>
          </p:xfrm>
          <a:graphic>
            <a:graphicData uri="http://schemas.openxmlformats.org/drawingml/2006/chart">
              <c:chart xmlns:c="http://schemas.openxmlformats.org/drawingml/2006/chart" xmlns:r="http://schemas.openxmlformats.org/officeDocument/2006/relationships" r:id="rId9"/>
            </a:graphicData>
          </a:graphic>
        </p:graphicFrame>
        <p:sp>
          <p:nvSpPr>
            <p:cNvPr id="46" name="Rectangle 45">
              <a:extLst>
                <a:ext uri="{FF2B5EF4-FFF2-40B4-BE49-F238E27FC236}">
                  <a16:creationId xmlns:a16="http://schemas.microsoft.com/office/drawing/2014/main" id="{46FB8998-0089-7F69-C934-F0447AB90304}"/>
                </a:ext>
              </a:extLst>
            </p:cNvPr>
            <p:cNvSpPr/>
            <p:nvPr/>
          </p:nvSpPr>
          <p:spPr>
            <a:xfrm>
              <a:off x="2618117" y="3570153"/>
              <a:ext cx="864494" cy="23348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050" b="0" i="0" u="none" strike="noStrike" kern="1200" cap="none" spc="0" normalizeH="0" baseline="0" noProof="0">
                  <a:ln>
                    <a:noFill/>
                  </a:ln>
                  <a:solidFill>
                    <a:schemeClr val="tx2">
                      <a:lumMod val="75000"/>
                    </a:schemeClr>
                  </a:solidFill>
                  <a:effectLst/>
                  <a:uLnTx/>
                  <a:uFillTx/>
                  <a:latin typeface="Calibri"/>
                  <a:ea typeface="+mn-ea"/>
                  <a:cs typeface="+mn-cs"/>
                </a:rPr>
                <a:t>NA</a:t>
              </a:r>
            </a:p>
          </p:txBody>
        </p:sp>
        <p:sp>
          <p:nvSpPr>
            <p:cNvPr id="47" name="TextBox 46">
              <a:extLst>
                <a:ext uri="{FF2B5EF4-FFF2-40B4-BE49-F238E27FC236}">
                  <a16:creationId xmlns:a16="http://schemas.microsoft.com/office/drawing/2014/main" id="{3E27A080-5179-AF92-81C1-FD9A8EF419E1}"/>
                </a:ext>
              </a:extLst>
            </p:cNvPr>
            <p:cNvSpPr txBox="1"/>
            <p:nvPr/>
          </p:nvSpPr>
          <p:spPr>
            <a:xfrm>
              <a:off x="599699" y="5496570"/>
              <a:ext cx="3090463" cy="369332"/>
            </a:xfrm>
            <a:prstGeom prst="rect">
              <a:avLst/>
            </a:prstGeom>
            <a:noFill/>
          </p:spPr>
          <p:txBody>
            <a:bodyPr wrap="square" anchor="b">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CA" sz="600" b="0" i="1" u="none" strike="noStrike" kern="1200" cap="none" spc="0" normalizeH="0" baseline="0" noProof="0">
                  <a:ln>
                    <a:noFill/>
                  </a:ln>
                  <a:solidFill>
                    <a:schemeClr val="tx2">
                      <a:lumMod val="75000"/>
                    </a:schemeClr>
                  </a:solidFill>
                  <a:effectLst/>
                  <a:uLnTx/>
                  <a:uFillTx/>
                  <a:latin typeface="Calibri"/>
                  <a:ea typeface="+mn-ea"/>
                  <a:cs typeface="+mn-cs"/>
                </a:rPr>
                <a:t>*Not placebo-adjusted. Values reported for 150mg dose, unless otherwise specified. Median % change from baseline reported at 48 months (hsCRP, HDL-C, LDL-C), 4 months (fibrinogen) or 3 months (IL-6). Dose and time of endpoint assessment not reported for </a:t>
              </a:r>
              <a:r>
                <a:rPr kumimoji="0" lang="en-CA" sz="600" b="0" i="1" u="none" strike="noStrike" kern="1200" cap="none" spc="0" normalizeH="0" baseline="0" noProof="0" err="1">
                  <a:ln>
                    <a:noFill/>
                  </a:ln>
                  <a:solidFill>
                    <a:schemeClr val="tx2">
                      <a:lumMod val="75000"/>
                    </a:schemeClr>
                  </a:solidFill>
                  <a:effectLst/>
                  <a:uLnTx/>
                  <a:uFillTx/>
                  <a:latin typeface="Calibri"/>
                  <a:ea typeface="+mn-ea"/>
                  <a:cs typeface="+mn-cs"/>
                </a:rPr>
                <a:t>Lp</a:t>
              </a:r>
              <a:r>
                <a:rPr kumimoji="0" lang="en-CA" sz="600" b="0" i="1" u="none" strike="noStrike" kern="1200" cap="none" spc="0" normalizeH="0" baseline="0" noProof="0">
                  <a:ln>
                    <a:noFill/>
                  </a:ln>
                  <a:solidFill>
                    <a:schemeClr val="tx2">
                      <a:lumMod val="75000"/>
                    </a:schemeClr>
                  </a:solidFill>
                  <a:effectLst/>
                  <a:uLnTx/>
                  <a:uFillTx/>
                  <a:latin typeface="Calibri"/>
                  <a:ea typeface="+mn-ea"/>
                  <a:cs typeface="+mn-cs"/>
                </a:rPr>
                <a:t>(a).</a:t>
              </a:r>
            </a:p>
          </p:txBody>
        </p:sp>
      </p:grpSp>
      <p:grpSp>
        <p:nvGrpSpPr>
          <p:cNvPr id="51" name="Group 50">
            <a:extLst>
              <a:ext uri="{FF2B5EF4-FFF2-40B4-BE49-F238E27FC236}">
                <a16:creationId xmlns:a16="http://schemas.microsoft.com/office/drawing/2014/main" id="{1DD8DD3F-8A66-EC50-74EC-369326C12E4E}"/>
              </a:ext>
            </a:extLst>
          </p:cNvPr>
          <p:cNvGrpSpPr/>
          <p:nvPr/>
        </p:nvGrpSpPr>
        <p:grpSpPr>
          <a:xfrm>
            <a:off x="8082529" y="1008894"/>
            <a:ext cx="3600000" cy="4982857"/>
            <a:chOff x="4206244" y="1008897"/>
            <a:chExt cx="3600000" cy="4982857"/>
          </a:xfrm>
        </p:grpSpPr>
        <p:cxnSp>
          <p:nvCxnSpPr>
            <p:cNvPr id="52" name="Straight Connector 51">
              <a:extLst>
                <a:ext uri="{FF2B5EF4-FFF2-40B4-BE49-F238E27FC236}">
                  <a16:creationId xmlns:a16="http://schemas.microsoft.com/office/drawing/2014/main" id="{5AB85725-E04F-FEA7-1643-595E91602F2E}"/>
                </a:ext>
              </a:extLst>
            </p:cNvPr>
            <p:cNvCxnSpPr>
              <a:cxnSpLocks/>
            </p:cNvCxnSpPr>
            <p:nvPr/>
          </p:nvCxnSpPr>
          <p:spPr>
            <a:xfrm>
              <a:off x="4211317" y="1721858"/>
              <a:ext cx="3594927" cy="0"/>
            </a:xfrm>
            <a:prstGeom prst="line">
              <a:avLst/>
            </a:prstGeom>
            <a:ln w="12700">
              <a:solidFill>
                <a:schemeClr val="bg2">
                  <a:lumMod val="75000"/>
                </a:schemeClr>
              </a:solidFill>
            </a:ln>
          </p:spPr>
          <p:style>
            <a:lnRef idx="2">
              <a:schemeClr val="accent1"/>
            </a:lnRef>
            <a:fillRef idx="0">
              <a:schemeClr val="accent1"/>
            </a:fillRef>
            <a:effectRef idx="1">
              <a:schemeClr val="accent1"/>
            </a:effectRef>
            <a:fontRef idx="minor">
              <a:schemeClr val="tx1"/>
            </a:fontRef>
          </p:style>
        </p:cxnSp>
        <p:sp>
          <p:nvSpPr>
            <p:cNvPr id="53" name="TextBox 52">
              <a:extLst>
                <a:ext uri="{FF2B5EF4-FFF2-40B4-BE49-F238E27FC236}">
                  <a16:creationId xmlns:a16="http://schemas.microsoft.com/office/drawing/2014/main" id="{D50DF9D8-ED5D-1AB9-8CFE-74508592E371}"/>
                </a:ext>
              </a:extLst>
            </p:cNvPr>
            <p:cNvSpPr txBox="1"/>
            <p:nvPr/>
          </p:nvSpPr>
          <p:spPr>
            <a:xfrm>
              <a:off x="4497118" y="1123613"/>
              <a:ext cx="3013180" cy="523220"/>
            </a:xfrm>
            <a:prstGeom prst="rect">
              <a:avLst/>
            </a:prstGeom>
            <a:noFill/>
          </p:spPr>
          <p:txBody>
            <a:bodyPr wrap="square" lIns="91440" tIns="45720" rIns="91440" bIns="45720" rtlCol="0" anchor="t">
              <a:spAutoFit/>
            </a:bodyPr>
            <a:lstStyle/>
            <a:p>
              <a:pPr algn="ctr">
                <a:defRPr/>
              </a:pPr>
              <a:r>
                <a:rPr kumimoji="0" lang="en-GB" sz="1600" b="1" i="0" u="none" strike="noStrike" kern="1200" cap="none" spc="0" normalizeH="0" baseline="0" noProof="0">
                  <a:ln>
                    <a:noFill/>
                  </a:ln>
                  <a:solidFill>
                    <a:schemeClr val="tx2">
                      <a:lumMod val="75000"/>
                    </a:schemeClr>
                  </a:solidFill>
                  <a:effectLst/>
                  <a:uLnTx/>
                  <a:uFillTx/>
                  <a:latin typeface="Calibri"/>
                  <a:ea typeface="+mn-ea"/>
                  <a:cs typeface="+mn-cs"/>
                </a:rPr>
                <a:t>Ziltivekimab</a:t>
              </a:r>
              <a:br>
                <a:rPr kumimoji="0" lang="en-GB" sz="1600" b="1" i="0" u="none" strike="noStrike" kern="1200" cap="none" spc="0" normalizeH="0" baseline="0" noProof="0">
                  <a:ln>
                    <a:noFill/>
                  </a:ln>
                  <a:solidFill>
                    <a:schemeClr val="tx2">
                      <a:lumMod val="75000"/>
                    </a:schemeClr>
                  </a:solidFill>
                  <a:effectLst/>
                  <a:uLnTx/>
                  <a:uFillTx/>
                  <a:latin typeface="Calibri"/>
                  <a:ea typeface="+mn-ea"/>
                  <a:cs typeface="+mn-cs"/>
                </a:rPr>
              </a:br>
              <a:r>
                <a:rPr kumimoji="0" lang="en-GB" sz="1200" b="0" i="0" u="none" strike="noStrike" kern="1200" cap="none" spc="0" normalizeH="0" baseline="0" noProof="0">
                  <a:ln>
                    <a:noFill/>
                  </a:ln>
                  <a:solidFill>
                    <a:schemeClr val="tx2">
                      <a:lumMod val="75000"/>
                    </a:schemeClr>
                  </a:solidFill>
                  <a:effectLst/>
                  <a:uLnTx/>
                  <a:uFillTx/>
                  <a:latin typeface="Calibri"/>
                  <a:ea typeface="+mn-ea"/>
                  <a:cs typeface="+mn-cs"/>
                </a:rPr>
                <a:t>anti-IL-6 monoclonal antibody</a:t>
              </a:r>
            </a:p>
          </p:txBody>
        </p:sp>
        <p:sp>
          <p:nvSpPr>
            <p:cNvPr id="54" name="Rectangle: Rounded Corners 53">
              <a:extLst>
                <a:ext uri="{FF2B5EF4-FFF2-40B4-BE49-F238E27FC236}">
                  <a16:creationId xmlns:a16="http://schemas.microsoft.com/office/drawing/2014/main" id="{33F8F880-0EFA-244B-F0CE-7793411FF138}"/>
                </a:ext>
              </a:extLst>
            </p:cNvPr>
            <p:cNvSpPr/>
            <p:nvPr/>
          </p:nvSpPr>
          <p:spPr>
            <a:xfrm>
              <a:off x="4206244" y="1008897"/>
              <a:ext cx="3594927" cy="4982857"/>
            </a:xfrm>
            <a:prstGeom prst="roundRect">
              <a:avLst/>
            </a:prstGeom>
            <a:noFill/>
            <a:ln w="12700">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graphicFrame>
          <p:nvGraphicFramePr>
            <p:cNvPr id="55" name="Chart 54">
              <a:extLst>
                <a:ext uri="{FF2B5EF4-FFF2-40B4-BE49-F238E27FC236}">
                  <a16:creationId xmlns:a16="http://schemas.microsoft.com/office/drawing/2014/main" id="{DA01274A-C3DA-4375-F1F1-5FD8B45B9A9F}"/>
                </a:ext>
              </a:extLst>
            </p:cNvPr>
            <p:cNvGraphicFramePr/>
            <p:nvPr>
              <p:extLst>
                <p:ext uri="{D42A27DB-BD31-4B8C-83A1-F6EECF244321}">
                  <p14:modId xmlns:p14="http://schemas.microsoft.com/office/powerpoint/2010/main" val="2489092553"/>
                </p:ext>
              </p:extLst>
            </p:nvPr>
          </p:nvGraphicFramePr>
          <p:xfrm>
            <a:off x="4366394" y="2358042"/>
            <a:ext cx="3274624" cy="2556000"/>
          </p:xfrm>
          <a:graphic>
            <a:graphicData uri="http://schemas.openxmlformats.org/drawingml/2006/chart">
              <c:chart xmlns:c="http://schemas.openxmlformats.org/drawingml/2006/chart" xmlns:r="http://schemas.openxmlformats.org/officeDocument/2006/relationships" r:id="rId10"/>
            </a:graphicData>
          </a:graphic>
        </p:graphicFrame>
        <p:sp>
          <p:nvSpPr>
            <p:cNvPr id="56" name="TextBox 55">
              <a:extLst>
                <a:ext uri="{FF2B5EF4-FFF2-40B4-BE49-F238E27FC236}">
                  <a16:creationId xmlns:a16="http://schemas.microsoft.com/office/drawing/2014/main" id="{D149C597-9216-3905-EE99-5A561C50EFBE}"/>
                </a:ext>
              </a:extLst>
            </p:cNvPr>
            <p:cNvSpPr txBox="1"/>
            <p:nvPr/>
          </p:nvSpPr>
          <p:spPr>
            <a:xfrm>
              <a:off x="4973469" y="4912432"/>
              <a:ext cx="2666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chemeClr val="tx2">
                      <a:lumMod val="75000"/>
                    </a:schemeClr>
                  </a:solidFill>
                  <a:effectLst/>
                  <a:uLnTx/>
                  <a:uFillTx/>
                  <a:latin typeface="Calibri"/>
                  <a:ea typeface="+mn-ea"/>
                  <a:cs typeface="+mn-cs"/>
                </a:rPr>
                <a:t>Placebo-adjusted </a:t>
              </a:r>
              <a:br>
                <a:rPr kumimoji="0" lang="en-US" sz="1200" b="1" i="0" u="none" strike="noStrike" kern="1200" cap="none" spc="0" normalizeH="0" baseline="0" noProof="0">
                  <a:ln>
                    <a:noFill/>
                  </a:ln>
                  <a:solidFill>
                    <a:schemeClr val="tx2">
                      <a:lumMod val="75000"/>
                    </a:schemeClr>
                  </a:solidFill>
                  <a:effectLst/>
                  <a:uLnTx/>
                  <a:uFillTx/>
                  <a:latin typeface="Calibri"/>
                  <a:ea typeface="+mn-ea"/>
                  <a:cs typeface="+mn-cs"/>
                </a:rPr>
              </a:br>
              <a:r>
                <a:rPr kumimoji="0" lang="en-US" sz="1200" b="1" i="0" u="none" strike="noStrike" kern="1200" cap="none" spc="0" normalizeH="0" baseline="0" noProof="0">
                  <a:ln>
                    <a:noFill/>
                  </a:ln>
                  <a:solidFill>
                    <a:schemeClr val="tx2">
                      <a:lumMod val="75000"/>
                    </a:schemeClr>
                  </a:solidFill>
                  <a:effectLst/>
                  <a:uLnTx/>
                  <a:uFillTx/>
                  <a:latin typeface="Calibri"/>
                  <a:ea typeface="+mn-ea"/>
                  <a:cs typeface="+mn-cs"/>
                </a:rPr>
                <a:t>% change from baseline</a:t>
              </a:r>
              <a:r>
                <a:rPr kumimoji="0" lang="en-US" sz="1200" b="1" i="0" u="none" strike="noStrike" kern="1200" cap="none" spc="0" normalizeH="0" baseline="30000" noProof="0">
                  <a:ln>
                    <a:noFill/>
                  </a:ln>
                  <a:solidFill>
                    <a:schemeClr val="tx2">
                      <a:lumMod val="75000"/>
                    </a:schemeClr>
                  </a:solidFill>
                  <a:effectLst/>
                  <a:uLnTx/>
                  <a:uFillTx/>
                  <a:latin typeface="Calibri"/>
                  <a:ea typeface="+mn-ea"/>
                  <a:cs typeface="+mn-cs"/>
                </a:rPr>
                <a:t>5</a:t>
              </a:r>
            </a:p>
          </p:txBody>
        </p:sp>
        <p:sp>
          <p:nvSpPr>
            <p:cNvPr id="57" name="TextBox 56">
              <a:extLst>
                <a:ext uri="{FF2B5EF4-FFF2-40B4-BE49-F238E27FC236}">
                  <a16:creationId xmlns:a16="http://schemas.microsoft.com/office/drawing/2014/main" id="{D5F53E62-78CA-6F30-00AF-2D6B0982A6B7}"/>
                </a:ext>
              </a:extLst>
            </p:cNvPr>
            <p:cNvSpPr txBox="1"/>
            <p:nvPr/>
          </p:nvSpPr>
          <p:spPr>
            <a:xfrm>
              <a:off x="4366394" y="1860662"/>
              <a:ext cx="3274624" cy="4770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400" b="1" i="0" u="none" strike="noStrike" kern="1200" cap="none" spc="0" normalizeH="0" baseline="0" noProof="0">
                  <a:ln>
                    <a:noFill/>
                  </a:ln>
                  <a:solidFill>
                    <a:schemeClr val="tx2">
                      <a:lumMod val="75000"/>
                    </a:schemeClr>
                  </a:solidFill>
                  <a:effectLst/>
                  <a:uLnTx/>
                  <a:uFillTx/>
                  <a:latin typeface="Calibri"/>
                  <a:ea typeface="+mn-ea"/>
                  <a:cs typeface="+mn-cs"/>
                </a:rPr>
                <a:t>88% hsCRP reduction </a:t>
              </a:r>
              <a:br>
                <a:rPr kumimoji="0" lang="en-CA" sz="1400" b="1" i="0" u="none" strike="noStrike" kern="1200" cap="none" spc="0" normalizeH="0" baseline="0" noProof="0">
                  <a:ln>
                    <a:noFill/>
                  </a:ln>
                  <a:solidFill>
                    <a:schemeClr val="tx2">
                      <a:lumMod val="75000"/>
                    </a:schemeClr>
                  </a:solidFill>
                  <a:effectLst/>
                  <a:uLnTx/>
                  <a:uFillTx/>
                  <a:latin typeface="Calibri"/>
                  <a:ea typeface="+mn-ea"/>
                  <a:cs typeface="+mn-cs"/>
                </a:rPr>
              </a:br>
              <a:r>
                <a:rPr kumimoji="0" lang="en-CA" sz="1100" b="0" i="1" u="none" strike="noStrike" kern="1200" cap="none" spc="0" normalizeH="0" baseline="0" noProof="0">
                  <a:ln>
                    <a:noFill/>
                  </a:ln>
                  <a:solidFill>
                    <a:schemeClr val="tx2">
                      <a:lumMod val="75000"/>
                    </a:schemeClr>
                  </a:solidFill>
                  <a:effectLst/>
                  <a:uLnTx/>
                  <a:uFillTx/>
                  <a:latin typeface="Calibri"/>
                  <a:ea typeface="+mn-ea"/>
                  <a:cs typeface="+mn-cs"/>
                </a:rPr>
                <a:t>versus 4% with placebo (12 weeks)</a:t>
              </a:r>
              <a:r>
                <a:rPr kumimoji="0" lang="en-CA" sz="1100" b="0" i="1" u="none" strike="noStrike" kern="1200" cap="none" spc="0" normalizeH="0" baseline="30000" noProof="0">
                  <a:ln>
                    <a:noFill/>
                  </a:ln>
                  <a:solidFill>
                    <a:schemeClr val="tx2">
                      <a:lumMod val="75000"/>
                    </a:schemeClr>
                  </a:solidFill>
                  <a:effectLst/>
                  <a:uLnTx/>
                  <a:uFillTx/>
                  <a:latin typeface="Calibri"/>
                  <a:ea typeface="+mn-ea"/>
                  <a:cs typeface="+mn-cs"/>
                </a:rPr>
                <a:t>5</a:t>
              </a:r>
            </a:p>
          </p:txBody>
        </p:sp>
        <p:sp>
          <p:nvSpPr>
            <p:cNvPr id="58" name="TextBox 57">
              <a:extLst>
                <a:ext uri="{FF2B5EF4-FFF2-40B4-BE49-F238E27FC236}">
                  <a16:creationId xmlns:a16="http://schemas.microsoft.com/office/drawing/2014/main" id="{5E3566A3-D9A5-5C2A-821D-D4186C6D4E35}"/>
                </a:ext>
              </a:extLst>
            </p:cNvPr>
            <p:cNvSpPr txBox="1"/>
            <p:nvPr/>
          </p:nvSpPr>
          <p:spPr>
            <a:xfrm>
              <a:off x="4463191" y="5402516"/>
              <a:ext cx="3086106" cy="461665"/>
            </a:xfrm>
            <a:prstGeom prst="rect">
              <a:avLst/>
            </a:prstGeom>
            <a:noFill/>
          </p:spPr>
          <p:txBody>
            <a:bodyPr wrap="square" anchor="b">
              <a:noAutofit/>
            </a:bodyPr>
            <a:lstStyle/>
            <a:p>
              <a:pPr lvl="0" algn="ctr">
                <a:defRPr/>
              </a:pPr>
              <a:r>
                <a:rPr lang="en-CA" sz="600" i="1">
                  <a:solidFill>
                    <a:schemeClr val="tx2">
                      <a:lumMod val="75000"/>
                    </a:schemeClr>
                  </a:solidFill>
                </a:rPr>
                <a:t>Values reported for 15mg dose </a:t>
              </a:r>
              <a:r>
                <a:rPr kumimoji="0" lang="en-CA" sz="600" b="0" i="1" u="none" strike="noStrike" kern="1200" cap="none" spc="0" normalizeH="0" baseline="0" noProof="0">
                  <a:ln>
                    <a:noFill/>
                  </a:ln>
                  <a:solidFill>
                    <a:schemeClr val="tx2">
                      <a:lumMod val="75000"/>
                    </a:schemeClr>
                  </a:solidFill>
                  <a:effectLst/>
                  <a:uLnTx/>
                  <a:uFillTx/>
                  <a:latin typeface="Calibri"/>
                  <a:ea typeface="+mn-ea"/>
                  <a:cs typeface="+mn-cs"/>
                </a:rPr>
                <a:t>Median % change from baseline reported at 12 weeks. </a:t>
              </a:r>
            </a:p>
          </p:txBody>
        </p:sp>
        <p:sp>
          <p:nvSpPr>
            <p:cNvPr id="59" name="Rectangle 58">
              <a:extLst>
                <a:ext uri="{FF2B5EF4-FFF2-40B4-BE49-F238E27FC236}">
                  <a16:creationId xmlns:a16="http://schemas.microsoft.com/office/drawing/2014/main" id="{0071B1B1-57D1-6B5C-FC0F-6FC4854FFAB1}"/>
                </a:ext>
              </a:extLst>
            </p:cNvPr>
            <p:cNvSpPr/>
            <p:nvPr/>
          </p:nvSpPr>
          <p:spPr>
            <a:xfrm>
              <a:off x="6209042" y="3221498"/>
              <a:ext cx="864494" cy="23348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050" b="0" i="0" u="none" strike="noStrike" kern="1200" cap="none" spc="0" normalizeH="0" baseline="0" noProof="0">
                  <a:ln>
                    <a:noFill/>
                  </a:ln>
                  <a:solidFill>
                    <a:schemeClr val="tx2">
                      <a:lumMod val="75000"/>
                    </a:schemeClr>
                  </a:solidFill>
                  <a:effectLst/>
                  <a:uLnTx/>
                  <a:uFillTx/>
                  <a:latin typeface="Calibri"/>
                  <a:ea typeface="+mn-ea"/>
                  <a:cs typeface="+mn-cs"/>
                </a:rPr>
                <a:t>NA</a:t>
              </a:r>
            </a:p>
          </p:txBody>
        </p:sp>
      </p:grpSp>
    </p:spTree>
    <p:extLst>
      <p:ext uri="{BB962C8B-B14F-4D97-AF65-F5344CB8AC3E}">
        <p14:creationId xmlns:p14="http://schemas.microsoft.com/office/powerpoint/2010/main" val="87887094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E841964-63E7-E820-650F-118D59F6DEC1}"/>
              </a:ext>
            </a:extLst>
          </p:cNvPr>
          <p:cNvSpPr>
            <a:spLocks noGrp="1"/>
          </p:cNvSpPr>
          <p:nvPr>
            <p:ph type="sldNum" sz="quarter" idx="12"/>
          </p:nvPr>
        </p:nvSpPr>
        <p:spPr/>
        <p:txBody>
          <a:bodyPr/>
          <a:lstStyle/>
          <a:p>
            <a:fld id="{8D548804-DC3A-1C41-B4C9-1758A5487D0A}" type="slidenum">
              <a:rPr lang="en-US" smtClean="0"/>
              <a:t>2</a:t>
            </a:fld>
            <a:endParaRPr lang="en-US"/>
          </a:p>
        </p:txBody>
      </p:sp>
      <p:sp>
        <p:nvSpPr>
          <p:cNvPr id="4" name="Text Placeholder 3">
            <a:extLst>
              <a:ext uri="{FF2B5EF4-FFF2-40B4-BE49-F238E27FC236}">
                <a16:creationId xmlns:a16="http://schemas.microsoft.com/office/drawing/2014/main" id="{9CA033BA-8C99-8512-73D3-C235DF06176C}"/>
              </a:ext>
            </a:extLst>
          </p:cNvPr>
          <p:cNvSpPr>
            <a:spLocks noGrp="1"/>
          </p:cNvSpPr>
          <p:nvPr>
            <p:ph type="body" sz="quarter" idx="14"/>
          </p:nvPr>
        </p:nvSpPr>
        <p:spPr/>
        <p:txBody>
          <a:bodyPr/>
          <a:lstStyle/>
          <a:p>
            <a:r>
              <a:rPr lang="en-CA"/>
              <a:t>Disclosures</a:t>
            </a:r>
          </a:p>
        </p:txBody>
      </p:sp>
      <p:sp>
        <p:nvSpPr>
          <p:cNvPr id="5" name="Text Placeholder 4">
            <a:extLst>
              <a:ext uri="{FF2B5EF4-FFF2-40B4-BE49-F238E27FC236}">
                <a16:creationId xmlns:a16="http://schemas.microsoft.com/office/drawing/2014/main" id="{4A309682-0F43-40A3-92D1-A346565C4746}"/>
              </a:ext>
            </a:extLst>
          </p:cNvPr>
          <p:cNvSpPr>
            <a:spLocks noGrp="1"/>
          </p:cNvSpPr>
          <p:nvPr>
            <p:ph type="body" sz="quarter" idx="27"/>
          </p:nvPr>
        </p:nvSpPr>
        <p:spPr/>
        <p:txBody>
          <a:bodyPr/>
          <a:lstStyle/>
          <a:p>
            <a:pPr marL="0" indent="0">
              <a:buNone/>
            </a:pPr>
            <a:r>
              <a:rPr lang="en-CA" b="1"/>
              <a:t>Unrestricted research grant to Imperial College London: </a:t>
            </a:r>
            <a:r>
              <a:rPr lang="en-CA" err="1"/>
              <a:t>Ultragenix</a:t>
            </a:r>
            <a:r>
              <a:rPr lang="en-CA"/>
              <a:t>, Daiichi Sankyo, Amarin, Sanofi. </a:t>
            </a:r>
          </a:p>
          <a:p>
            <a:pPr marL="0" indent="0">
              <a:buNone/>
            </a:pPr>
            <a:r>
              <a:rPr lang="en-CA" b="1"/>
              <a:t>Consultant fees: </a:t>
            </a:r>
            <a:r>
              <a:rPr lang="en-CA"/>
              <a:t>Eli Lilly, Amgen, Sanofi, Novartis, Daiichi Sankyo, Menarini, Esperion, Scribe Therapeutics, NodThera, New Amsterdam Pharma, Silence Therapeutics. </a:t>
            </a:r>
          </a:p>
          <a:p>
            <a:pPr marL="0" indent="0">
              <a:buNone/>
            </a:pPr>
            <a:r>
              <a:rPr lang="en-CA" b="1"/>
              <a:t>Honoraria for lectures: </a:t>
            </a:r>
            <a:r>
              <a:rPr lang="en-CA"/>
              <a:t>Novartis, Daiichi Sankyo, Menarini, Amarin, Amgen, Novo Nordisk, USV Health, Algorithm, Torrent Pharma. </a:t>
            </a:r>
          </a:p>
          <a:p>
            <a:pPr marL="0" indent="0">
              <a:buNone/>
            </a:pPr>
            <a:r>
              <a:rPr lang="en-CA" b="1"/>
              <a:t>Stock options: </a:t>
            </a:r>
            <a:r>
              <a:rPr lang="en-CA"/>
              <a:t>New Amsterdam Pharma, Scribe Therapeutics, Pemi31, Moncyte Health.</a:t>
            </a:r>
          </a:p>
        </p:txBody>
      </p:sp>
    </p:spTree>
    <p:extLst>
      <p:ext uri="{BB962C8B-B14F-4D97-AF65-F5344CB8AC3E}">
        <p14:creationId xmlns:p14="http://schemas.microsoft.com/office/powerpoint/2010/main" val="259486004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6F4EBC0-5010-365C-B327-75C8954E0A6A}"/>
              </a:ext>
            </a:extLst>
          </p:cNvPr>
          <p:cNvSpPr>
            <a:spLocks noGrp="1"/>
          </p:cNvSpPr>
          <p:nvPr>
            <p:ph type="sldNum" sz="quarter" idx="11"/>
          </p:nvPr>
        </p:nvSpPr>
        <p:spPr/>
        <p:txBody>
          <a:bodyPr/>
          <a:lstStyle/>
          <a:p>
            <a:fld id="{99D56644-8EB0-2A41-BE32-5D3B59CB68A2}" type="slidenum">
              <a:rPr lang="en-US" smtClean="0"/>
              <a:pPr/>
              <a:t>3</a:t>
            </a:fld>
            <a:endParaRPr lang="en-US"/>
          </a:p>
        </p:txBody>
      </p:sp>
      <p:sp>
        <p:nvSpPr>
          <p:cNvPr id="3" name="Title 2">
            <a:extLst>
              <a:ext uri="{FF2B5EF4-FFF2-40B4-BE49-F238E27FC236}">
                <a16:creationId xmlns:a16="http://schemas.microsoft.com/office/drawing/2014/main" id="{2F1E3E0B-297E-1331-CB08-22B96C1AAF37}"/>
              </a:ext>
            </a:extLst>
          </p:cNvPr>
          <p:cNvSpPr>
            <a:spLocks noGrp="1"/>
          </p:cNvSpPr>
          <p:nvPr>
            <p:ph type="title"/>
          </p:nvPr>
        </p:nvSpPr>
        <p:spPr/>
        <p:txBody>
          <a:bodyPr anchor="ctr"/>
          <a:lstStyle/>
          <a:p>
            <a:r>
              <a:rPr lang="en-CA"/>
              <a:t>Residual inflammatory risk is a critical unmet need in ASCVD</a:t>
            </a:r>
          </a:p>
        </p:txBody>
      </p:sp>
      <p:sp>
        <p:nvSpPr>
          <p:cNvPr id="4" name="Text Placeholder 3">
            <a:extLst>
              <a:ext uri="{FF2B5EF4-FFF2-40B4-BE49-F238E27FC236}">
                <a16:creationId xmlns:a16="http://schemas.microsoft.com/office/drawing/2014/main" id="{64320057-89D3-9EBC-15B8-B086974DC8B4}"/>
              </a:ext>
            </a:extLst>
          </p:cNvPr>
          <p:cNvSpPr>
            <a:spLocks noGrp="1"/>
          </p:cNvSpPr>
          <p:nvPr>
            <p:ph type="body" sz="quarter" idx="14"/>
          </p:nvPr>
        </p:nvSpPr>
        <p:spPr/>
        <p:txBody>
          <a:bodyPr anchor="b"/>
          <a:lstStyle/>
          <a:p>
            <a:r>
              <a:rPr lang="en-US">
                <a:solidFill>
                  <a:schemeClr val="tx2"/>
                </a:solidFill>
                <a:ea typeface="Arial" pitchFamily="34" charset="-122"/>
                <a:cs typeface="Arial" panose="020B0604020202020204" pitchFamily="34" charset="0"/>
              </a:rPr>
              <a:t>ASCVD, atherosclerotic cardiovascular disease. Mensah GA, et al. </a:t>
            </a:r>
            <a:r>
              <a:rPr lang="en-US" i="1">
                <a:solidFill>
                  <a:schemeClr val="tx2"/>
                </a:solidFill>
                <a:ea typeface="Arial" pitchFamily="34" charset="-122"/>
                <a:cs typeface="Arial" panose="020B0604020202020204" pitchFamily="34" charset="0"/>
              </a:rPr>
              <a:t>J Am Coll </a:t>
            </a:r>
            <a:r>
              <a:rPr lang="en-US" i="1" err="1">
                <a:solidFill>
                  <a:schemeClr val="tx2"/>
                </a:solidFill>
                <a:ea typeface="Arial" pitchFamily="34" charset="-122"/>
                <a:cs typeface="Arial" panose="020B0604020202020204" pitchFamily="34" charset="0"/>
              </a:rPr>
              <a:t>Cardiol</a:t>
            </a:r>
            <a:r>
              <a:rPr lang="en-US">
                <a:solidFill>
                  <a:schemeClr val="tx2"/>
                </a:solidFill>
                <a:ea typeface="Arial" pitchFamily="34" charset="-122"/>
                <a:cs typeface="Arial" panose="020B0604020202020204" pitchFamily="34" charset="0"/>
              </a:rPr>
              <a:t>. 2025. </a:t>
            </a:r>
            <a:r>
              <a:rPr lang="en-US">
                <a:solidFill>
                  <a:schemeClr val="tx2"/>
                </a:solidFill>
                <a:ea typeface="Arial" pitchFamily="34" charset="-122"/>
                <a:cs typeface="Arial" panose="020B0604020202020204" pitchFamily="34" charset="0"/>
                <a:hlinkClick r:id="rId2"/>
              </a:rPr>
              <a:t>https://doi.org/10.1016/j.jacc.2025.08.047</a:t>
            </a:r>
            <a:r>
              <a:rPr lang="en-US">
                <a:solidFill>
                  <a:schemeClr val="tx2"/>
                </a:solidFill>
                <a:ea typeface="Arial" pitchFamily="34" charset="-122"/>
                <a:cs typeface="Arial" panose="020B0604020202020204" pitchFamily="34" charset="0"/>
              </a:rPr>
              <a:t>.</a:t>
            </a:r>
            <a:endParaRPr lang="en-CA"/>
          </a:p>
        </p:txBody>
      </p:sp>
      <p:graphicFrame>
        <p:nvGraphicFramePr>
          <p:cNvPr id="16" name="Diagram 15">
            <a:extLst>
              <a:ext uri="{FF2B5EF4-FFF2-40B4-BE49-F238E27FC236}">
                <a16:creationId xmlns:a16="http://schemas.microsoft.com/office/drawing/2014/main" id="{495F183B-9BF1-322D-9238-DFEB133A4A94}"/>
              </a:ext>
            </a:extLst>
          </p:cNvPr>
          <p:cNvGraphicFramePr/>
          <p:nvPr>
            <p:extLst>
              <p:ext uri="{D42A27DB-BD31-4B8C-83A1-F6EECF244321}">
                <p14:modId xmlns:p14="http://schemas.microsoft.com/office/powerpoint/2010/main" val="2667828438"/>
              </p:ext>
            </p:extLst>
          </p:nvPr>
        </p:nvGraphicFramePr>
        <p:xfrm>
          <a:off x="356391" y="1378323"/>
          <a:ext cx="11479876" cy="455855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8" name="Picture 27" descr="The image shows a person holding a phone.&#10;&#10;AI-generated content may be incorrect.">
            <a:extLst>
              <a:ext uri="{FF2B5EF4-FFF2-40B4-BE49-F238E27FC236}">
                <a16:creationId xmlns:a16="http://schemas.microsoft.com/office/drawing/2014/main" id="{59411617-8DD9-0887-85B1-52704365D347}"/>
              </a:ext>
            </a:extLst>
          </p:cNvPr>
          <p:cNvPicPr>
            <a:picLocks noChangeAspect="1"/>
          </p:cNvPicPr>
          <p:nvPr/>
        </p:nvPicPr>
        <p:blipFill>
          <a:blip r:embed="rId8">
            <a:duotone>
              <a:schemeClr val="accent4">
                <a:shade val="45000"/>
                <a:satMod val="135000"/>
              </a:schemeClr>
              <a:prstClr val="white"/>
            </a:duotone>
          </a:blip>
          <a:stretch>
            <a:fillRect/>
          </a:stretch>
        </p:blipFill>
        <p:spPr>
          <a:xfrm>
            <a:off x="636494" y="1797451"/>
            <a:ext cx="468000" cy="468000"/>
          </a:xfrm>
          <a:prstGeom prst="rect">
            <a:avLst/>
          </a:prstGeom>
        </p:spPr>
      </p:pic>
      <p:pic>
        <p:nvPicPr>
          <p:cNvPr id="30" name="Picture 29" descr="The image shows a person holding a phone.&#10;&#10;AI-generated content may be incorrect.">
            <a:extLst>
              <a:ext uri="{FF2B5EF4-FFF2-40B4-BE49-F238E27FC236}">
                <a16:creationId xmlns:a16="http://schemas.microsoft.com/office/drawing/2014/main" id="{32566B84-A622-B067-0CB9-5604C394528B}"/>
              </a:ext>
            </a:extLst>
          </p:cNvPr>
          <p:cNvPicPr>
            <a:picLocks noChangeAspect="1"/>
          </p:cNvPicPr>
          <p:nvPr/>
        </p:nvPicPr>
        <p:blipFill>
          <a:blip r:embed="rId9">
            <a:duotone>
              <a:schemeClr val="accent4">
                <a:shade val="45000"/>
                <a:satMod val="135000"/>
              </a:schemeClr>
              <a:prstClr val="white"/>
            </a:duotone>
          </a:blip>
          <a:stretch>
            <a:fillRect/>
          </a:stretch>
        </p:blipFill>
        <p:spPr>
          <a:xfrm>
            <a:off x="1056983" y="2889055"/>
            <a:ext cx="468000" cy="468000"/>
          </a:xfrm>
          <a:prstGeom prst="rect">
            <a:avLst/>
          </a:prstGeom>
        </p:spPr>
      </p:pic>
      <p:pic>
        <p:nvPicPr>
          <p:cNvPr id="32" name="Picture 31" descr="The image shows a person holding a phone.&#10;&#10;AI-generated content may be incorrect.">
            <a:extLst>
              <a:ext uri="{FF2B5EF4-FFF2-40B4-BE49-F238E27FC236}">
                <a16:creationId xmlns:a16="http://schemas.microsoft.com/office/drawing/2014/main" id="{78CBEA46-FDFB-8A38-C46F-E3A6C42CE910}"/>
              </a:ext>
            </a:extLst>
          </p:cNvPr>
          <p:cNvPicPr>
            <a:picLocks noChangeAspect="1"/>
          </p:cNvPicPr>
          <p:nvPr/>
        </p:nvPicPr>
        <p:blipFill>
          <a:blip r:embed="rId10">
            <a:duotone>
              <a:schemeClr val="accent4">
                <a:shade val="45000"/>
                <a:satMod val="135000"/>
              </a:schemeClr>
              <a:prstClr val="white"/>
            </a:duotone>
          </a:blip>
          <a:stretch>
            <a:fillRect/>
          </a:stretch>
        </p:blipFill>
        <p:spPr>
          <a:xfrm>
            <a:off x="1028933" y="3944965"/>
            <a:ext cx="468000" cy="468000"/>
          </a:xfrm>
          <a:prstGeom prst="rect">
            <a:avLst/>
          </a:prstGeom>
        </p:spPr>
      </p:pic>
      <p:pic>
        <p:nvPicPr>
          <p:cNvPr id="36" name="Picture 35" descr="The image shows a person holding a phone.&#10;&#10;AI-generated content may be incorrect.">
            <a:extLst>
              <a:ext uri="{FF2B5EF4-FFF2-40B4-BE49-F238E27FC236}">
                <a16:creationId xmlns:a16="http://schemas.microsoft.com/office/drawing/2014/main" id="{CE0A2B21-1AEC-8E34-FCC1-4BE6742402BE}"/>
              </a:ext>
            </a:extLst>
          </p:cNvPr>
          <p:cNvPicPr>
            <a:picLocks noChangeAspect="1"/>
          </p:cNvPicPr>
          <p:nvPr/>
        </p:nvPicPr>
        <p:blipFill>
          <a:blip r:embed="rId11">
            <a:duotone>
              <a:schemeClr val="accent4">
                <a:shade val="45000"/>
                <a:satMod val="135000"/>
              </a:schemeClr>
              <a:prstClr val="white"/>
            </a:duotone>
          </a:blip>
          <a:stretch>
            <a:fillRect/>
          </a:stretch>
        </p:blipFill>
        <p:spPr>
          <a:xfrm>
            <a:off x="636494" y="5011677"/>
            <a:ext cx="468000" cy="468000"/>
          </a:xfrm>
          <a:prstGeom prst="rect">
            <a:avLst/>
          </a:prstGeom>
        </p:spPr>
      </p:pic>
    </p:spTree>
    <p:extLst>
      <p:ext uri="{BB962C8B-B14F-4D97-AF65-F5344CB8AC3E}">
        <p14:creationId xmlns:p14="http://schemas.microsoft.com/office/powerpoint/2010/main" val="14877822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ABB1509-3C80-901C-1982-4B21B7605AB1}"/>
              </a:ext>
            </a:extLst>
          </p:cNvPr>
          <p:cNvSpPr>
            <a:spLocks noGrp="1"/>
          </p:cNvSpPr>
          <p:nvPr>
            <p:ph type="sldNum" sz="quarter" idx="11"/>
          </p:nvPr>
        </p:nvSpPr>
        <p:spPr/>
        <p:txBody>
          <a:bodyPr/>
          <a:lstStyle/>
          <a:p>
            <a:fld id="{99D56644-8EB0-2A41-BE32-5D3B59CB68A2}" type="slidenum">
              <a:rPr lang="en-US" smtClean="0"/>
              <a:pPr/>
              <a:t>4</a:t>
            </a:fld>
            <a:endParaRPr lang="en-US"/>
          </a:p>
        </p:txBody>
      </p:sp>
      <p:sp>
        <p:nvSpPr>
          <p:cNvPr id="4" name="Title 3">
            <a:extLst>
              <a:ext uri="{FF2B5EF4-FFF2-40B4-BE49-F238E27FC236}">
                <a16:creationId xmlns:a16="http://schemas.microsoft.com/office/drawing/2014/main" id="{9ACECD89-CD0E-72DF-C0D5-DA89AAF453EB}"/>
              </a:ext>
            </a:extLst>
          </p:cNvPr>
          <p:cNvSpPr>
            <a:spLocks noGrp="1"/>
          </p:cNvSpPr>
          <p:nvPr>
            <p:ph type="title"/>
          </p:nvPr>
        </p:nvSpPr>
        <p:spPr/>
        <p:txBody>
          <a:bodyPr anchor="ctr"/>
          <a:lstStyle/>
          <a:p>
            <a:r>
              <a:rPr lang="en-CA"/>
              <a:t>Inflammation is a proven causal, modifiable CV risk factor</a:t>
            </a:r>
          </a:p>
        </p:txBody>
      </p:sp>
      <p:sp>
        <p:nvSpPr>
          <p:cNvPr id="5" name="Text Placeholder 4">
            <a:extLst>
              <a:ext uri="{FF2B5EF4-FFF2-40B4-BE49-F238E27FC236}">
                <a16:creationId xmlns:a16="http://schemas.microsoft.com/office/drawing/2014/main" id="{F0C1475B-0EBD-B345-C1C6-02F79652AA00}"/>
              </a:ext>
            </a:extLst>
          </p:cNvPr>
          <p:cNvSpPr>
            <a:spLocks noGrp="1"/>
          </p:cNvSpPr>
          <p:nvPr>
            <p:ph type="body" sz="quarter" idx="14"/>
          </p:nvPr>
        </p:nvSpPr>
        <p:spPr/>
        <p:txBody>
          <a:bodyPr anchor="b"/>
          <a:lstStyle/>
          <a:p>
            <a:pPr marL="0" indent="0"/>
            <a:r>
              <a:rPr lang="en-CA" sz="1100">
                <a:solidFill>
                  <a:schemeClr val="tx2"/>
                </a:solidFill>
              </a:rPr>
              <a:t>*</a:t>
            </a:r>
            <a:r>
              <a:rPr lang="en-US" sz="1100">
                <a:solidFill>
                  <a:schemeClr val="tx2"/>
                </a:solidFill>
              </a:rPr>
              <a:t>Canakinumab Anti-Inflammatory Thrombosis Outcome Study (CANTOS) of IL-1</a:t>
            </a:r>
            <a:r>
              <a:rPr lang="el-GR" sz="1100">
                <a:solidFill>
                  <a:schemeClr val="tx2"/>
                </a:solidFill>
              </a:rPr>
              <a:t>β</a:t>
            </a:r>
            <a:r>
              <a:rPr lang="en-US" sz="1100">
                <a:solidFill>
                  <a:schemeClr val="tx2"/>
                </a:solidFill>
              </a:rPr>
              <a:t> blocker canakinumab. CV, cardiovascular; </a:t>
            </a:r>
            <a:r>
              <a:rPr lang="en-US" sz="1100" err="1">
                <a:solidFill>
                  <a:schemeClr val="tx2"/>
                </a:solidFill>
              </a:rPr>
              <a:t>hsCRP</a:t>
            </a:r>
            <a:r>
              <a:rPr lang="en-US" sz="1100">
                <a:solidFill>
                  <a:schemeClr val="tx2"/>
                </a:solidFill>
              </a:rPr>
              <a:t>, high-sensitivity C-reactive protein; </a:t>
            </a:r>
            <a:r>
              <a:rPr lang="en-US" sz="1100">
                <a:solidFill>
                  <a:schemeClr val="tx2"/>
                </a:solidFill>
                <a:ea typeface="Arial" pitchFamily="34" charset="-122"/>
                <a:cs typeface="Arial" panose="020B0604020202020204" pitchFamily="34" charset="0"/>
              </a:rPr>
              <a:t>IL-1</a:t>
            </a:r>
            <a:r>
              <a:rPr lang="el-GR" sz="1100">
                <a:solidFill>
                  <a:schemeClr val="tx2"/>
                </a:solidFill>
                <a:ea typeface="Arial" pitchFamily="34" charset="-122"/>
                <a:cs typeface="Arial" panose="020B0604020202020204" pitchFamily="34" charset="0"/>
              </a:rPr>
              <a:t>β</a:t>
            </a:r>
            <a:r>
              <a:rPr lang="en-US" sz="1100">
                <a:solidFill>
                  <a:schemeClr val="tx2"/>
                </a:solidFill>
                <a:ea typeface="Arial" pitchFamily="34" charset="-122"/>
                <a:cs typeface="Arial" panose="020B0604020202020204" pitchFamily="34" charset="0"/>
              </a:rPr>
              <a:t>, interleukin-1</a:t>
            </a:r>
            <a:r>
              <a:rPr lang="el-GR" sz="1100">
                <a:solidFill>
                  <a:schemeClr val="tx2"/>
                </a:solidFill>
                <a:ea typeface="Arial" pitchFamily="34" charset="-122"/>
                <a:cs typeface="Arial" panose="020B0604020202020204" pitchFamily="34" charset="0"/>
              </a:rPr>
              <a:t>β</a:t>
            </a:r>
            <a:r>
              <a:rPr lang="en-US" sz="1100">
                <a:solidFill>
                  <a:schemeClr val="tx2"/>
                </a:solidFill>
                <a:ea typeface="Arial" pitchFamily="34" charset="-122"/>
                <a:cs typeface="Arial" panose="020B0604020202020204" pitchFamily="34" charset="0"/>
              </a:rPr>
              <a:t>; </a:t>
            </a:r>
            <a:r>
              <a:rPr lang="en-US" sz="1100">
                <a:solidFill>
                  <a:schemeClr val="tx2"/>
                </a:solidFill>
              </a:rPr>
              <a:t>IL-6, interleukin-6; ITT, intent to treat; MACE, major adverse cardiovascular event. 1. Mensah GA, et al. </a:t>
            </a:r>
            <a:r>
              <a:rPr lang="en-US" sz="1100" i="1">
                <a:solidFill>
                  <a:schemeClr val="tx2"/>
                </a:solidFill>
              </a:rPr>
              <a:t>J Am Coll </a:t>
            </a:r>
            <a:r>
              <a:rPr lang="en-US" sz="1100" i="1" err="1">
                <a:solidFill>
                  <a:schemeClr val="tx2"/>
                </a:solidFill>
              </a:rPr>
              <a:t>Cardiol</a:t>
            </a:r>
            <a:r>
              <a:rPr lang="en-US" sz="1100">
                <a:solidFill>
                  <a:schemeClr val="tx2"/>
                </a:solidFill>
              </a:rPr>
              <a:t>. 2025. </a:t>
            </a:r>
            <a:r>
              <a:rPr lang="en-US" sz="1100">
                <a:solidFill>
                  <a:schemeClr val="tx2"/>
                </a:solidFill>
                <a:hlinkClick r:id="rId3"/>
              </a:rPr>
              <a:t>https://doi.org/10.1016/j.jacc.2025.08.047</a:t>
            </a:r>
            <a:r>
              <a:rPr lang="en-US" sz="1100">
                <a:solidFill>
                  <a:schemeClr val="tx2"/>
                </a:solidFill>
              </a:rPr>
              <a:t>. 2. </a:t>
            </a:r>
            <a:r>
              <a:rPr lang="en-CA" sz="1100">
                <a:solidFill>
                  <a:schemeClr val="tx2"/>
                </a:solidFill>
              </a:rPr>
              <a:t>Ridker PM, et al. </a:t>
            </a:r>
            <a:r>
              <a:rPr lang="en-CA" sz="1100" i="1">
                <a:solidFill>
                  <a:schemeClr val="tx2"/>
                </a:solidFill>
              </a:rPr>
              <a:t>N Engl J Med</a:t>
            </a:r>
            <a:r>
              <a:rPr lang="en-CA" sz="1100">
                <a:solidFill>
                  <a:schemeClr val="tx2"/>
                </a:solidFill>
              </a:rPr>
              <a:t>. 2017. </a:t>
            </a:r>
            <a:r>
              <a:rPr lang="en-CA" sz="1100">
                <a:hlinkClick r:id="rId4"/>
              </a:rPr>
              <a:t>https://doi.org/10.1056/nejmoa1707914</a:t>
            </a:r>
            <a:r>
              <a:rPr lang="en-CA" sz="1100">
                <a:solidFill>
                  <a:schemeClr val="tx2"/>
                </a:solidFill>
              </a:rPr>
              <a:t>. 3. Ridker PM, et al. </a:t>
            </a:r>
            <a:r>
              <a:rPr lang="en-CA" sz="1100" i="1">
                <a:solidFill>
                  <a:schemeClr val="tx2"/>
                </a:solidFill>
              </a:rPr>
              <a:t>Lancet</a:t>
            </a:r>
            <a:r>
              <a:rPr lang="en-CA" sz="1100">
                <a:solidFill>
                  <a:schemeClr val="tx2"/>
                </a:solidFill>
              </a:rPr>
              <a:t>. 2018. </a:t>
            </a:r>
            <a:r>
              <a:rPr lang="en-CA" sz="1100">
                <a:hlinkClick r:id="rId5"/>
              </a:rPr>
              <a:t>https://doi.org/10.1016/s0140-6736(17)32814-3</a:t>
            </a:r>
            <a:r>
              <a:rPr lang="en-CA" sz="1100">
                <a:solidFill>
                  <a:schemeClr val="tx2"/>
                </a:solidFill>
              </a:rPr>
              <a:t>. 4. Ridker PM, et al. </a:t>
            </a:r>
            <a:r>
              <a:rPr lang="en-CA" sz="1100" i="1" err="1">
                <a:solidFill>
                  <a:schemeClr val="tx2"/>
                </a:solidFill>
              </a:rPr>
              <a:t>Eur</a:t>
            </a:r>
            <a:r>
              <a:rPr lang="en-CA" sz="1100" i="1">
                <a:solidFill>
                  <a:schemeClr val="tx2"/>
                </a:solidFill>
              </a:rPr>
              <a:t> Heart J</a:t>
            </a:r>
            <a:r>
              <a:rPr lang="en-CA" sz="1100">
                <a:solidFill>
                  <a:schemeClr val="tx2"/>
                </a:solidFill>
              </a:rPr>
              <a:t>. 2018. </a:t>
            </a:r>
            <a:r>
              <a:rPr lang="en-CA" sz="1100">
                <a:hlinkClick r:id="rId6"/>
              </a:rPr>
              <a:t>https://doi.org/10.1093/eurheartj/ehy310</a:t>
            </a:r>
            <a:r>
              <a:rPr lang="en-CA" sz="1100"/>
              <a:t>. </a:t>
            </a:r>
          </a:p>
        </p:txBody>
      </p:sp>
      <p:sp>
        <p:nvSpPr>
          <p:cNvPr id="31" name="Rectangle: Rounded Corners 30">
            <a:extLst>
              <a:ext uri="{FF2B5EF4-FFF2-40B4-BE49-F238E27FC236}">
                <a16:creationId xmlns:a16="http://schemas.microsoft.com/office/drawing/2014/main" id="{A97E6414-B475-17C6-D005-67B71479983F}"/>
              </a:ext>
            </a:extLst>
          </p:cNvPr>
          <p:cNvSpPr/>
          <p:nvPr/>
        </p:nvSpPr>
        <p:spPr>
          <a:xfrm>
            <a:off x="343974" y="1531483"/>
            <a:ext cx="6949712" cy="4369132"/>
          </a:xfrm>
          <a:prstGeom prst="round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3" name="Rectangle: Rounded Corners 32">
            <a:extLst>
              <a:ext uri="{FF2B5EF4-FFF2-40B4-BE49-F238E27FC236}">
                <a16:creationId xmlns:a16="http://schemas.microsoft.com/office/drawing/2014/main" id="{C8D90120-73B2-50D0-3344-1AC6F17BA09E}"/>
              </a:ext>
            </a:extLst>
          </p:cNvPr>
          <p:cNvSpPr/>
          <p:nvPr/>
        </p:nvSpPr>
        <p:spPr>
          <a:xfrm>
            <a:off x="7547990" y="1531483"/>
            <a:ext cx="4300038" cy="4369132"/>
          </a:xfrm>
          <a:prstGeom prst="round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graphicFrame>
        <p:nvGraphicFramePr>
          <p:cNvPr id="36" name="Chart 35">
            <a:extLst>
              <a:ext uri="{FF2B5EF4-FFF2-40B4-BE49-F238E27FC236}">
                <a16:creationId xmlns:a16="http://schemas.microsoft.com/office/drawing/2014/main" id="{462AE8AD-A340-27DC-AFA6-52B0C527F7EA}"/>
              </a:ext>
            </a:extLst>
          </p:cNvPr>
          <p:cNvGraphicFramePr/>
          <p:nvPr>
            <p:extLst>
              <p:ext uri="{D42A27DB-BD31-4B8C-83A1-F6EECF244321}">
                <p14:modId xmlns:p14="http://schemas.microsoft.com/office/powerpoint/2010/main" val="4237998171"/>
              </p:ext>
            </p:extLst>
          </p:nvPr>
        </p:nvGraphicFramePr>
        <p:xfrm>
          <a:off x="7878528" y="2404028"/>
          <a:ext cx="3448567" cy="3160525"/>
        </p:xfrm>
        <a:graphic>
          <a:graphicData uri="http://schemas.openxmlformats.org/drawingml/2006/chart">
            <c:chart xmlns:c="http://schemas.openxmlformats.org/drawingml/2006/chart" xmlns:r="http://schemas.openxmlformats.org/officeDocument/2006/relationships" r:id="rId7"/>
          </a:graphicData>
        </a:graphic>
      </p:graphicFrame>
      <p:cxnSp>
        <p:nvCxnSpPr>
          <p:cNvPr id="37" name="Straight Connector 36">
            <a:extLst>
              <a:ext uri="{FF2B5EF4-FFF2-40B4-BE49-F238E27FC236}">
                <a16:creationId xmlns:a16="http://schemas.microsoft.com/office/drawing/2014/main" id="{5203BA27-1C11-8F8B-9A42-F8A98E7A6170}"/>
              </a:ext>
            </a:extLst>
          </p:cNvPr>
          <p:cNvCxnSpPr>
            <a:cxnSpLocks/>
          </p:cNvCxnSpPr>
          <p:nvPr/>
        </p:nvCxnSpPr>
        <p:spPr>
          <a:xfrm flipV="1">
            <a:off x="8605935" y="2349390"/>
            <a:ext cx="2563200" cy="10783"/>
          </a:xfrm>
          <a:prstGeom prst="line">
            <a:avLst/>
          </a:prstGeom>
          <a:ln w="9525"/>
        </p:spPr>
        <p:style>
          <a:lnRef idx="2">
            <a:schemeClr val="dk1"/>
          </a:lnRef>
          <a:fillRef idx="0">
            <a:schemeClr val="dk1"/>
          </a:fillRef>
          <a:effectRef idx="1">
            <a:schemeClr val="dk1"/>
          </a:effectRef>
          <a:fontRef idx="minor">
            <a:schemeClr val="tx1"/>
          </a:fontRef>
        </p:style>
      </p:cxnSp>
      <p:sp>
        <p:nvSpPr>
          <p:cNvPr id="38" name="TextBox 37">
            <a:extLst>
              <a:ext uri="{FF2B5EF4-FFF2-40B4-BE49-F238E27FC236}">
                <a16:creationId xmlns:a16="http://schemas.microsoft.com/office/drawing/2014/main" id="{3641C7C3-9ADA-1CFC-6524-EF06BE6861FC}"/>
              </a:ext>
            </a:extLst>
          </p:cNvPr>
          <p:cNvSpPr txBox="1"/>
          <p:nvPr/>
        </p:nvSpPr>
        <p:spPr>
          <a:xfrm>
            <a:off x="9280894" y="2027733"/>
            <a:ext cx="1213282" cy="307777"/>
          </a:xfrm>
          <a:prstGeom prst="rect">
            <a:avLst/>
          </a:prstGeom>
          <a:noFill/>
        </p:spPr>
        <p:txBody>
          <a:bodyPr wrap="none" rtlCol="0">
            <a:spAutoFit/>
          </a:bodyPr>
          <a:lstStyle/>
          <a:p>
            <a:pPr algn="ctr"/>
            <a:r>
              <a:rPr lang="en-US" sz="1400" b="1">
                <a:solidFill>
                  <a:schemeClr val="tx2">
                    <a:lumMod val="75000"/>
                  </a:schemeClr>
                </a:solidFill>
              </a:rPr>
              <a:t>On-treatment</a:t>
            </a:r>
          </a:p>
        </p:txBody>
      </p:sp>
      <p:graphicFrame>
        <p:nvGraphicFramePr>
          <p:cNvPr id="30" name="Chart 29">
            <a:extLst>
              <a:ext uri="{FF2B5EF4-FFF2-40B4-BE49-F238E27FC236}">
                <a16:creationId xmlns:a16="http://schemas.microsoft.com/office/drawing/2014/main" id="{1E16C036-1803-04A7-8AF3-C5315547B2AB}"/>
              </a:ext>
            </a:extLst>
          </p:cNvPr>
          <p:cNvGraphicFramePr/>
          <p:nvPr>
            <p:extLst>
              <p:ext uri="{D42A27DB-BD31-4B8C-83A1-F6EECF244321}">
                <p14:modId xmlns:p14="http://schemas.microsoft.com/office/powerpoint/2010/main" val="2204066022"/>
              </p:ext>
            </p:extLst>
          </p:nvPr>
        </p:nvGraphicFramePr>
        <p:xfrm>
          <a:off x="908079" y="2697471"/>
          <a:ext cx="6193118" cy="2788924"/>
        </p:xfrm>
        <a:graphic>
          <a:graphicData uri="http://schemas.openxmlformats.org/drawingml/2006/chart">
            <c:chart xmlns:c="http://schemas.openxmlformats.org/drawingml/2006/chart" xmlns:r="http://schemas.openxmlformats.org/officeDocument/2006/relationships" r:id="rId8"/>
          </a:graphicData>
        </a:graphic>
      </p:graphicFrame>
      <p:sp>
        <p:nvSpPr>
          <p:cNvPr id="40" name="TextBox 39">
            <a:extLst>
              <a:ext uri="{FF2B5EF4-FFF2-40B4-BE49-F238E27FC236}">
                <a16:creationId xmlns:a16="http://schemas.microsoft.com/office/drawing/2014/main" id="{82379138-77DA-A62C-7B07-C9A18D151319}"/>
              </a:ext>
            </a:extLst>
          </p:cNvPr>
          <p:cNvSpPr txBox="1"/>
          <p:nvPr/>
        </p:nvSpPr>
        <p:spPr>
          <a:xfrm rot="16200000">
            <a:off x="-133228" y="3385162"/>
            <a:ext cx="1619932" cy="523220"/>
          </a:xfrm>
          <a:prstGeom prst="rect">
            <a:avLst/>
          </a:prstGeom>
          <a:noFill/>
        </p:spPr>
        <p:txBody>
          <a:bodyPr wrap="square">
            <a:spAutoFit/>
          </a:bodyPr>
          <a:lstStyle/>
          <a:p>
            <a:pPr algn="ctr"/>
            <a:r>
              <a:rPr lang="en-US" sz="1400" b="1">
                <a:solidFill>
                  <a:schemeClr val="tx2">
                    <a:lumMod val="75000"/>
                  </a:schemeClr>
                </a:solidFill>
              </a:rPr>
              <a:t>Relative risk of future CV events</a:t>
            </a:r>
            <a:endParaRPr lang="en-CA" sz="1400" b="1">
              <a:solidFill>
                <a:schemeClr val="tx2">
                  <a:lumMod val="75000"/>
                </a:schemeClr>
              </a:solidFill>
            </a:endParaRPr>
          </a:p>
        </p:txBody>
      </p:sp>
      <p:sp>
        <p:nvSpPr>
          <p:cNvPr id="42" name="TextBox 41">
            <a:extLst>
              <a:ext uri="{FF2B5EF4-FFF2-40B4-BE49-F238E27FC236}">
                <a16:creationId xmlns:a16="http://schemas.microsoft.com/office/drawing/2014/main" id="{A63B3A12-2507-1B4D-5AEA-C54F8940864B}"/>
              </a:ext>
            </a:extLst>
          </p:cNvPr>
          <p:cNvSpPr txBox="1"/>
          <p:nvPr/>
        </p:nvSpPr>
        <p:spPr>
          <a:xfrm>
            <a:off x="3005575" y="5493793"/>
            <a:ext cx="1998125" cy="312175"/>
          </a:xfrm>
          <a:prstGeom prst="rect">
            <a:avLst/>
          </a:prstGeom>
          <a:noFill/>
        </p:spPr>
        <p:txBody>
          <a:bodyPr wrap="square">
            <a:spAutoFit/>
          </a:bodyPr>
          <a:lstStyle/>
          <a:p>
            <a:pPr algn="ctr"/>
            <a:r>
              <a:rPr lang="en-US" sz="1400" b="1">
                <a:solidFill>
                  <a:schemeClr val="tx2">
                    <a:lumMod val="75000"/>
                  </a:schemeClr>
                </a:solidFill>
              </a:rPr>
              <a:t>hsCRP (mg/L)</a:t>
            </a:r>
            <a:endParaRPr lang="en-CA" sz="1400" b="1">
              <a:solidFill>
                <a:schemeClr val="tx2">
                  <a:lumMod val="75000"/>
                </a:schemeClr>
              </a:solidFill>
            </a:endParaRPr>
          </a:p>
        </p:txBody>
      </p:sp>
      <p:sp>
        <p:nvSpPr>
          <p:cNvPr id="43" name="Arrow: Left-Right 42">
            <a:extLst>
              <a:ext uri="{FF2B5EF4-FFF2-40B4-BE49-F238E27FC236}">
                <a16:creationId xmlns:a16="http://schemas.microsoft.com/office/drawing/2014/main" id="{B8F65B04-3C52-C181-075E-841152523125}"/>
              </a:ext>
            </a:extLst>
          </p:cNvPr>
          <p:cNvSpPr/>
          <p:nvPr/>
        </p:nvSpPr>
        <p:spPr>
          <a:xfrm>
            <a:off x="1185076" y="2336668"/>
            <a:ext cx="5760000" cy="109513"/>
          </a:xfrm>
          <a:prstGeom prst="leftRightArrow">
            <a:avLst/>
          </a:prstGeom>
          <a:solidFill>
            <a:schemeClr val="accent4">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4" name="Oval 43">
            <a:extLst>
              <a:ext uri="{FF2B5EF4-FFF2-40B4-BE49-F238E27FC236}">
                <a16:creationId xmlns:a16="http://schemas.microsoft.com/office/drawing/2014/main" id="{D02946DD-0979-74AE-47FA-AF0FEBF8C408}"/>
              </a:ext>
            </a:extLst>
          </p:cNvPr>
          <p:cNvSpPr/>
          <p:nvPr/>
        </p:nvSpPr>
        <p:spPr>
          <a:xfrm>
            <a:off x="2452726" y="2347765"/>
            <a:ext cx="72000" cy="81143"/>
          </a:xfrm>
          <a:prstGeom prst="ellipse">
            <a:avLst/>
          </a:prstGeom>
          <a:solidFill>
            <a:schemeClr val="bg1"/>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9" name="Oval 48">
            <a:extLst>
              <a:ext uri="{FF2B5EF4-FFF2-40B4-BE49-F238E27FC236}">
                <a16:creationId xmlns:a16="http://schemas.microsoft.com/office/drawing/2014/main" id="{08885530-5ED8-B3A9-E7C9-1B2E490028BF}"/>
              </a:ext>
            </a:extLst>
          </p:cNvPr>
          <p:cNvSpPr/>
          <p:nvPr/>
        </p:nvSpPr>
        <p:spPr>
          <a:xfrm>
            <a:off x="3733674" y="2347765"/>
            <a:ext cx="72000" cy="81143"/>
          </a:xfrm>
          <a:prstGeom prst="ellipse">
            <a:avLst/>
          </a:prstGeom>
          <a:solidFill>
            <a:schemeClr val="bg1"/>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0" name="Oval 49">
            <a:extLst>
              <a:ext uri="{FF2B5EF4-FFF2-40B4-BE49-F238E27FC236}">
                <a16:creationId xmlns:a16="http://schemas.microsoft.com/office/drawing/2014/main" id="{5FDF45EF-412C-0487-6856-D53715D03D59}"/>
              </a:ext>
            </a:extLst>
          </p:cNvPr>
          <p:cNvSpPr/>
          <p:nvPr/>
        </p:nvSpPr>
        <p:spPr>
          <a:xfrm>
            <a:off x="5653180" y="2349771"/>
            <a:ext cx="72000" cy="81143"/>
          </a:xfrm>
          <a:prstGeom prst="ellipse">
            <a:avLst/>
          </a:prstGeom>
          <a:solidFill>
            <a:schemeClr val="bg1"/>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2" name="TextBox 51">
            <a:extLst>
              <a:ext uri="{FF2B5EF4-FFF2-40B4-BE49-F238E27FC236}">
                <a16:creationId xmlns:a16="http://schemas.microsoft.com/office/drawing/2014/main" id="{EB36370A-4EB7-A48A-3222-12DDC542469B}"/>
              </a:ext>
            </a:extLst>
          </p:cNvPr>
          <p:cNvSpPr txBox="1"/>
          <p:nvPr/>
        </p:nvSpPr>
        <p:spPr>
          <a:xfrm>
            <a:off x="1414067" y="2416355"/>
            <a:ext cx="823944" cy="276999"/>
          </a:xfrm>
          <a:prstGeom prst="rect">
            <a:avLst/>
          </a:prstGeom>
          <a:noFill/>
        </p:spPr>
        <p:txBody>
          <a:bodyPr wrap="none" rtlCol="0">
            <a:spAutoFit/>
          </a:bodyPr>
          <a:lstStyle/>
          <a:p>
            <a:r>
              <a:rPr lang="en-CA" sz="1200">
                <a:solidFill>
                  <a:schemeClr val="tx2">
                    <a:lumMod val="75000"/>
                  </a:schemeClr>
                </a:solidFill>
              </a:rPr>
              <a:t>Lower risk</a:t>
            </a:r>
          </a:p>
        </p:txBody>
      </p:sp>
      <p:sp>
        <p:nvSpPr>
          <p:cNvPr id="53" name="TextBox 52">
            <a:extLst>
              <a:ext uri="{FF2B5EF4-FFF2-40B4-BE49-F238E27FC236}">
                <a16:creationId xmlns:a16="http://schemas.microsoft.com/office/drawing/2014/main" id="{0FED0ECA-F77D-E710-2584-B6C5FF9D3EBA}"/>
              </a:ext>
            </a:extLst>
          </p:cNvPr>
          <p:cNvSpPr txBox="1"/>
          <p:nvPr/>
        </p:nvSpPr>
        <p:spPr>
          <a:xfrm>
            <a:off x="2652947" y="2422736"/>
            <a:ext cx="1058495" cy="276999"/>
          </a:xfrm>
          <a:prstGeom prst="rect">
            <a:avLst/>
          </a:prstGeom>
          <a:noFill/>
        </p:spPr>
        <p:txBody>
          <a:bodyPr wrap="none" rtlCol="0">
            <a:spAutoFit/>
          </a:bodyPr>
          <a:lstStyle/>
          <a:p>
            <a:r>
              <a:rPr lang="en-CA" sz="1200">
                <a:solidFill>
                  <a:schemeClr val="tx2">
                    <a:lumMod val="75000"/>
                  </a:schemeClr>
                </a:solidFill>
              </a:rPr>
              <a:t>Moderate risk</a:t>
            </a:r>
          </a:p>
        </p:txBody>
      </p:sp>
      <p:sp>
        <p:nvSpPr>
          <p:cNvPr id="54" name="TextBox 53">
            <a:extLst>
              <a:ext uri="{FF2B5EF4-FFF2-40B4-BE49-F238E27FC236}">
                <a16:creationId xmlns:a16="http://schemas.microsoft.com/office/drawing/2014/main" id="{690620CE-0985-5F55-4A47-67F87EE2BD51}"/>
              </a:ext>
            </a:extLst>
          </p:cNvPr>
          <p:cNvSpPr txBox="1"/>
          <p:nvPr/>
        </p:nvSpPr>
        <p:spPr>
          <a:xfrm>
            <a:off x="4345347" y="2415616"/>
            <a:ext cx="853119" cy="276999"/>
          </a:xfrm>
          <a:prstGeom prst="rect">
            <a:avLst/>
          </a:prstGeom>
          <a:noFill/>
        </p:spPr>
        <p:txBody>
          <a:bodyPr wrap="none" rtlCol="0">
            <a:spAutoFit/>
          </a:bodyPr>
          <a:lstStyle/>
          <a:p>
            <a:r>
              <a:rPr lang="en-CA" sz="1200">
                <a:solidFill>
                  <a:schemeClr val="tx2">
                    <a:lumMod val="75000"/>
                  </a:schemeClr>
                </a:solidFill>
              </a:rPr>
              <a:t>Higher risk</a:t>
            </a:r>
          </a:p>
        </p:txBody>
      </p:sp>
      <p:sp>
        <p:nvSpPr>
          <p:cNvPr id="55" name="TextBox 54">
            <a:extLst>
              <a:ext uri="{FF2B5EF4-FFF2-40B4-BE49-F238E27FC236}">
                <a16:creationId xmlns:a16="http://schemas.microsoft.com/office/drawing/2014/main" id="{47702018-44AC-AE76-D70D-CCE54B9BC988}"/>
              </a:ext>
            </a:extLst>
          </p:cNvPr>
          <p:cNvSpPr txBox="1"/>
          <p:nvPr/>
        </p:nvSpPr>
        <p:spPr>
          <a:xfrm>
            <a:off x="5732754" y="2426003"/>
            <a:ext cx="1368443" cy="468261"/>
          </a:xfrm>
          <a:prstGeom prst="rect">
            <a:avLst/>
          </a:prstGeom>
          <a:noFill/>
        </p:spPr>
        <p:txBody>
          <a:bodyPr wrap="square" rtlCol="0">
            <a:spAutoFit/>
          </a:bodyPr>
          <a:lstStyle/>
          <a:p>
            <a:r>
              <a:rPr lang="en-CA" sz="1200">
                <a:solidFill>
                  <a:schemeClr val="tx2">
                    <a:lumMod val="75000"/>
                  </a:schemeClr>
                </a:solidFill>
              </a:rPr>
              <a:t>Possible acute phase response</a:t>
            </a:r>
          </a:p>
        </p:txBody>
      </p:sp>
      <p:sp>
        <p:nvSpPr>
          <p:cNvPr id="56" name="TextBox 55">
            <a:extLst>
              <a:ext uri="{FF2B5EF4-FFF2-40B4-BE49-F238E27FC236}">
                <a16:creationId xmlns:a16="http://schemas.microsoft.com/office/drawing/2014/main" id="{6A6792CF-AA0D-5136-8E09-347A8CDC63A1}"/>
              </a:ext>
            </a:extLst>
          </p:cNvPr>
          <p:cNvSpPr txBox="1"/>
          <p:nvPr/>
        </p:nvSpPr>
        <p:spPr>
          <a:xfrm>
            <a:off x="2177230" y="2081073"/>
            <a:ext cx="622992" cy="276999"/>
          </a:xfrm>
          <a:prstGeom prst="rect">
            <a:avLst/>
          </a:prstGeom>
          <a:noFill/>
        </p:spPr>
        <p:txBody>
          <a:bodyPr wrap="none" rtlCol="0">
            <a:spAutoFit/>
          </a:bodyPr>
          <a:lstStyle/>
          <a:p>
            <a:pPr algn="ctr"/>
            <a:r>
              <a:rPr lang="en-CA" sz="1200">
                <a:solidFill>
                  <a:schemeClr val="tx2">
                    <a:lumMod val="75000"/>
                  </a:schemeClr>
                </a:solidFill>
              </a:rPr>
              <a:t>1 mg/L</a:t>
            </a:r>
          </a:p>
        </p:txBody>
      </p:sp>
      <p:sp>
        <p:nvSpPr>
          <p:cNvPr id="57" name="TextBox 56">
            <a:extLst>
              <a:ext uri="{FF2B5EF4-FFF2-40B4-BE49-F238E27FC236}">
                <a16:creationId xmlns:a16="http://schemas.microsoft.com/office/drawing/2014/main" id="{97A60CE2-7D86-0BA3-A967-9D25510A3CBF}"/>
              </a:ext>
            </a:extLst>
          </p:cNvPr>
          <p:cNvSpPr txBox="1"/>
          <p:nvPr/>
        </p:nvSpPr>
        <p:spPr>
          <a:xfrm>
            <a:off x="3458178" y="2085378"/>
            <a:ext cx="622991" cy="276999"/>
          </a:xfrm>
          <a:prstGeom prst="rect">
            <a:avLst/>
          </a:prstGeom>
          <a:noFill/>
        </p:spPr>
        <p:txBody>
          <a:bodyPr wrap="square" rtlCol="0">
            <a:spAutoFit/>
          </a:bodyPr>
          <a:lstStyle/>
          <a:p>
            <a:pPr algn="ctr"/>
            <a:r>
              <a:rPr lang="en-CA" sz="1200">
                <a:solidFill>
                  <a:schemeClr val="tx2">
                    <a:lumMod val="75000"/>
                  </a:schemeClr>
                </a:solidFill>
              </a:rPr>
              <a:t>3 mg/L</a:t>
            </a:r>
          </a:p>
        </p:txBody>
      </p:sp>
      <p:sp>
        <p:nvSpPr>
          <p:cNvPr id="58" name="TextBox 57">
            <a:extLst>
              <a:ext uri="{FF2B5EF4-FFF2-40B4-BE49-F238E27FC236}">
                <a16:creationId xmlns:a16="http://schemas.microsoft.com/office/drawing/2014/main" id="{89321E10-4D11-B36C-5090-C39ED27124CA}"/>
              </a:ext>
            </a:extLst>
          </p:cNvPr>
          <p:cNvSpPr txBox="1"/>
          <p:nvPr/>
        </p:nvSpPr>
        <p:spPr>
          <a:xfrm>
            <a:off x="5318245" y="2091826"/>
            <a:ext cx="745718" cy="276999"/>
          </a:xfrm>
          <a:prstGeom prst="rect">
            <a:avLst/>
          </a:prstGeom>
          <a:noFill/>
        </p:spPr>
        <p:txBody>
          <a:bodyPr wrap="square" rtlCol="0">
            <a:spAutoFit/>
          </a:bodyPr>
          <a:lstStyle/>
          <a:p>
            <a:pPr algn="ctr"/>
            <a:r>
              <a:rPr lang="en-CA" sz="1200">
                <a:solidFill>
                  <a:schemeClr val="tx2">
                    <a:lumMod val="75000"/>
                  </a:schemeClr>
                </a:solidFill>
              </a:rPr>
              <a:t>10 mg/L</a:t>
            </a:r>
          </a:p>
        </p:txBody>
      </p:sp>
      <p:sp>
        <p:nvSpPr>
          <p:cNvPr id="64" name="Rectangle: Rounded Corners 63">
            <a:extLst>
              <a:ext uri="{FF2B5EF4-FFF2-40B4-BE49-F238E27FC236}">
                <a16:creationId xmlns:a16="http://schemas.microsoft.com/office/drawing/2014/main" id="{C9A93B15-C666-BFD2-57E2-3798DABB5BE3}"/>
              </a:ext>
            </a:extLst>
          </p:cNvPr>
          <p:cNvSpPr/>
          <p:nvPr/>
        </p:nvSpPr>
        <p:spPr>
          <a:xfrm>
            <a:off x="1035913" y="1067794"/>
            <a:ext cx="5565835" cy="889326"/>
          </a:xfrm>
          <a:prstGeom prst="roundRect">
            <a:avLst/>
          </a:prstGeom>
          <a:solidFill>
            <a:schemeClr val="accent1">
              <a:lumMod val="20000"/>
              <a:lumOff val="8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2">
                    <a:lumMod val="75000"/>
                  </a:schemeClr>
                </a:solidFill>
              </a:rPr>
              <a:t>The relationship of inflammation to CV risk is linear </a:t>
            </a:r>
            <a:br>
              <a:rPr lang="en-US">
                <a:solidFill>
                  <a:schemeClr val="tx2">
                    <a:lumMod val="75000"/>
                  </a:schemeClr>
                </a:solidFill>
              </a:rPr>
            </a:br>
            <a:r>
              <a:rPr lang="en-US">
                <a:solidFill>
                  <a:schemeClr val="tx2">
                    <a:lumMod val="75000"/>
                  </a:schemeClr>
                </a:solidFill>
              </a:rPr>
              <a:t>across high-sensitivity C-reactive protein (hsCRP) values</a:t>
            </a:r>
            <a:r>
              <a:rPr lang="en-US" baseline="30000">
                <a:solidFill>
                  <a:schemeClr val="tx2">
                    <a:lumMod val="75000"/>
                  </a:schemeClr>
                </a:solidFill>
              </a:rPr>
              <a:t>1</a:t>
            </a:r>
            <a:endParaRPr lang="en-CA" baseline="30000">
              <a:solidFill>
                <a:schemeClr val="tx2">
                  <a:lumMod val="75000"/>
                </a:schemeClr>
              </a:solidFill>
            </a:endParaRPr>
          </a:p>
        </p:txBody>
      </p:sp>
      <p:sp>
        <p:nvSpPr>
          <p:cNvPr id="65" name="Rectangle: Rounded Corners 64">
            <a:extLst>
              <a:ext uri="{FF2B5EF4-FFF2-40B4-BE49-F238E27FC236}">
                <a16:creationId xmlns:a16="http://schemas.microsoft.com/office/drawing/2014/main" id="{06FB4A42-619D-2B75-F91E-3D62A9C3C8EB}"/>
              </a:ext>
            </a:extLst>
          </p:cNvPr>
          <p:cNvSpPr/>
          <p:nvPr/>
        </p:nvSpPr>
        <p:spPr>
          <a:xfrm>
            <a:off x="8025780" y="1067793"/>
            <a:ext cx="3560003" cy="889326"/>
          </a:xfrm>
          <a:prstGeom prst="roundRect">
            <a:avLst/>
          </a:prstGeom>
          <a:solidFill>
            <a:schemeClr val="accent1">
              <a:lumMod val="20000"/>
              <a:lumOff val="8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en-US">
                <a:solidFill>
                  <a:schemeClr val="tx2">
                    <a:lumMod val="75000"/>
                  </a:schemeClr>
                </a:solidFill>
              </a:rPr>
              <a:t>CANTOS (anti–IL-1</a:t>
            </a:r>
            <a:r>
              <a:rPr lang="el-GR">
                <a:solidFill>
                  <a:schemeClr val="tx2">
                    <a:lumMod val="75000"/>
                  </a:schemeClr>
                </a:solidFill>
              </a:rPr>
              <a:t>β</a:t>
            </a:r>
            <a:r>
              <a:rPr lang="en-US">
                <a:solidFill>
                  <a:schemeClr val="tx2">
                    <a:lumMod val="75000"/>
                  </a:schemeClr>
                </a:solidFill>
              </a:rPr>
              <a:t>)* established hsCRP and IL-6 thresholds for MACE risk reduction</a:t>
            </a:r>
            <a:r>
              <a:rPr lang="en-US" baseline="30000">
                <a:solidFill>
                  <a:schemeClr val="tx2">
                    <a:lumMod val="75000"/>
                  </a:schemeClr>
                </a:solidFill>
              </a:rPr>
              <a:t>2–4</a:t>
            </a:r>
          </a:p>
        </p:txBody>
      </p:sp>
    </p:spTree>
    <p:extLst>
      <p:ext uri="{BB962C8B-B14F-4D97-AF65-F5344CB8AC3E}">
        <p14:creationId xmlns:p14="http://schemas.microsoft.com/office/powerpoint/2010/main" val="146751607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EB40AD-A44D-848D-B614-95A7D70E11A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5C14BB3-DD30-ECC1-4FA7-AFBD7363DF22}"/>
              </a:ext>
            </a:extLst>
          </p:cNvPr>
          <p:cNvSpPr>
            <a:spLocks noGrp="1"/>
          </p:cNvSpPr>
          <p:nvPr>
            <p:ph type="sldNum" sz="quarter" idx="11"/>
          </p:nvPr>
        </p:nvSpPr>
        <p:spPr/>
        <p:txBody>
          <a:bodyPr/>
          <a:lstStyle/>
          <a:p>
            <a:fld id="{99D56644-8EB0-2A41-BE32-5D3B59CB68A2}" type="slidenum">
              <a:rPr lang="en-US" smtClean="0"/>
              <a:pPr/>
              <a:t>5</a:t>
            </a:fld>
            <a:endParaRPr lang="en-US"/>
          </a:p>
        </p:txBody>
      </p:sp>
      <p:sp>
        <p:nvSpPr>
          <p:cNvPr id="3" name="Title 2">
            <a:extLst>
              <a:ext uri="{FF2B5EF4-FFF2-40B4-BE49-F238E27FC236}">
                <a16:creationId xmlns:a16="http://schemas.microsoft.com/office/drawing/2014/main" id="{9FBD2570-A6AF-1384-7797-6DD26B1CDE1A}"/>
              </a:ext>
            </a:extLst>
          </p:cNvPr>
          <p:cNvSpPr>
            <a:spLocks noGrp="1"/>
          </p:cNvSpPr>
          <p:nvPr>
            <p:ph type="title"/>
          </p:nvPr>
        </p:nvSpPr>
        <p:spPr/>
        <p:txBody>
          <a:bodyPr/>
          <a:lstStyle/>
          <a:p>
            <a:r>
              <a:rPr lang="en-CA" sz="2600"/>
              <a:t>Ruvonoflast targets the innate immunity cascade consisting of the </a:t>
            </a:r>
            <a:br>
              <a:rPr lang="en-CA" sz="2600"/>
            </a:br>
            <a:r>
              <a:rPr lang="en-CA" sz="2600"/>
              <a:t>NLRP3 inflammasome–IL-1β, IL-18–IL-6–CRP axis to reduce chronic inflammation</a:t>
            </a:r>
          </a:p>
        </p:txBody>
      </p:sp>
      <p:sp>
        <p:nvSpPr>
          <p:cNvPr id="4" name="Text Placeholder 3">
            <a:extLst>
              <a:ext uri="{FF2B5EF4-FFF2-40B4-BE49-F238E27FC236}">
                <a16:creationId xmlns:a16="http://schemas.microsoft.com/office/drawing/2014/main" id="{B16D08DE-9E17-CD18-8D2A-AB735461ECF7}"/>
              </a:ext>
            </a:extLst>
          </p:cNvPr>
          <p:cNvSpPr>
            <a:spLocks noGrp="1"/>
          </p:cNvSpPr>
          <p:nvPr>
            <p:ph type="body" sz="quarter" idx="14"/>
          </p:nvPr>
        </p:nvSpPr>
        <p:spPr/>
        <p:txBody>
          <a:bodyPr/>
          <a:lstStyle/>
          <a:p>
            <a:r>
              <a:rPr lang="en-US">
                <a:ea typeface="Arial" pitchFamily="34" charset="-122"/>
                <a:cs typeface="Arial" panose="020B0604020202020204" pitchFamily="34" charset="0"/>
              </a:rPr>
              <a:t>ASC, apoptosis‑associated speck‑like protein containing a CARD; DAMPs, damage-associated molecular patterns; hsCRP, high-sensitivity C-reactive protein; IL-1, interleukin-1; IL-6, interleukin-6; IL-18, interleukin-18; NEK7, NIMA‑related kinase 7; NLPR3, NOD-like receptor family, pyrin domain containing 3; oxLDL, oxidized low-density lipoprotein. </a:t>
            </a:r>
            <a:r>
              <a:rPr lang="en-US"/>
              <a:t>Figure adapted from NodThera. </a:t>
            </a:r>
            <a:r>
              <a:rPr lang="en-US" i="1" err="1"/>
              <a:t>Biopharm</a:t>
            </a:r>
            <a:r>
              <a:rPr lang="en-US" i="1"/>
              <a:t> Deal</a:t>
            </a:r>
            <a:r>
              <a:rPr lang="en-US"/>
              <a:t>. 2025;19(4) and Ray KK, et al. </a:t>
            </a:r>
            <a:r>
              <a:rPr lang="en-US" i="1"/>
              <a:t>JACC</a:t>
            </a:r>
            <a:r>
              <a:rPr lang="en-US"/>
              <a:t>. 2026. </a:t>
            </a:r>
            <a:r>
              <a:rPr lang="en-US" u="sng">
                <a:hlinkClick r:id="rId3"/>
              </a:rPr>
              <a:t>https://doi.org/10.1016/j.jacc.2026.05.014</a:t>
            </a:r>
            <a:r>
              <a:rPr lang="en-US"/>
              <a:t>. ​</a:t>
            </a:r>
            <a:endParaRPr lang="en-US">
              <a:cs typeface="Arial" panose="020B0604020202020204" pitchFamily="34" charset="0"/>
            </a:endParaRPr>
          </a:p>
        </p:txBody>
      </p:sp>
      <p:pic>
        <p:nvPicPr>
          <p:cNvPr id="91" name="bg object 23">
            <a:extLst>
              <a:ext uri="{FF2B5EF4-FFF2-40B4-BE49-F238E27FC236}">
                <a16:creationId xmlns:a16="http://schemas.microsoft.com/office/drawing/2014/main" id="{97A84A09-0B13-3D2B-1BEC-DCC26AE0C915}"/>
              </a:ext>
            </a:extLst>
          </p:cNvPr>
          <p:cNvPicPr/>
          <p:nvPr/>
        </p:nvPicPr>
        <p:blipFill>
          <a:blip r:embed="rId4" cstate="print">
            <a:extLst>
              <a:ext uri="{BEBA8EAE-BF5A-486C-A8C5-ECC9F3942E4B}">
                <a14:imgProps xmlns:a14="http://schemas.microsoft.com/office/drawing/2010/main">
                  <a14:imgLayer r:embed="rId5">
                    <a14:imgEffect>
                      <a14:colorTemperature colorTemp="8800"/>
                    </a14:imgEffect>
                    <a14:imgEffect>
                      <a14:saturation sat="66000"/>
                    </a14:imgEffect>
                  </a14:imgLayer>
                </a14:imgProps>
              </a:ext>
            </a:extLst>
          </a:blip>
          <a:srcRect r="9419"/>
          <a:stretch>
            <a:fillRect/>
          </a:stretch>
        </p:blipFill>
        <p:spPr>
          <a:xfrm>
            <a:off x="1561521" y="1278473"/>
            <a:ext cx="4960511" cy="3380236"/>
          </a:xfrm>
          <a:prstGeom prst="rect">
            <a:avLst/>
          </a:prstGeom>
        </p:spPr>
      </p:pic>
      <p:sp>
        <p:nvSpPr>
          <p:cNvPr id="92" name="Rectangle: Rounded Corners 91">
            <a:extLst>
              <a:ext uri="{FF2B5EF4-FFF2-40B4-BE49-F238E27FC236}">
                <a16:creationId xmlns:a16="http://schemas.microsoft.com/office/drawing/2014/main" id="{E0D5F064-24B3-9CF2-9357-33435C24B61E}"/>
              </a:ext>
            </a:extLst>
          </p:cNvPr>
          <p:cNvSpPr/>
          <p:nvPr/>
        </p:nvSpPr>
        <p:spPr>
          <a:xfrm>
            <a:off x="2856307" y="4768636"/>
            <a:ext cx="3546044" cy="1038004"/>
          </a:xfrm>
          <a:prstGeom prst="roundRect">
            <a:avLst/>
          </a:prstGeom>
          <a:noFill/>
          <a:ln>
            <a:solidFill>
              <a:schemeClr val="accent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96" name="object 23">
            <a:extLst>
              <a:ext uri="{FF2B5EF4-FFF2-40B4-BE49-F238E27FC236}">
                <a16:creationId xmlns:a16="http://schemas.microsoft.com/office/drawing/2014/main" id="{6B50CC69-9A83-3DD7-64F5-E4F4B7007E0B}"/>
              </a:ext>
            </a:extLst>
          </p:cNvPr>
          <p:cNvPicPr/>
          <p:nvPr/>
        </p:nvPicPr>
        <p:blipFill>
          <a:blip r:embed="rId6" cstate="print"/>
          <a:srcRect t="45973" b="18089"/>
          <a:stretch>
            <a:fillRect/>
          </a:stretch>
        </p:blipFill>
        <p:spPr>
          <a:xfrm>
            <a:off x="2856307" y="3319671"/>
            <a:ext cx="1874534" cy="1547984"/>
          </a:xfrm>
          <a:prstGeom prst="rect">
            <a:avLst/>
          </a:prstGeom>
        </p:spPr>
      </p:pic>
      <p:sp>
        <p:nvSpPr>
          <p:cNvPr id="97" name="Rectangle: Rounded Corners 96">
            <a:extLst>
              <a:ext uri="{FF2B5EF4-FFF2-40B4-BE49-F238E27FC236}">
                <a16:creationId xmlns:a16="http://schemas.microsoft.com/office/drawing/2014/main" id="{5E610360-AC80-5017-E889-68F0C541C5D0}"/>
              </a:ext>
            </a:extLst>
          </p:cNvPr>
          <p:cNvSpPr/>
          <p:nvPr/>
        </p:nvSpPr>
        <p:spPr>
          <a:xfrm>
            <a:off x="347472" y="1074407"/>
            <a:ext cx="9423942" cy="4920564"/>
          </a:xfrm>
          <a:prstGeom prst="roundRect">
            <a:avLst/>
          </a:prstGeom>
          <a:noFill/>
          <a:ln>
            <a:solidFill>
              <a:srgbClr val="FF8E1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8" name="object 26">
            <a:extLst>
              <a:ext uri="{FF2B5EF4-FFF2-40B4-BE49-F238E27FC236}">
                <a16:creationId xmlns:a16="http://schemas.microsoft.com/office/drawing/2014/main" id="{793B8CC3-448A-03C6-0BB9-8B756497A96B}"/>
              </a:ext>
            </a:extLst>
          </p:cNvPr>
          <p:cNvSpPr txBox="1"/>
          <p:nvPr/>
        </p:nvSpPr>
        <p:spPr>
          <a:xfrm>
            <a:off x="3865333" y="1537862"/>
            <a:ext cx="1934656" cy="353318"/>
          </a:xfrm>
          <a:prstGeom prst="rect">
            <a:avLst/>
          </a:prstGeom>
        </p:spPr>
        <p:txBody>
          <a:bodyPr vert="horz" wrap="square" lIns="0" tIns="58419" rIns="0" bIns="0" rtlCol="0">
            <a:spAutoFit/>
          </a:bodyPr>
          <a:lstStyle/>
          <a:p>
            <a:pPr>
              <a:lnSpc>
                <a:spcPct val="100000"/>
              </a:lnSpc>
              <a:spcBef>
                <a:spcPts val="360"/>
              </a:spcBef>
            </a:pPr>
            <a:r>
              <a:rPr sz="1200" b="1" spc="-80">
                <a:solidFill>
                  <a:srgbClr val="231F20"/>
                </a:solidFill>
                <a:latin typeface="Calibri" panose="020F0502020204030204" pitchFamily="34" charset="0"/>
                <a:ea typeface="Calibri" panose="020F0502020204030204" pitchFamily="34" charset="0"/>
                <a:cs typeface="Calibri" panose="020F0502020204030204" pitchFamily="34" charset="0"/>
              </a:rPr>
              <a:t>NLRP3</a:t>
            </a:r>
            <a:r>
              <a:rPr sz="1200" b="1" spc="-10">
                <a:solidFill>
                  <a:srgbClr val="231F20"/>
                </a:solidFill>
                <a:latin typeface="Calibri" panose="020F0502020204030204" pitchFamily="34" charset="0"/>
                <a:ea typeface="Calibri" panose="020F0502020204030204" pitchFamily="34" charset="0"/>
                <a:cs typeface="Calibri" panose="020F0502020204030204" pitchFamily="34" charset="0"/>
              </a:rPr>
              <a:t> </a:t>
            </a:r>
            <a:r>
              <a:rPr sz="1200" b="1" spc="-20">
                <a:solidFill>
                  <a:srgbClr val="231F20"/>
                </a:solidFill>
                <a:latin typeface="Calibri" panose="020F0502020204030204" pitchFamily="34" charset="0"/>
                <a:ea typeface="Calibri" panose="020F0502020204030204" pitchFamily="34" charset="0"/>
                <a:cs typeface="Calibri" panose="020F0502020204030204" pitchFamily="34" charset="0"/>
              </a:rPr>
              <a:t>inflammasome</a:t>
            </a:r>
            <a:br>
              <a:rPr lang="en-CA" sz="1200" b="1" spc="-20">
                <a:solidFill>
                  <a:srgbClr val="231F20"/>
                </a:solidFill>
                <a:latin typeface="Calibri" panose="020F0502020204030204" pitchFamily="34" charset="0"/>
                <a:ea typeface="Calibri" panose="020F0502020204030204" pitchFamily="34" charset="0"/>
                <a:cs typeface="Calibri" panose="020F0502020204030204" pitchFamily="34" charset="0"/>
              </a:rPr>
            </a:br>
            <a:r>
              <a:rPr lang="en-CA" sz="1200" b="1" spc="-20">
                <a:solidFill>
                  <a:srgbClr val="231F20"/>
                </a:solidFill>
                <a:latin typeface="Calibri" panose="020F0502020204030204" pitchFamily="34" charset="0"/>
                <a:ea typeface="Calibri" panose="020F0502020204030204" pitchFamily="34" charset="0"/>
                <a:cs typeface="Calibri" panose="020F0502020204030204" pitchFamily="34" charset="0"/>
              </a:rPr>
              <a:t>assembly</a:t>
            </a:r>
            <a:endParaRPr sz="1200" b="1">
              <a:latin typeface="Calibri" panose="020F0502020204030204" pitchFamily="34" charset="0"/>
              <a:ea typeface="Calibri" panose="020F0502020204030204" pitchFamily="34" charset="0"/>
              <a:cs typeface="Calibri" panose="020F0502020204030204" pitchFamily="34" charset="0"/>
            </a:endParaRPr>
          </a:p>
        </p:txBody>
      </p:sp>
      <p:sp>
        <p:nvSpPr>
          <p:cNvPr id="99" name="object 28">
            <a:extLst>
              <a:ext uri="{FF2B5EF4-FFF2-40B4-BE49-F238E27FC236}">
                <a16:creationId xmlns:a16="http://schemas.microsoft.com/office/drawing/2014/main" id="{FD456FB6-E655-FDE5-70A8-471341C0C072}"/>
              </a:ext>
            </a:extLst>
          </p:cNvPr>
          <p:cNvSpPr txBox="1"/>
          <p:nvPr/>
        </p:nvSpPr>
        <p:spPr>
          <a:xfrm>
            <a:off x="2320328" y="1312574"/>
            <a:ext cx="678888" cy="611434"/>
          </a:xfrm>
          <a:prstGeom prst="rect">
            <a:avLst/>
          </a:prstGeom>
        </p:spPr>
        <p:txBody>
          <a:bodyPr vert="horz" wrap="square" lIns="0" tIns="33020" rIns="0" bIns="0" rtlCol="0">
            <a:spAutoFit/>
          </a:bodyPr>
          <a:lstStyle/>
          <a:p>
            <a:pPr marL="230504" algn="r">
              <a:lnSpc>
                <a:spcPct val="100000"/>
              </a:lnSpc>
              <a:spcAft>
                <a:spcPts val="600"/>
              </a:spcAft>
            </a:pPr>
            <a:r>
              <a:rPr sz="1200" b="1" spc="-45">
                <a:solidFill>
                  <a:srgbClr val="231F20"/>
                </a:solidFill>
                <a:latin typeface="Calibri" panose="020F0502020204030204" pitchFamily="34" charset="0"/>
                <a:ea typeface="Calibri" panose="020F0502020204030204" pitchFamily="34" charset="0"/>
                <a:cs typeface="Calibri" panose="020F0502020204030204" pitchFamily="34" charset="0"/>
              </a:rPr>
              <a:t>ASC</a:t>
            </a:r>
            <a:endParaRPr sz="1200" b="1">
              <a:latin typeface="Calibri" panose="020F0502020204030204" pitchFamily="34" charset="0"/>
              <a:ea typeface="Calibri" panose="020F0502020204030204" pitchFamily="34" charset="0"/>
              <a:cs typeface="Calibri" panose="020F0502020204030204" pitchFamily="34" charset="0"/>
            </a:endParaRPr>
          </a:p>
          <a:p>
            <a:pPr marL="12700" algn="r">
              <a:lnSpc>
                <a:spcPct val="100000"/>
              </a:lnSpc>
              <a:spcAft>
                <a:spcPts val="600"/>
              </a:spcAft>
            </a:pPr>
            <a:r>
              <a:rPr sz="1200" b="1" spc="-60">
                <a:solidFill>
                  <a:srgbClr val="231F20"/>
                </a:solidFill>
                <a:latin typeface="Calibri" panose="020F0502020204030204" pitchFamily="34" charset="0"/>
                <a:ea typeface="Calibri" panose="020F0502020204030204" pitchFamily="34" charset="0"/>
                <a:cs typeface="Calibri" panose="020F0502020204030204" pitchFamily="34" charset="0"/>
              </a:rPr>
              <a:t>Caspase-</a:t>
            </a:r>
            <a:r>
              <a:rPr sz="1200" b="1" spc="-70">
                <a:solidFill>
                  <a:srgbClr val="231F20"/>
                </a:solidFill>
                <a:latin typeface="Calibri" panose="020F0502020204030204" pitchFamily="34" charset="0"/>
                <a:ea typeface="Calibri" panose="020F0502020204030204" pitchFamily="34" charset="0"/>
                <a:cs typeface="Calibri" panose="020F0502020204030204" pitchFamily="34" charset="0"/>
              </a:rPr>
              <a:t>1</a:t>
            </a:r>
            <a:endParaRPr lang="en-CA" sz="1200" b="1" spc="-70">
              <a:solidFill>
                <a:srgbClr val="231F20"/>
              </a:solidFill>
              <a:latin typeface="Calibri" panose="020F0502020204030204" pitchFamily="34" charset="0"/>
              <a:ea typeface="Calibri" panose="020F0502020204030204" pitchFamily="34" charset="0"/>
              <a:cs typeface="Calibri" panose="020F0502020204030204" pitchFamily="34" charset="0"/>
            </a:endParaRPr>
          </a:p>
          <a:p>
            <a:pPr marL="12700" algn="r">
              <a:lnSpc>
                <a:spcPct val="100000"/>
              </a:lnSpc>
              <a:spcAft>
                <a:spcPts val="600"/>
              </a:spcAft>
            </a:pPr>
            <a:r>
              <a:rPr lang="en-CA" sz="1200" b="1" spc="-70">
                <a:solidFill>
                  <a:srgbClr val="231F20"/>
                </a:solidFill>
                <a:latin typeface="Calibri" panose="020F0502020204030204" pitchFamily="34" charset="0"/>
                <a:ea typeface="Calibri" panose="020F0502020204030204" pitchFamily="34" charset="0"/>
                <a:cs typeface="Calibri" panose="020F0502020204030204" pitchFamily="34" charset="0"/>
              </a:rPr>
              <a:t>NEK7</a:t>
            </a:r>
            <a:endParaRPr sz="1200" b="1">
              <a:latin typeface="Calibri" panose="020F0502020204030204" pitchFamily="34" charset="0"/>
              <a:ea typeface="Calibri" panose="020F0502020204030204" pitchFamily="34" charset="0"/>
              <a:cs typeface="Calibri" panose="020F0502020204030204" pitchFamily="34" charset="0"/>
            </a:endParaRPr>
          </a:p>
        </p:txBody>
      </p:sp>
      <p:sp>
        <p:nvSpPr>
          <p:cNvPr id="100" name="object 26">
            <a:extLst>
              <a:ext uri="{FF2B5EF4-FFF2-40B4-BE49-F238E27FC236}">
                <a16:creationId xmlns:a16="http://schemas.microsoft.com/office/drawing/2014/main" id="{C820612A-6C57-F84B-4A7F-7D6CBA40C050}"/>
              </a:ext>
            </a:extLst>
          </p:cNvPr>
          <p:cNvSpPr txBox="1"/>
          <p:nvPr/>
        </p:nvSpPr>
        <p:spPr>
          <a:xfrm>
            <a:off x="4297983" y="1268739"/>
            <a:ext cx="1934656" cy="200989"/>
          </a:xfrm>
          <a:prstGeom prst="rect">
            <a:avLst/>
          </a:prstGeom>
        </p:spPr>
        <p:txBody>
          <a:bodyPr vert="horz" wrap="square" lIns="0" tIns="58419" rIns="0" bIns="0" rtlCol="0">
            <a:spAutoFit/>
          </a:bodyPr>
          <a:lstStyle/>
          <a:p>
            <a:pPr marR="11430">
              <a:lnSpc>
                <a:spcPct val="100000"/>
              </a:lnSpc>
              <a:spcBef>
                <a:spcPts val="459"/>
              </a:spcBef>
            </a:pPr>
            <a:r>
              <a:rPr lang="en-CA" sz="1200" b="1" spc="-10">
                <a:solidFill>
                  <a:srgbClr val="231F20"/>
                </a:solidFill>
                <a:latin typeface="Calibri" panose="020F0502020204030204" pitchFamily="34" charset="0"/>
                <a:ea typeface="Calibri" panose="020F0502020204030204" pitchFamily="34" charset="0"/>
                <a:cs typeface="Calibri" panose="020F0502020204030204" pitchFamily="34" charset="0"/>
              </a:rPr>
              <a:t> </a:t>
            </a:r>
            <a:r>
              <a:rPr sz="1200" b="1" spc="-10">
                <a:solidFill>
                  <a:srgbClr val="231F20"/>
                </a:solidFill>
                <a:latin typeface="Calibri" panose="020F0502020204030204" pitchFamily="34" charset="0"/>
                <a:ea typeface="Calibri" panose="020F0502020204030204" pitchFamily="34" charset="0"/>
                <a:cs typeface="Calibri" panose="020F0502020204030204" pitchFamily="34" charset="0"/>
              </a:rPr>
              <a:t>NLRP3</a:t>
            </a:r>
            <a:endParaRPr lang="en-CA" sz="1200" b="1" spc="-10">
              <a:solidFill>
                <a:srgbClr val="231F20"/>
              </a:solidFill>
              <a:latin typeface="Calibri" panose="020F0502020204030204" pitchFamily="34" charset="0"/>
              <a:ea typeface="Calibri" panose="020F0502020204030204" pitchFamily="34" charset="0"/>
              <a:cs typeface="Calibri" panose="020F0502020204030204" pitchFamily="34" charset="0"/>
            </a:endParaRPr>
          </a:p>
        </p:txBody>
      </p:sp>
      <p:sp>
        <p:nvSpPr>
          <p:cNvPr id="101" name="object 30">
            <a:extLst>
              <a:ext uri="{FF2B5EF4-FFF2-40B4-BE49-F238E27FC236}">
                <a16:creationId xmlns:a16="http://schemas.microsoft.com/office/drawing/2014/main" id="{21E80C32-0D5F-CBB8-FAD7-68B2F8AE66C5}"/>
              </a:ext>
            </a:extLst>
          </p:cNvPr>
          <p:cNvSpPr txBox="1"/>
          <p:nvPr/>
        </p:nvSpPr>
        <p:spPr>
          <a:xfrm>
            <a:off x="3412572" y="5093627"/>
            <a:ext cx="807709" cy="162908"/>
          </a:xfrm>
          <a:prstGeom prst="rect">
            <a:avLst/>
          </a:prstGeom>
        </p:spPr>
        <p:txBody>
          <a:bodyPr vert="horz" wrap="square" lIns="0" tIns="12700" rIns="0" bIns="0" rtlCol="0">
            <a:spAutoFit/>
          </a:bodyPr>
          <a:lstStyle/>
          <a:p>
            <a:pPr marL="12700" algn="ctr">
              <a:lnSpc>
                <a:spcPct val="100000"/>
              </a:lnSpc>
              <a:spcBef>
                <a:spcPts val="100"/>
              </a:spcBef>
            </a:pPr>
            <a:r>
              <a:rPr sz="1200" b="1" spc="-50">
                <a:solidFill>
                  <a:srgbClr val="231F20"/>
                </a:solidFill>
                <a:latin typeface="Calibri" panose="020F0502020204030204" pitchFamily="34" charset="0"/>
                <a:ea typeface="Calibri" panose="020F0502020204030204" pitchFamily="34" charset="0"/>
                <a:cs typeface="Calibri" panose="020F0502020204030204" pitchFamily="34" charset="0"/>
              </a:rPr>
              <a:t>IL-</a:t>
            </a:r>
            <a:r>
              <a:rPr sz="1200" b="1">
                <a:solidFill>
                  <a:srgbClr val="231F20"/>
                </a:solidFill>
                <a:latin typeface="Calibri" panose="020F0502020204030204" pitchFamily="34" charset="0"/>
                <a:ea typeface="Calibri" panose="020F0502020204030204" pitchFamily="34" charset="0"/>
                <a:cs typeface="Calibri" panose="020F0502020204030204" pitchFamily="34" charset="0"/>
              </a:rPr>
              <a:t>6</a:t>
            </a:r>
            <a:r>
              <a:rPr sz="1200" b="1" spc="-15">
                <a:solidFill>
                  <a:srgbClr val="231F20"/>
                </a:solidFill>
                <a:latin typeface="Calibri" panose="020F0502020204030204" pitchFamily="34" charset="0"/>
                <a:ea typeface="Calibri" panose="020F0502020204030204" pitchFamily="34" charset="0"/>
                <a:cs typeface="Calibri" panose="020F0502020204030204" pitchFamily="34" charset="0"/>
              </a:rPr>
              <a:t> </a:t>
            </a:r>
            <a:r>
              <a:rPr sz="1200" b="1" spc="-35">
                <a:solidFill>
                  <a:srgbClr val="231F20"/>
                </a:solidFill>
                <a:latin typeface="Calibri" panose="020F0502020204030204" pitchFamily="34" charset="0"/>
                <a:ea typeface="Calibri" panose="020F0502020204030204" pitchFamily="34" charset="0"/>
                <a:cs typeface="Calibri" panose="020F0502020204030204" pitchFamily="34" charset="0"/>
              </a:rPr>
              <a:t>release</a:t>
            </a:r>
            <a:endParaRPr sz="1200" b="1">
              <a:latin typeface="Calibri" panose="020F0502020204030204" pitchFamily="34" charset="0"/>
              <a:ea typeface="Calibri" panose="020F0502020204030204" pitchFamily="34" charset="0"/>
              <a:cs typeface="Calibri" panose="020F0502020204030204" pitchFamily="34" charset="0"/>
            </a:endParaRPr>
          </a:p>
        </p:txBody>
      </p:sp>
      <p:grpSp>
        <p:nvGrpSpPr>
          <p:cNvPr id="102" name="Group 101">
            <a:extLst>
              <a:ext uri="{FF2B5EF4-FFF2-40B4-BE49-F238E27FC236}">
                <a16:creationId xmlns:a16="http://schemas.microsoft.com/office/drawing/2014/main" id="{4670C1D4-4737-E9D2-4F97-369FAAB212E9}"/>
              </a:ext>
            </a:extLst>
          </p:cNvPr>
          <p:cNvGrpSpPr/>
          <p:nvPr/>
        </p:nvGrpSpPr>
        <p:grpSpPr>
          <a:xfrm rot="18994882">
            <a:off x="3296456" y="5208969"/>
            <a:ext cx="91965" cy="243989"/>
            <a:chOff x="1212149" y="3852904"/>
            <a:chExt cx="62687" cy="169252"/>
          </a:xfrm>
        </p:grpSpPr>
        <p:sp>
          <p:nvSpPr>
            <p:cNvPr id="103" name="object 6">
              <a:extLst>
                <a:ext uri="{FF2B5EF4-FFF2-40B4-BE49-F238E27FC236}">
                  <a16:creationId xmlns:a16="http://schemas.microsoft.com/office/drawing/2014/main" id="{FD90E2F6-9AED-5E2E-DD87-10771B9C9EA1}"/>
                </a:ext>
              </a:extLst>
            </p:cNvPr>
            <p:cNvSpPr/>
            <p:nvPr/>
          </p:nvSpPr>
          <p:spPr>
            <a:xfrm>
              <a:off x="1242713" y="3852904"/>
              <a:ext cx="1409" cy="119033"/>
            </a:xfrm>
            <a:custGeom>
              <a:avLst/>
              <a:gdLst/>
              <a:ahLst/>
              <a:cxnLst/>
              <a:rect l="l" t="t" r="r" b="b"/>
              <a:pathLst>
                <a:path w="1269" h="107314">
                  <a:moveTo>
                    <a:pt x="0" y="0"/>
                  </a:moveTo>
                  <a:lnTo>
                    <a:pt x="825" y="106895"/>
                  </a:lnTo>
                </a:path>
              </a:pathLst>
            </a:custGeom>
            <a:ln w="12699">
              <a:solidFill>
                <a:srgbClr val="231F20"/>
              </a:solidFill>
            </a:ln>
          </p:spPr>
          <p:txBody>
            <a:bodyPr wrap="square" lIns="0" tIns="0" rIns="0" bIns="0" rtlCol="0"/>
            <a:lstStyle/>
            <a:p>
              <a:endParaRPr/>
            </a:p>
          </p:txBody>
        </p:sp>
        <p:sp>
          <p:nvSpPr>
            <p:cNvPr id="104" name="object 7">
              <a:extLst>
                <a:ext uri="{FF2B5EF4-FFF2-40B4-BE49-F238E27FC236}">
                  <a16:creationId xmlns:a16="http://schemas.microsoft.com/office/drawing/2014/main" id="{B139B65A-CEAE-C123-8C36-44704BCDD1FA}"/>
                </a:ext>
              </a:extLst>
            </p:cNvPr>
            <p:cNvSpPr/>
            <p:nvPr/>
          </p:nvSpPr>
          <p:spPr>
            <a:xfrm>
              <a:off x="1212149" y="3947495"/>
              <a:ext cx="62687" cy="74661"/>
            </a:xfrm>
            <a:custGeom>
              <a:avLst/>
              <a:gdLst/>
              <a:ahLst/>
              <a:cxnLst/>
              <a:rect l="l" t="t" r="r" b="b"/>
              <a:pathLst>
                <a:path w="56515" h="67310">
                  <a:moveTo>
                    <a:pt x="56438" y="0"/>
                  </a:moveTo>
                  <a:lnTo>
                    <a:pt x="28308" y="12204"/>
                  </a:lnTo>
                  <a:lnTo>
                    <a:pt x="0" y="431"/>
                  </a:lnTo>
                  <a:lnTo>
                    <a:pt x="28740" y="67106"/>
                  </a:lnTo>
                  <a:lnTo>
                    <a:pt x="56438" y="0"/>
                  </a:lnTo>
                  <a:close/>
                </a:path>
              </a:pathLst>
            </a:custGeom>
            <a:solidFill>
              <a:srgbClr val="231F20"/>
            </a:solidFill>
          </p:spPr>
          <p:txBody>
            <a:bodyPr wrap="square" lIns="0" tIns="0" rIns="0" bIns="0" rtlCol="0"/>
            <a:lstStyle/>
            <a:p>
              <a:endParaRPr/>
            </a:p>
          </p:txBody>
        </p:sp>
      </p:grpSp>
      <p:sp>
        <p:nvSpPr>
          <p:cNvPr id="105" name="object 33">
            <a:extLst>
              <a:ext uri="{FF2B5EF4-FFF2-40B4-BE49-F238E27FC236}">
                <a16:creationId xmlns:a16="http://schemas.microsoft.com/office/drawing/2014/main" id="{FBF1BE34-6D4D-B113-0454-0E03807552BD}"/>
              </a:ext>
            </a:extLst>
          </p:cNvPr>
          <p:cNvSpPr txBox="1"/>
          <p:nvPr/>
        </p:nvSpPr>
        <p:spPr>
          <a:xfrm>
            <a:off x="1869622" y="3505344"/>
            <a:ext cx="904429" cy="162908"/>
          </a:xfrm>
          <a:prstGeom prst="rect">
            <a:avLst/>
          </a:prstGeom>
        </p:spPr>
        <p:txBody>
          <a:bodyPr vert="horz" wrap="square" lIns="0" tIns="12700" rIns="0" bIns="0" rtlCol="0">
            <a:spAutoFit/>
          </a:bodyPr>
          <a:lstStyle/>
          <a:p>
            <a:pPr marL="12700" algn="r">
              <a:lnSpc>
                <a:spcPct val="100000"/>
              </a:lnSpc>
              <a:spcBef>
                <a:spcPts val="100"/>
              </a:spcBef>
            </a:pPr>
            <a:r>
              <a:rPr sz="1200" b="1" spc="-55">
                <a:solidFill>
                  <a:srgbClr val="231F20"/>
                </a:solidFill>
                <a:latin typeface="Calibri" panose="020F0502020204030204" pitchFamily="34" charset="0"/>
                <a:ea typeface="Calibri" panose="020F0502020204030204" pitchFamily="34" charset="0"/>
                <a:cs typeface="Calibri" panose="020F0502020204030204" pitchFamily="34" charset="0"/>
              </a:rPr>
              <a:t>Pro-</a:t>
            </a:r>
            <a:r>
              <a:rPr sz="1200" b="1" spc="-45">
                <a:solidFill>
                  <a:srgbClr val="231F20"/>
                </a:solidFill>
                <a:latin typeface="Calibri" panose="020F0502020204030204" pitchFamily="34" charset="0"/>
                <a:ea typeface="Calibri" panose="020F0502020204030204" pitchFamily="34" charset="0"/>
                <a:cs typeface="Calibri" panose="020F0502020204030204" pitchFamily="34" charset="0"/>
              </a:rPr>
              <a:t>IL-</a:t>
            </a:r>
            <a:r>
              <a:rPr sz="1200" b="1" spc="-105">
                <a:solidFill>
                  <a:srgbClr val="231F20"/>
                </a:solidFill>
                <a:latin typeface="Calibri" panose="020F0502020204030204" pitchFamily="34" charset="0"/>
                <a:ea typeface="Calibri" panose="020F0502020204030204" pitchFamily="34" charset="0"/>
                <a:cs typeface="Calibri" panose="020F0502020204030204" pitchFamily="34" charset="0"/>
              </a:rPr>
              <a:t>1</a:t>
            </a:r>
            <a:r>
              <a:rPr lang="el-GR" sz="1200" b="1" spc="-105">
                <a:solidFill>
                  <a:srgbClr val="231F20"/>
                </a:solidFill>
                <a:latin typeface="Calibri" panose="020F0502020204030204" pitchFamily="34" charset="0"/>
                <a:ea typeface="Calibri" panose="020F0502020204030204" pitchFamily="34" charset="0"/>
                <a:cs typeface="Calibri" panose="020F0502020204030204" pitchFamily="34" charset="0"/>
              </a:rPr>
              <a:t>β</a:t>
            </a:r>
            <a:endParaRPr sz="1200" b="1">
              <a:latin typeface="Calibri" panose="020F0502020204030204" pitchFamily="34" charset="0"/>
              <a:ea typeface="Calibri" panose="020F0502020204030204" pitchFamily="34" charset="0"/>
              <a:cs typeface="Calibri" panose="020F0502020204030204" pitchFamily="34" charset="0"/>
            </a:endParaRPr>
          </a:p>
        </p:txBody>
      </p:sp>
      <p:sp>
        <p:nvSpPr>
          <p:cNvPr id="106" name="object 34">
            <a:extLst>
              <a:ext uri="{FF2B5EF4-FFF2-40B4-BE49-F238E27FC236}">
                <a16:creationId xmlns:a16="http://schemas.microsoft.com/office/drawing/2014/main" id="{CAC8E8B4-C2E1-2267-A463-EC8CEAFE4042}"/>
              </a:ext>
            </a:extLst>
          </p:cNvPr>
          <p:cNvSpPr txBox="1"/>
          <p:nvPr/>
        </p:nvSpPr>
        <p:spPr>
          <a:xfrm>
            <a:off x="4783150" y="3505344"/>
            <a:ext cx="998049" cy="162908"/>
          </a:xfrm>
          <a:prstGeom prst="rect">
            <a:avLst/>
          </a:prstGeom>
        </p:spPr>
        <p:txBody>
          <a:bodyPr vert="horz" wrap="square" lIns="0" tIns="12700" rIns="0" bIns="0" rtlCol="0">
            <a:spAutoFit/>
          </a:bodyPr>
          <a:lstStyle/>
          <a:p>
            <a:pPr marL="12700">
              <a:lnSpc>
                <a:spcPct val="100000"/>
              </a:lnSpc>
              <a:spcBef>
                <a:spcPts val="100"/>
              </a:spcBef>
            </a:pPr>
            <a:r>
              <a:rPr sz="1200" b="1" spc="-55">
                <a:solidFill>
                  <a:srgbClr val="231F20"/>
                </a:solidFill>
                <a:latin typeface="Calibri" panose="020F0502020204030204" pitchFamily="34" charset="0"/>
                <a:ea typeface="Calibri" panose="020F0502020204030204" pitchFamily="34" charset="0"/>
                <a:cs typeface="Calibri" panose="020F0502020204030204" pitchFamily="34" charset="0"/>
              </a:rPr>
              <a:t>Pro-</a:t>
            </a:r>
            <a:r>
              <a:rPr sz="1200" b="1" spc="-45">
                <a:solidFill>
                  <a:srgbClr val="231F20"/>
                </a:solidFill>
                <a:latin typeface="Calibri" panose="020F0502020204030204" pitchFamily="34" charset="0"/>
                <a:ea typeface="Calibri" panose="020F0502020204030204" pitchFamily="34" charset="0"/>
                <a:cs typeface="Calibri" panose="020F0502020204030204" pitchFamily="34" charset="0"/>
              </a:rPr>
              <a:t>IL-</a:t>
            </a:r>
            <a:r>
              <a:rPr sz="1200" b="1" spc="-35">
                <a:solidFill>
                  <a:srgbClr val="231F20"/>
                </a:solidFill>
                <a:latin typeface="Calibri" panose="020F0502020204030204" pitchFamily="34" charset="0"/>
                <a:ea typeface="Calibri" panose="020F0502020204030204" pitchFamily="34" charset="0"/>
                <a:cs typeface="Calibri" panose="020F0502020204030204" pitchFamily="34" charset="0"/>
              </a:rPr>
              <a:t>18</a:t>
            </a:r>
            <a:endParaRPr sz="1200" b="1">
              <a:latin typeface="Calibri" panose="020F0502020204030204" pitchFamily="34" charset="0"/>
              <a:ea typeface="Calibri" panose="020F0502020204030204" pitchFamily="34" charset="0"/>
              <a:cs typeface="Calibri" panose="020F0502020204030204" pitchFamily="34" charset="0"/>
            </a:endParaRPr>
          </a:p>
        </p:txBody>
      </p:sp>
      <p:sp>
        <p:nvSpPr>
          <p:cNvPr id="107" name="object 31">
            <a:extLst>
              <a:ext uri="{FF2B5EF4-FFF2-40B4-BE49-F238E27FC236}">
                <a16:creationId xmlns:a16="http://schemas.microsoft.com/office/drawing/2014/main" id="{C19E2ECF-E0F3-DC53-E00A-99C76BBDE3A1}"/>
              </a:ext>
            </a:extLst>
          </p:cNvPr>
          <p:cNvSpPr txBox="1"/>
          <p:nvPr/>
        </p:nvSpPr>
        <p:spPr>
          <a:xfrm>
            <a:off x="3223747" y="4049011"/>
            <a:ext cx="460178" cy="162908"/>
          </a:xfrm>
          <a:prstGeom prst="rect">
            <a:avLst/>
          </a:prstGeom>
        </p:spPr>
        <p:txBody>
          <a:bodyPr vert="horz" wrap="square" lIns="0" tIns="12700" rIns="0" bIns="0" rtlCol="0">
            <a:spAutoFit/>
          </a:bodyPr>
          <a:lstStyle/>
          <a:p>
            <a:pPr marL="12700">
              <a:lnSpc>
                <a:spcPct val="100000"/>
              </a:lnSpc>
              <a:spcBef>
                <a:spcPts val="100"/>
              </a:spcBef>
            </a:pPr>
            <a:r>
              <a:rPr sz="1200" b="1" spc="-85">
                <a:solidFill>
                  <a:srgbClr val="231F20"/>
                </a:solidFill>
                <a:latin typeface="Calibri" panose="020F0502020204030204" pitchFamily="34" charset="0"/>
                <a:ea typeface="Calibri" panose="020F0502020204030204" pitchFamily="34" charset="0"/>
                <a:cs typeface="Calibri" panose="020F0502020204030204" pitchFamily="34" charset="0"/>
              </a:rPr>
              <a:t>IL-1</a:t>
            </a:r>
            <a:r>
              <a:rPr lang="el-GR" sz="1200" b="1" spc="-105">
                <a:solidFill>
                  <a:srgbClr val="231F20"/>
                </a:solidFill>
                <a:latin typeface="Calibri" panose="020F0502020204030204" pitchFamily="34" charset="0"/>
                <a:ea typeface="Calibri" panose="020F0502020204030204" pitchFamily="34" charset="0"/>
                <a:cs typeface="Calibri" panose="020F0502020204030204" pitchFamily="34" charset="0"/>
              </a:rPr>
              <a:t> β</a:t>
            </a:r>
            <a:endParaRPr sz="1200" b="1">
              <a:latin typeface="Calibri" panose="020F0502020204030204" pitchFamily="34" charset="0"/>
              <a:ea typeface="Calibri" panose="020F0502020204030204" pitchFamily="34" charset="0"/>
              <a:cs typeface="Calibri" panose="020F0502020204030204" pitchFamily="34" charset="0"/>
            </a:endParaRPr>
          </a:p>
        </p:txBody>
      </p:sp>
      <p:sp>
        <p:nvSpPr>
          <p:cNvPr id="108" name="object 32">
            <a:extLst>
              <a:ext uri="{FF2B5EF4-FFF2-40B4-BE49-F238E27FC236}">
                <a16:creationId xmlns:a16="http://schemas.microsoft.com/office/drawing/2014/main" id="{13C65771-BF5F-83CF-15DE-F7B5990358BB}"/>
              </a:ext>
            </a:extLst>
          </p:cNvPr>
          <p:cNvSpPr txBox="1"/>
          <p:nvPr/>
        </p:nvSpPr>
        <p:spPr>
          <a:xfrm>
            <a:off x="3877285" y="4044999"/>
            <a:ext cx="480922" cy="162908"/>
          </a:xfrm>
          <a:prstGeom prst="rect">
            <a:avLst/>
          </a:prstGeom>
        </p:spPr>
        <p:txBody>
          <a:bodyPr vert="horz" wrap="square" lIns="0" tIns="12700" rIns="0" bIns="0" rtlCol="0">
            <a:spAutoFit/>
          </a:bodyPr>
          <a:lstStyle/>
          <a:p>
            <a:pPr marL="12700" algn="r">
              <a:lnSpc>
                <a:spcPct val="100000"/>
              </a:lnSpc>
              <a:spcBef>
                <a:spcPts val="100"/>
              </a:spcBef>
            </a:pPr>
            <a:r>
              <a:rPr sz="1200" b="1" spc="-85">
                <a:solidFill>
                  <a:srgbClr val="231F20"/>
                </a:solidFill>
                <a:latin typeface="Calibri" panose="020F0502020204030204" pitchFamily="34" charset="0"/>
                <a:ea typeface="Calibri" panose="020F0502020204030204" pitchFamily="34" charset="0"/>
                <a:cs typeface="Calibri" panose="020F0502020204030204" pitchFamily="34" charset="0"/>
              </a:rPr>
              <a:t>IL-</a:t>
            </a:r>
            <a:r>
              <a:rPr sz="1200" b="1" spc="-25">
                <a:solidFill>
                  <a:srgbClr val="231F20"/>
                </a:solidFill>
                <a:latin typeface="Calibri" panose="020F0502020204030204" pitchFamily="34" charset="0"/>
                <a:ea typeface="Calibri" panose="020F0502020204030204" pitchFamily="34" charset="0"/>
                <a:cs typeface="Calibri" panose="020F0502020204030204" pitchFamily="34" charset="0"/>
              </a:rPr>
              <a:t>18</a:t>
            </a:r>
            <a:endParaRPr sz="1200" b="1">
              <a:latin typeface="Calibri" panose="020F0502020204030204" pitchFamily="34" charset="0"/>
              <a:ea typeface="Calibri" panose="020F0502020204030204" pitchFamily="34" charset="0"/>
              <a:cs typeface="Calibri" panose="020F0502020204030204" pitchFamily="34" charset="0"/>
            </a:endParaRPr>
          </a:p>
        </p:txBody>
      </p:sp>
      <p:grpSp>
        <p:nvGrpSpPr>
          <p:cNvPr id="109" name="Group 108">
            <a:extLst>
              <a:ext uri="{FF2B5EF4-FFF2-40B4-BE49-F238E27FC236}">
                <a16:creationId xmlns:a16="http://schemas.microsoft.com/office/drawing/2014/main" id="{8AED71B6-3EDC-ED25-FFAE-CD69FA4E1BEC}"/>
              </a:ext>
            </a:extLst>
          </p:cNvPr>
          <p:cNvGrpSpPr/>
          <p:nvPr/>
        </p:nvGrpSpPr>
        <p:grpSpPr>
          <a:xfrm>
            <a:off x="2967339" y="4886900"/>
            <a:ext cx="283803" cy="376292"/>
            <a:chOff x="4811628" y="3942187"/>
            <a:chExt cx="193451" cy="261029"/>
          </a:xfrm>
        </p:grpSpPr>
        <p:sp>
          <p:nvSpPr>
            <p:cNvPr id="110" name="Oval 109">
              <a:extLst>
                <a:ext uri="{FF2B5EF4-FFF2-40B4-BE49-F238E27FC236}">
                  <a16:creationId xmlns:a16="http://schemas.microsoft.com/office/drawing/2014/main" id="{0A94CF5F-2C47-7DDB-A18F-CD3A9C162FEF}"/>
                </a:ext>
              </a:extLst>
            </p:cNvPr>
            <p:cNvSpPr/>
            <p:nvPr/>
          </p:nvSpPr>
          <p:spPr>
            <a:xfrm>
              <a:off x="4899444" y="3942187"/>
              <a:ext cx="72000" cy="72000"/>
            </a:xfrm>
            <a:prstGeom prst="ellipse">
              <a:avLst/>
            </a:prstGeom>
            <a:solidFill>
              <a:srgbClr val="A4D175"/>
            </a:solidFill>
            <a:ln w="9525">
              <a:solidFill>
                <a:srgbClr val="93CA5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1" name="Oval 110">
              <a:extLst>
                <a:ext uri="{FF2B5EF4-FFF2-40B4-BE49-F238E27FC236}">
                  <a16:creationId xmlns:a16="http://schemas.microsoft.com/office/drawing/2014/main" id="{75D18EA7-9809-A796-9230-C03FD4911F5A}"/>
                </a:ext>
              </a:extLst>
            </p:cNvPr>
            <p:cNvSpPr/>
            <p:nvPr/>
          </p:nvSpPr>
          <p:spPr>
            <a:xfrm>
              <a:off x="4811628" y="4027076"/>
              <a:ext cx="72000" cy="72000"/>
            </a:xfrm>
            <a:prstGeom prst="ellipse">
              <a:avLst/>
            </a:prstGeom>
            <a:solidFill>
              <a:srgbClr val="A4D175"/>
            </a:solidFill>
            <a:ln w="9525">
              <a:solidFill>
                <a:srgbClr val="93CA5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2" name="Oval 111">
              <a:extLst>
                <a:ext uri="{FF2B5EF4-FFF2-40B4-BE49-F238E27FC236}">
                  <a16:creationId xmlns:a16="http://schemas.microsoft.com/office/drawing/2014/main" id="{5F26DEBA-9FC4-75A6-B6B2-A435CCB2751D}"/>
                </a:ext>
              </a:extLst>
            </p:cNvPr>
            <p:cNvSpPr/>
            <p:nvPr/>
          </p:nvSpPr>
          <p:spPr>
            <a:xfrm>
              <a:off x="4933079" y="4051291"/>
              <a:ext cx="72000" cy="72000"/>
            </a:xfrm>
            <a:prstGeom prst="ellipse">
              <a:avLst/>
            </a:prstGeom>
            <a:solidFill>
              <a:srgbClr val="A4D175"/>
            </a:solidFill>
            <a:ln w="9525">
              <a:solidFill>
                <a:srgbClr val="93CA5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3" name="Oval 112">
              <a:extLst>
                <a:ext uri="{FF2B5EF4-FFF2-40B4-BE49-F238E27FC236}">
                  <a16:creationId xmlns:a16="http://schemas.microsoft.com/office/drawing/2014/main" id="{FDCF8DAE-FB5F-3416-E51A-4301C8E91B39}"/>
                </a:ext>
              </a:extLst>
            </p:cNvPr>
            <p:cNvSpPr/>
            <p:nvPr/>
          </p:nvSpPr>
          <p:spPr>
            <a:xfrm>
              <a:off x="4863444" y="4131216"/>
              <a:ext cx="72000" cy="72000"/>
            </a:xfrm>
            <a:prstGeom prst="ellipse">
              <a:avLst/>
            </a:prstGeom>
            <a:solidFill>
              <a:srgbClr val="A4D175"/>
            </a:solidFill>
            <a:ln w="9525">
              <a:solidFill>
                <a:srgbClr val="93CA5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114" name="Group 113">
            <a:extLst>
              <a:ext uri="{FF2B5EF4-FFF2-40B4-BE49-F238E27FC236}">
                <a16:creationId xmlns:a16="http://schemas.microsoft.com/office/drawing/2014/main" id="{F5001B4F-43EA-4F38-4712-F9760596943B}"/>
              </a:ext>
            </a:extLst>
          </p:cNvPr>
          <p:cNvGrpSpPr/>
          <p:nvPr/>
        </p:nvGrpSpPr>
        <p:grpSpPr>
          <a:xfrm>
            <a:off x="4359756" y="4886900"/>
            <a:ext cx="288216" cy="383636"/>
            <a:chOff x="1656174" y="3954328"/>
            <a:chExt cx="196459" cy="266123"/>
          </a:xfrm>
        </p:grpSpPr>
        <p:sp>
          <p:nvSpPr>
            <p:cNvPr id="115" name="Oval 114">
              <a:extLst>
                <a:ext uri="{FF2B5EF4-FFF2-40B4-BE49-F238E27FC236}">
                  <a16:creationId xmlns:a16="http://schemas.microsoft.com/office/drawing/2014/main" id="{B975D1BF-422A-3368-4BA3-58FFA53D8833}"/>
                </a:ext>
              </a:extLst>
            </p:cNvPr>
            <p:cNvSpPr/>
            <p:nvPr/>
          </p:nvSpPr>
          <p:spPr>
            <a:xfrm>
              <a:off x="1689790" y="3954328"/>
              <a:ext cx="72000" cy="72000"/>
            </a:xfrm>
            <a:prstGeom prst="ellipse">
              <a:avLst/>
            </a:prstGeom>
            <a:solidFill>
              <a:srgbClr val="FBAF62"/>
            </a:solidFill>
            <a:ln w="9525">
              <a:solidFill>
                <a:srgbClr val="FE941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6" name="Oval 115">
              <a:extLst>
                <a:ext uri="{FF2B5EF4-FFF2-40B4-BE49-F238E27FC236}">
                  <a16:creationId xmlns:a16="http://schemas.microsoft.com/office/drawing/2014/main" id="{38A9D0B6-204C-45EC-3953-B61E11269764}"/>
                </a:ext>
              </a:extLst>
            </p:cNvPr>
            <p:cNvSpPr/>
            <p:nvPr/>
          </p:nvSpPr>
          <p:spPr>
            <a:xfrm>
              <a:off x="1656174" y="4063432"/>
              <a:ext cx="72000" cy="72000"/>
            </a:xfrm>
            <a:prstGeom prst="ellipse">
              <a:avLst/>
            </a:prstGeom>
            <a:solidFill>
              <a:srgbClr val="FBAF62"/>
            </a:solidFill>
            <a:ln w="9525">
              <a:solidFill>
                <a:srgbClr val="FE941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7" name="Oval 116">
              <a:extLst>
                <a:ext uri="{FF2B5EF4-FFF2-40B4-BE49-F238E27FC236}">
                  <a16:creationId xmlns:a16="http://schemas.microsoft.com/office/drawing/2014/main" id="{C7F22351-85EE-3D8E-51DD-B03A37EC92A2}"/>
                </a:ext>
              </a:extLst>
            </p:cNvPr>
            <p:cNvSpPr/>
            <p:nvPr/>
          </p:nvSpPr>
          <p:spPr>
            <a:xfrm>
              <a:off x="1780633" y="4030775"/>
              <a:ext cx="72000" cy="72000"/>
            </a:xfrm>
            <a:prstGeom prst="ellipse">
              <a:avLst/>
            </a:prstGeom>
            <a:solidFill>
              <a:srgbClr val="FBAF62"/>
            </a:solidFill>
            <a:ln w="9525">
              <a:solidFill>
                <a:srgbClr val="FE941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8" name="Oval 117">
              <a:extLst>
                <a:ext uri="{FF2B5EF4-FFF2-40B4-BE49-F238E27FC236}">
                  <a16:creationId xmlns:a16="http://schemas.microsoft.com/office/drawing/2014/main" id="{30B8322F-971C-A735-A10A-7B7E4EDB2B95}"/>
                </a:ext>
              </a:extLst>
            </p:cNvPr>
            <p:cNvSpPr/>
            <p:nvPr/>
          </p:nvSpPr>
          <p:spPr>
            <a:xfrm>
              <a:off x="1711643" y="4148451"/>
              <a:ext cx="72000" cy="72000"/>
            </a:xfrm>
            <a:prstGeom prst="ellipse">
              <a:avLst/>
            </a:prstGeom>
            <a:solidFill>
              <a:srgbClr val="FBAF62"/>
            </a:solidFill>
            <a:ln w="9525">
              <a:solidFill>
                <a:srgbClr val="FE941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119" name="Group 118">
            <a:extLst>
              <a:ext uri="{FF2B5EF4-FFF2-40B4-BE49-F238E27FC236}">
                <a16:creationId xmlns:a16="http://schemas.microsoft.com/office/drawing/2014/main" id="{4E31A6AB-3EA0-E65C-7460-8963B216038E}"/>
              </a:ext>
            </a:extLst>
          </p:cNvPr>
          <p:cNvGrpSpPr/>
          <p:nvPr/>
        </p:nvGrpSpPr>
        <p:grpSpPr>
          <a:xfrm>
            <a:off x="3676350" y="5352158"/>
            <a:ext cx="266822" cy="362909"/>
            <a:chOff x="1190338" y="4489638"/>
            <a:chExt cx="181876" cy="251745"/>
          </a:xfrm>
        </p:grpSpPr>
        <p:sp>
          <p:nvSpPr>
            <p:cNvPr id="120" name="Oval 119">
              <a:extLst>
                <a:ext uri="{FF2B5EF4-FFF2-40B4-BE49-F238E27FC236}">
                  <a16:creationId xmlns:a16="http://schemas.microsoft.com/office/drawing/2014/main" id="{1DFBE65E-5A44-996E-D497-01C15A018FEF}"/>
                </a:ext>
              </a:extLst>
            </p:cNvPr>
            <p:cNvSpPr/>
            <p:nvPr/>
          </p:nvSpPr>
          <p:spPr>
            <a:xfrm>
              <a:off x="1190338" y="4559301"/>
              <a:ext cx="72000" cy="72000"/>
            </a:xfrm>
            <a:prstGeom prst="ellipse">
              <a:avLst/>
            </a:prstGeom>
            <a:solidFill>
              <a:srgbClr val="8CCEF1"/>
            </a:solidFill>
            <a:ln w="9525">
              <a:solidFill>
                <a:srgbClr val="58B9D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1" name="Oval 120">
              <a:extLst>
                <a:ext uri="{FF2B5EF4-FFF2-40B4-BE49-F238E27FC236}">
                  <a16:creationId xmlns:a16="http://schemas.microsoft.com/office/drawing/2014/main" id="{30204950-B05B-E125-FFD6-ED77A164137F}"/>
                </a:ext>
              </a:extLst>
            </p:cNvPr>
            <p:cNvSpPr/>
            <p:nvPr/>
          </p:nvSpPr>
          <p:spPr>
            <a:xfrm>
              <a:off x="1265906" y="4489638"/>
              <a:ext cx="72000" cy="72000"/>
            </a:xfrm>
            <a:prstGeom prst="ellipse">
              <a:avLst/>
            </a:prstGeom>
            <a:solidFill>
              <a:srgbClr val="8CCEF1"/>
            </a:solidFill>
            <a:ln w="9525">
              <a:solidFill>
                <a:srgbClr val="58B9D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2" name="Oval 121">
              <a:extLst>
                <a:ext uri="{FF2B5EF4-FFF2-40B4-BE49-F238E27FC236}">
                  <a16:creationId xmlns:a16="http://schemas.microsoft.com/office/drawing/2014/main" id="{506C07CB-F864-F679-2984-B872EE55841B}"/>
                </a:ext>
              </a:extLst>
            </p:cNvPr>
            <p:cNvSpPr/>
            <p:nvPr/>
          </p:nvSpPr>
          <p:spPr>
            <a:xfrm>
              <a:off x="1300214" y="4608564"/>
              <a:ext cx="72000" cy="72000"/>
            </a:xfrm>
            <a:prstGeom prst="ellipse">
              <a:avLst/>
            </a:prstGeom>
            <a:solidFill>
              <a:srgbClr val="8CCEF1"/>
            </a:solidFill>
            <a:ln w="9525">
              <a:solidFill>
                <a:srgbClr val="58B9D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3" name="Oval 122">
              <a:extLst>
                <a:ext uri="{FF2B5EF4-FFF2-40B4-BE49-F238E27FC236}">
                  <a16:creationId xmlns:a16="http://schemas.microsoft.com/office/drawing/2014/main" id="{C7955231-4918-F0AE-0EAF-31E4A871879D}"/>
                </a:ext>
              </a:extLst>
            </p:cNvPr>
            <p:cNvSpPr/>
            <p:nvPr/>
          </p:nvSpPr>
          <p:spPr>
            <a:xfrm>
              <a:off x="1203930" y="4669383"/>
              <a:ext cx="72000" cy="72000"/>
            </a:xfrm>
            <a:prstGeom prst="ellipse">
              <a:avLst/>
            </a:prstGeom>
            <a:solidFill>
              <a:srgbClr val="8CCEF1"/>
            </a:solidFill>
            <a:ln w="9525">
              <a:solidFill>
                <a:srgbClr val="58B9D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124" name="Group 123">
            <a:extLst>
              <a:ext uri="{FF2B5EF4-FFF2-40B4-BE49-F238E27FC236}">
                <a16:creationId xmlns:a16="http://schemas.microsoft.com/office/drawing/2014/main" id="{BCCAE9B4-37F8-BA89-D2B7-C0719CC0029E}"/>
              </a:ext>
            </a:extLst>
          </p:cNvPr>
          <p:cNvGrpSpPr/>
          <p:nvPr/>
        </p:nvGrpSpPr>
        <p:grpSpPr>
          <a:xfrm rot="2150923">
            <a:off x="4239557" y="5211042"/>
            <a:ext cx="91965" cy="243989"/>
            <a:chOff x="1212149" y="3852904"/>
            <a:chExt cx="62687" cy="169252"/>
          </a:xfrm>
        </p:grpSpPr>
        <p:sp>
          <p:nvSpPr>
            <p:cNvPr id="125" name="object 6">
              <a:extLst>
                <a:ext uri="{FF2B5EF4-FFF2-40B4-BE49-F238E27FC236}">
                  <a16:creationId xmlns:a16="http://schemas.microsoft.com/office/drawing/2014/main" id="{473CFADA-7929-EAE9-2642-90D8BA87BF28}"/>
                </a:ext>
              </a:extLst>
            </p:cNvPr>
            <p:cNvSpPr/>
            <p:nvPr/>
          </p:nvSpPr>
          <p:spPr>
            <a:xfrm>
              <a:off x="1242713" y="3852904"/>
              <a:ext cx="1409" cy="119033"/>
            </a:xfrm>
            <a:custGeom>
              <a:avLst/>
              <a:gdLst/>
              <a:ahLst/>
              <a:cxnLst/>
              <a:rect l="l" t="t" r="r" b="b"/>
              <a:pathLst>
                <a:path w="1269" h="107314">
                  <a:moveTo>
                    <a:pt x="0" y="0"/>
                  </a:moveTo>
                  <a:lnTo>
                    <a:pt x="825" y="106895"/>
                  </a:lnTo>
                </a:path>
              </a:pathLst>
            </a:custGeom>
            <a:ln w="12699">
              <a:solidFill>
                <a:srgbClr val="231F20"/>
              </a:solidFill>
            </a:ln>
          </p:spPr>
          <p:txBody>
            <a:bodyPr wrap="square" lIns="0" tIns="0" rIns="0" bIns="0" rtlCol="0"/>
            <a:lstStyle/>
            <a:p>
              <a:endParaRPr/>
            </a:p>
          </p:txBody>
        </p:sp>
        <p:sp>
          <p:nvSpPr>
            <p:cNvPr id="126" name="object 7">
              <a:extLst>
                <a:ext uri="{FF2B5EF4-FFF2-40B4-BE49-F238E27FC236}">
                  <a16:creationId xmlns:a16="http://schemas.microsoft.com/office/drawing/2014/main" id="{36071DB3-52A3-A94E-6D9D-5603511A92B8}"/>
                </a:ext>
              </a:extLst>
            </p:cNvPr>
            <p:cNvSpPr/>
            <p:nvPr/>
          </p:nvSpPr>
          <p:spPr>
            <a:xfrm>
              <a:off x="1212149" y="3947495"/>
              <a:ext cx="62687" cy="74661"/>
            </a:xfrm>
            <a:custGeom>
              <a:avLst/>
              <a:gdLst/>
              <a:ahLst/>
              <a:cxnLst/>
              <a:rect l="l" t="t" r="r" b="b"/>
              <a:pathLst>
                <a:path w="56515" h="67310">
                  <a:moveTo>
                    <a:pt x="56438" y="0"/>
                  </a:moveTo>
                  <a:lnTo>
                    <a:pt x="28308" y="12204"/>
                  </a:lnTo>
                  <a:lnTo>
                    <a:pt x="0" y="431"/>
                  </a:lnTo>
                  <a:lnTo>
                    <a:pt x="28740" y="67106"/>
                  </a:lnTo>
                  <a:lnTo>
                    <a:pt x="56438" y="0"/>
                  </a:lnTo>
                  <a:close/>
                </a:path>
              </a:pathLst>
            </a:custGeom>
            <a:solidFill>
              <a:srgbClr val="231F20"/>
            </a:solidFill>
          </p:spPr>
          <p:txBody>
            <a:bodyPr wrap="square" lIns="0" tIns="0" rIns="0" bIns="0" rtlCol="0"/>
            <a:lstStyle/>
            <a:p>
              <a:endParaRPr/>
            </a:p>
          </p:txBody>
        </p:sp>
      </p:grpSp>
      <p:sp>
        <p:nvSpPr>
          <p:cNvPr id="127" name="Rounded Rectangle 3">
            <a:extLst>
              <a:ext uri="{FF2B5EF4-FFF2-40B4-BE49-F238E27FC236}">
                <a16:creationId xmlns:a16="http://schemas.microsoft.com/office/drawing/2014/main" id="{D8C0C358-2CAF-CDF1-8F16-F6FE5030DFF3}"/>
              </a:ext>
            </a:extLst>
          </p:cNvPr>
          <p:cNvSpPr/>
          <p:nvPr/>
        </p:nvSpPr>
        <p:spPr>
          <a:xfrm>
            <a:off x="4937058" y="4873691"/>
            <a:ext cx="1266448" cy="812530"/>
          </a:xfrm>
          <a:prstGeom prst="rect">
            <a:avLst/>
          </a:prstGeom>
          <a:noFill/>
          <a:ln w="15875">
            <a:noFill/>
          </a:ln>
        </p:spPr>
        <p:style>
          <a:lnRef idx="2">
            <a:schemeClr val="accent1">
              <a:shade val="15000"/>
            </a:schemeClr>
          </a:lnRef>
          <a:fillRef idx="1">
            <a:schemeClr val="accent1"/>
          </a:fillRef>
          <a:effectRef idx="0">
            <a:schemeClr val="accent1"/>
          </a:effectRef>
          <a:fontRef idx="minor">
            <a:schemeClr val="lt1"/>
          </a:fontRef>
        </p:style>
        <p:txBody>
          <a:bodyPr wrap="square" tIns="27432" rtlCol="0" anchor="t" anchorCtr="0">
            <a:spAutoFit/>
          </a:bodyPr>
          <a:lstStyle/>
          <a:p>
            <a:pPr>
              <a:buClr>
                <a:srgbClr val="5A9BD4"/>
              </a:buClr>
              <a:defRPr/>
            </a:pPr>
            <a:r>
              <a:rPr lang="en-US" sz="1200" b="1">
                <a:solidFill>
                  <a:schemeClr val="tx1"/>
                </a:solidFill>
                <a:latin typeface="Calibri" panose="020F0502020204030204" pitchFamily="34" charset="0"/>
                <a:ea typeface="Calibri" panose="020F0502020204030204" pitchFamily="34" charset="0"/>
                <a:cs typeface="Calibri" panose="020F0502020204030204" pitchFamily="34" charset="0"/>
              </a:rPr>
              <a:t>Chronic inflammation</a:t>
            </a:r>
            <a:r>
              <a:rPr lang="en-US" sz="1200" b="1">
                <a:solidFill>
                  <a:srgbClr val="E95D23"/>
                </a:solidFill>
                <a:latin typeface="Calibri" panose="020F0502020204030204" pitchFamily="34" charset="0"/>
                <a:ea typeface="Calibri" panose="020F0502020204030204" pitchFamily="34" charset="0"/>
                <a:cs typeface="Calibri" panose="020F0502020204030204" pitchFamily="34" charset="0"/>
              </a:rPr>
              <a:t> </a:t>
            </a:r>
            <a:br>
              <a:rPr lang="en-US" sz="1200" b="1">
                <a:solidFill>
                  <a:srgbClr val="E95D23"/>
                </a:solidFill>
                <a:latin typeface="Calibri" panose="020F0502020204030204" pitchFamily="34" charset="0"/>
                <a:ea typeface="Calibri" panose="020F0502020204030204" pitchFamily="34" charset="0"/>
                <a:cs typeface="Calibri" panose="020F0502020204030204" pitchFamily="34" charset="0"/>
              </a:rPr>
            </a:br>
            <a:r>
              <a:rPr lang="en-US" sz="1200">
                <a:solidFill>
                  <a:srgbClr val="000000"/>
                </a:solidFill>
                <a:latin typeface="Calibri" panose="020F0502020204030204" pitchFamily="34" charset="0"/>
                <a:ea typeface="Calibri" panose="020F0502020204030204" pitchFamily="34" charset="0"/>
                <a:cs typeface="Calibri" panose="020F0502020204030204" pitchFamily="34" charset="0"/>
              </a:rPr>
              <a:t>driven by IL-1β, IL-18 and IL-6</a:t>
            </a:r>
          </a:p>
        </p:txBody>
      </p:sp>
      <p:sp>
        <p:nvSpPr>
          <p:cNvPr id="128" name="Rounded Rectangle 3">
            <a:extLst>
              <a:ext uri="{FF2B5EF4-FFF2-40B4-BE49-F238E27FC236}">
                <a16:creationId xmlns:a16="http://schemas.microsoft.com/office/drawing/2014/main" id="{C4EA5417-A6A4-9D57-1F1B-21A5215C64D3}"/>
              </a:ext>
            </a:extLst>
          </p:cNvPr>
          <p:cNvSpPr/>
          <p:nvPr/>
        </p:nvSpPr>
        <p:spPr>
          <a:xfrm>
            <a:off x="6716780" y="5030348"/>
            <a:ext cx="1938390" cy="572464"/>
          </a:xfrm>
          <a:prstGeom prst="rect">
            <a:avLst/>
          </a:prstGeom>
          <a:noFill/>
          <a:ln w="15875">
            <a:noFill/>
          </a:ln>
        </p:spPr>
        <p:style>
          <a:lnRef idx="2">
            <a:schemeClr val="accent1">
              <a:shade val="15000"/>
            </a:schemeClr>
          </a:lnRef>
          <a:fillRef idx="1">
            <a:schemeClr val="accent1"/>
          </a:fillRef>
          <a:effectRef idx="0">
            <a:schemeClr val="accent1"/>
          </a:effectRef>
          <a:fontRef idx="minor">
            <a:schemeClr val="lt1"/>
          </a:fontRef>
        </p:style>
        <p:txBody>
          <a:bodyPr wrap="square" tIns="27432" rtlCol="0" anchor="t" anchorCtr="0">
            <a:spAutoFit/>
          </a:bodyPr>
          <a:lstStyle/>
          <a:p>
            <a:pPr marL="0" marR="0" lvl="0" indent="0" defTabSz="914400" rtl="0" eaLnBrk="1" fontAlgn="auto" latinLnBrk="0" hangingPunct="1">
              <a:lnSpc>
                <a:spcPct val="90000"/>
              </a:lnSpc>
              <a:spcBef>
                <a:spcPts val="0"/>
              </a:spcBef>
              <a:spcAft>
                <a:spcPts val="1200"/>
              </a:spcAft>
              <a:buClr>
                <a:srgbClr val="5A9BD4"/>
              </a:buClr>
              <a:buSzTx/>
              <a:buFontTx/>
              <a:buNone/>
              <a:tabLst/>
              <a:defRPr/>
            </a:pPr>
            <a:r>
              <a:rPr lang="en-US" b="1">
                <a:solidFill>
                  <a:schemeClr val="tx2">
                    <a:lumMod val="75000"/>
                  </a:schemeClr>
                </a:solidFill>
                <a:latin typeface="Calibri" panose="020F0502020204030204" pitchFamily="34" charset="0"/>
                <a:ea typeface="Calibri" panose="020F0502020204030204" pitchFamily="34" charset="0"/>
                <a:cs typeface="Calibri" panose="020F0502020204030204" pitchFamily="34" charset="0"/>
              </a:rPr>
              <a:t>Clinically assessed with hsCRP</a:t>
            </a:r>
          </a:p>
        </p:txBody>
      </p:sp>
      <p:sp>
        <p:nvSpPr>
          <p:cNvPr id="129" name="Freeform: Shape 128">
            <a:extLst>
              <a:ext uri="{FF2B5EF4-FFF2-40B4-BE49-F238E27FC236}">
                <a16:creationId xmlns:a16="http://schemas.microsoft.com/office/drawing/2014/main" id="{837076B3-4BF4-B5A0-0B66-DE2788F46201}"/>
              </a:ext>
            </a:extLst>
          </p:cNvPr>
          <p:cNvSpPr/>
          <p:nvPr/>
        </p:nvSpPr>
        <p:spPr>
          <a:xfrm rot="10800000" flipH="1">
            <a:off x="6420590" y="5200189"/>
            <a:ext cx="254590" cy="87449"/>
          </a:xfrm>
          <a:custGeom>
            <a:avLst/>
            <a:gdLst>
              <a:gd name="csX0" fmla="*/ 0 w 2252133"/>
              <a:gd name="csY0" fmla="*/ 0 h 160866"/>
              <a:gd name="csX1" fmla="*/ 2192867 w 2252133"/>
              <a:gd name="csY1" fmla="*/ 0 h 160866"/>
              <a:gd name="csX2" fmla="*/ 2252133 w 2252133"/>
              <a:gd name="csY2" fmla="*/ 160866 h 160866"/>
              <a:gd name="csX0" fmla="*/ 0 w 2252133"/>
              <a:gd name="csY0" fmla="*/ 0 h 160866"/>
              <a:gd name="csX1" fmla="*/ 388295 w 2252133"/>
              <a:gd name="csY1" fmla="*/ 0 h 160866"/>
              <a:gd name="csX2" fmla="*/ 2192867 w 2252133"/>
              <a:gd name="csY2" fmla="*/ 0 h 160866"/>
              <a:gd name="csX3" fmla="*/ 2252133 w 2252133"/>
              <a:gd name="csY3" fmla="*/ 160866 h 160866"/>
              <a:gd name="csX0" fmla="*/ 0 w 1863838"/>
              <a:gd name="csY0" fmla="*/ 0 h 160866"/>
              <a:gd name="csX1" fmla="*/ 1804572 w 1863838"/>
              <a:gd name="csY1" fmla="*/ 0 h 160866"/>
              <a:gd name="csX2" fmla="*/ 1863838 w 1863838"/>
              <a:gd name="csY2" fmla="*/ 160866 h 160866"/>
              <a:gd name="csX0" fmla="*/ 0 w 2135648"/>
              <a:gd name="csY0" fmla="*/ 0 h 174449"/>
              <a:gd name="csX1" fmla="*/ 1804572 w 2135648"/>
              <a:gd name="csY1" fmla="*/ 0 h 174449"/>
              <a:gd name="csX2" fmla="*/ 2135648 w 2135648"/>
              <a:gd name="csY2" fmla="*/ 174449 h 174449"/>
            </a:gdLst>
            <a:ahLst/>
            <a:cxnLst>
              <a:cxn ang="0">
                <a:pos x="csX0" y="csY0"/>
              </a:cxn>
              <a:cxn ang="0">
                <a:pos x="csX1" y="csY1"/>
              </a:cxn>
              <a:cxn ang="0">
                <a:pos x="csX2" y="csY2"/>
              </a:cxn>
            </a:cxnLst>
            <a:rect l="l" t="t" r="r" b="b"/>
            <a:pathLst>
              <a:path w="2135648" h="174449">
                <a:moveTo>
                  <a:pt x="0" y="0"/>
                </a:moveTo>
                <a:lnTo>
                  <a:pt x="1804572" y="0"/>
                </a:lnTo>
                <a:lnTo>
                  <a:pt x="2135648" y="174449"/>
                </a:lnTo>
              </a:path>
            </a:pathLst>
          </a:custGeom>
          <a:ln>
            <a:solidFill>
              <a:srgbClr val="FF8E1D"/>
            </a:solidFill>
            <a:tailEnd type="ova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2000"/>
          </a:p>
        </p:txBody>
      </p:sp>
      <p:sp>
        <p:nvSpPr>
          <p:cNvPr id="130" name="Rounded Rectangle 3">
            <a:extLst>
              <a:ext uri="{FF2B5EF4-FFF2-40B4-BE49-F238E27FC236}">
                <a16:creationId xmlns:a16="http://schemas.microsoft.com/office/drawing/2014/main" id="{9F51E542-F2EC-0332-C480-7AA8B2423D26}"/>
              </a:ext>
            </a:extLst>
          </p:cNvPr>
          <p:cNvSpPr/>
          <p:nvPr/>
        </p:nvSpPr>
        <p:spPr>
          <a:xfrm>
            <a:off x="7074174" y="1708582"/>
            <a:ext cx="2605686" cy="1569660"/>
          </a:xfrm>
          <a:prstGeom prst="rect">
            <a:avLst/>
          </a:prstGeom>
          <a:noFill/>
          <a:ln w="15875">
            <a:noFill/>
          </a:ln>
        </p:spPr>
        <p:style>
          <a:lnRef idx="2">
            <a:schemeClr val="accent1">
              <a:shade val="15000"/>
            </a:schemeClr>
          </a:lnRef>
          <a:fillRef idx="1">
            <a:schemeClr val="accent1"/>
          </a:fillRef>
          <a:effectRef idx="0">
            <a:schemeClr val="accent1"/>
          </a:effectRef>
          <a:fontRef idx="minor">
            <a:schemeClr val="lt1"/>
          </a:fontRef>
        </p:style>
        <p:txBody>
          <a:bodyPr wrap="square" tIns="27432" rtlCol="0" anchor="t" anchorCtr="0">
            <a:spAutoFit/>
          </a:bodyPr>
          <a:lstStyle/>
          <a:p>
            <a:pPr marL="0" marR="0" lvl="0" indent="0" defTabSz="914400" rtl="0" eaLnBrk="1" fontAlgn="auto" latinLnBrk="0" hangingPunct="1">
              <a:lnSpc>
                <a:spcPct val="90000"/>
              </a:lnSpc>
              <a:spcBef>
                <a:spcPts val="0"/>
              </a:spcBef>
              <a:spcAft>
                <a:spcPts val="1200"/>
              </a:spcAft>
              <a:buClr>
                <a:srgbClr val="5A9BD4"/>
              </a:buClr>
              <a:buSzTx/>
              <a:buFontTx/>
              <a:buNone/>
              <a:tabLst/>
              <a:defRPr/>
            </a:pPr>
            <a:r>
              <a:rPr lang="en-US" b="1">
                <a:solidFill>
                  <a:schemeClr val="tx2">
                    <a:lumMod val="75000"/>
                  </a:schemeClr>
                </a:solidFill>
                <a:latin typeface="Calibri" panose="020F0502020204030204" pitchFamily="34" charset="0"/>
                <a:ea typeface="Calibri" panose="020F0502020204030204" pitchFamily="34" charset="0"/>
                <a:cs typeface="Calibri" panose="020F0502020204030204" pitchFamily="34" charset="0"/>
              </a:rPr>
              <a:t>Activators of NLRP3 </a:t>
            </a:r>
            <a:r>
              <a:rPr lang="en-US">
                <a:solidFill>
                  <a:schemeClr val="tx2">
                    <a:lumMod val="75000"/>
                  </a:schemeClr>
                </a:solidFill>
                <a:latin typeface="Calibri" panose="020F0502020204030204" pitchFamily="34" charset="0"/>
                <a:ea typeface="Calibri" panose="020F0502020204030204" pitchFamily="34" charset="0"/>
                <a:cs typeface="Calibri" panose="020F0502020204030204" pitchFamily="34" charset="0"/>
              </a:rPr>
              <a:t>include cholesterol crystals, oxLDL and other damage-associated molecular patterns (DAMPs)</a:t>
            </a:r>
          </a:p>
        </p:txBody>
      </p:sp>
      <p:sp>
        <p:nvSpPr>
          <p:cNvPr id="134" name="object 17">
            <a:extLst>
              <a:ext uri="{FF2B5EF4-FFF2-40B4-BE49-F238E27FC236}">
                <a16:creationId xmlns:a16="http://schemas.microsoft.com/office/drawing/2014/main" id="{CA623B53-EBA9-D827-685C-D829F7A4090C}"/>
              </a:ext>
            </a:extLst>
          </p:cNvPr>
          <p:cNvSpPr txBox="1"/>
          <p:nvPr/>
        </p:nvSpPr>
        <p:spPr>
          <a:xfrm>
            <a:off x="4783780" y="2311365"/>
            <a:ext cx="1295046" cy="448841"/>
          </a:xfrm>
          <a:prstGeom prst="roundRect">
            <a:avLst/>
          </a:prstGeom>
          <a:solidFill>
            <a:srgbClr val="E7F4FC"/>
          </a:solidFill>
        </p:spPr>
        <p:txBody>
          <a:bodyPr vert="horz" wrap="square" lIns="18000" tIns="18000" rIns="18000" bIns="18000" rtlCol="0" anchor="ctr">
            <a:spAutoFit/>
          </a:bodyPr>
          <a:lstStyle/>
          <a:p>
            <a:pPr marL="12700"/>
            <a:r>
              <a:rPr lang="en-CA" sz="1200" b="1" spc="-30">
                <a:solidFill>
                  <a:srgbClr val="231F20"/>
                </a:solidFill>
                <a:latin typeface="Calibri" panose="020F0502020204030204" pitchFamily="34" charset="0"/>
                <a:ea typeface="Calibri" panose="020F0502020204030204" pitchFamily="34" charset="0"/>
                <a:cs typeface="Calibri" panose="020F0502020204030204" pitchFamily="34" charset="0"/>
              </a:rPr>
              <a:t>Colchicine </a:t>
            </a:r>
            <a:r>
              <a:rPr lang="en-CA" sz="1200" spc="-30">
                <a:solidFill>
                  <a:srgbClr val="231F20"/>
                </a:solidFill>
                <a:latin typeface="Calibri" panose="020F0502020204030204" pitchFamily="34" charset="0"/>
                <a:ea typeface="Calibri" panose="020F0502020204030204" pitchFamily="34" charset="0"/>
                <a:cs typeface="Calibri" panose="020F0502020204030204" pitchFamily="34" charset="0"/>
              </a:rPr>
              <a:t>disrupts microtubules</a:t>
            </a:r>
            <a:endParaRPr lang="en-CA" sz="1200">
              <a:latin typeface="Calibri" panose="020F0502020204030204" pitchFamily="34" charset="0"/>
              <a:ea typeface="Calibri" panose="020F0502020204030204" pitchFamily="34" charset="0"/>
              <a:cs typeface="Calibri" panose="020F0502020204030204" pitchFamily="34" charset="0"/>
            </a:endParaRPr>
          </a:p>
        </p:txBody>
      </p:sp>
      <p:grpSp>
        <p:nvGrpSpPr>
          <p:cNvPr id="135" name="Group 134">
            <a:extLst>
              <a:ext uri="{FF2B5EF4-FFF2-40B4-BE49-F238E27FC236}">
                <a16:creationId xmlns:a16="http://schemas.microsoft.com/office/drawing/2014/main" id="{8E131F5B-3A0E-B8E9-0C3A-FAA2C8A4BC2F}"/>
              </a:ext>
            </a:extLst>
          </p:cNvPr>
          <p:cNvGrpSpPr/>
          <p:nvPr/>
        </p:nvGrpSpPr>
        <p:grpSpPr>
          <a:xfrm>
            <a:off x="5260652" y="1656474"/>
            <a:ext cx="305862" cy="75531"/>
            <a:chOff x="2183425" y="1684181"/>
            <a:chExt cx="364349" cy="91565"/>
          </a:xfrm>
        </p:grpSpPr>
        <p:sp>
          <p:nvSpPr>
            <p:cNvPr id="136" name="object 4">
              <a:extLst>
                <a:ext uri="{FF2B5EF4-FFF2-40B4-BE49-F238E27FC236}">
                  <a16:creationId xmlns:a16="http://schemas.microsoft.com/office/drawing/2014/main" id="{68C074EE-3822-4094-D55C-A826EDA8F7F3}"/>
                </a:ext>
              </a:extLst>
            </p:cNvPr>
            <p:cNvSpPr/>
            <p:nvPr/>
          </p:nvSpPr>
          <p:spPr>
            <a:xfrm>
              <a:off x="2190471" y="1729958"/>
              <a:ext cx="357303" cy="45719"/>
            </a:xfrm>
            <a:custGeom>
              <a:avLst/>
              <a:gdLst/>
              <a:ahLst/>
              <a:cxnLst/>
              <a:rect l="l" t="t" r="r" b="b"/>
              <a:pathLst>
                <a:path w="532764">
                  <a:moveTo>
                    <a:pt x="532472" y="0"/>
                  </a:moveTo>
                  <a:lnTo>
                    <a:pt x="0" y="0"/>
                  </a:lnTo>
                </a:path>
              </a:pathLst>
            </a:custGeom>
            <a:ln w="12700">
              <a:solidFill>
                <a:srgbClr val="231F20"/>
              </a:solidFill>
            </a:ln>
          </p:spPr>
          <p:txBody>
            <a:bodyPr wrap="square" lIns="0" tIns="0" rIns="0" bIns="0" rtlCol="0"/>
            <a:lstStyle/>
            <a:p>
              <a:endParaRPr/>
            </a:p>
          </p:txBody>
        </p:sp>
        <p:sp>
          <p:nvSpPr>
            <p:cNvPr id="137" name="object 5">
              <a:extLst>
                <a:ext uri="{FF2B5EF4-FFF2-40B4-BE49-F238E27FC236}">
                  <a16:creationId xmlns:a16="http://schemas.microsoft.com/office/drawing/2014/main" id="{285671B0-A93C-5E7D-6A89-AF6BF121752B}"/>
                </a:ext>
              </a:extLst>
            </p:cNvPr>
            <p:cNvSpPr/>
            <p:nvPr/>
          </p:nvSpPr>
          <p:spPr>
            <a:xfrm>
              <a:off x="2183425" y="1684181"/>
              <a:ext cx="14087" cy="91565"/>
            </a:xfrm>
            <a:custGeom>
              <a:avLst/>
              <a:gdLst/>
              <a:ahLst/>
              <a:cxnLst/>
              <a:rect l="l" t="t" r="r" b="b"/>
              <a:pathLst>
                <a:path w="12700" h="82550">
                  <a:moveTo>
                    <a:pt x="12700" y="0"/>
                  </a:moveTo>
                  <a:lnTo>
                    <a:pt x="0" y="0"/>
                  </a:lnTo>
                  <a:lnTo>
                    <a:pt x="0" y="82550"/>
                  </a:lnTo>
                  <a:lnTo>
                    <a:pt x="12700" y="82550"/>
                  </a:lnTo>
                  <a:lnTo>
                    <a:pt x="12700" y="0"/>
                  </a:lnTo>
                  <a:close/>
                </a:path>
              </a:pathLst>
            </a:custGeom>
            <a:solidFill>
              <a:srgbClr val="231F20"/>
            </a:solidFill>
          </p:spPr>
          <p:txBody>
            <a:bodyPr wrap="square" lIns="0" tIns="0" rIns="0" bIns="0" rtlCol="0"/>
            <a:lstStyle/>
            <a:p>
              <a:endParaRPr/>
            </a:p>
          </p:txBody>
        </p:sp>
      </p:grpSp>
      <p:sp>
        <p:nvSpPr>
          <p:cNvPr id="138" name="object 17">
            <a:extLst>
              <a:ext uri="{FF2B5EF4-FFF2-40B4-BE49-F238E27FC236}">
                <a16:creationId xmlns:a16="http://schemas.microsoft.com/office/drawing/2014/main" id="{90775265-46F3-FBE3-683D-CDD0557562D3}"/>
              </a:ext>
            </a:extLst>
          </p:cNvPr>
          <p:cNvSpPr txBox="1"/>
          <p:nvPr/>
        </p:nvSpPr>
        <p:spPr>
          <a:xfrm>
            <a:off x="5404605" y="1397967"/>
            <a:ext cx="1442589" cy="653153"/>
          </a:xfrm>
          <a:prstGeom prst="roundRect">
            <a:avLst/>
          </a:prstGeom>
          <a:solidFill>
            <a:srgbClr val="FFB061"/>
          </a:solidFill>
        </p:spPr>
        <p:txBody>
          <a:bodyPr vert="horz" wrap="square" lIns="18000" tIns="18000" rIns="18000" bIns="18000" rtlCol="0" anchor="ctr">
            <a:spAutoFit/>
          </a:bodyPr>
          <a:lstStyle/>
          <a:p>
            <a:pPr marL="12700" marR="5080"/>
            <a:r>
              <a:rPr lang="en-US" sz="1200" b="1" spc="-70">
                <a:solidFill>
                  <a:srgbClr val="231F20"/>
                </a:solidFill>
                <a:latin typeface="Calibri" panose="020F0502020204030204" pitchFamily="34" charset="0"/>
                <a:ea typeface="Calibri" panose="020F0502020204030204" pitchFamily="34" charset="0"/>
                <a:cs typeface="Calibri" panose="020F0502020204030204" pitchFamily="34" charset="0"/>
              </a:rPr>
              <a:t>NLRP3</a:t>
            </a:r>
            <a:r>
              <a:rPr lang="en-US" sz="1200" b="1" spc="-25">
                <a:solidFill>
                  <a:srgbClr val="231F20"/>
                </a:solidFill>
                <a:latin typeface="Calibri" panose="020F0502020204030204" pitchFamily="34" charset="0"/>
                <a:ea typeface="Calibri" panose="020F0502020204030204" pitchFamily="34" charset="0"/>
                <a:cs typeface="Calibri" panose="020F0502020204030204" pitchFamily="34" charset="0"/>
              </a:rPr>
              <a:t> </a:t>
            </a:r>
            <a:r>
              <a:rPr lang="en-US" sz="1200" b="1" spc="-10">
                <a:solidFill>
                  <a:srgbClr val="231F20"/>
                </a:solidFill>
                <a:latin typeface="Calibri" panose="020F0502020204030204" pitchFamily="34" charset="0"/>
                <a:ea typeface="Calibri" panose="020F0502020204030204" pitchFamily="34" charset="0"/>
                <a:cs typeface="Calibri" panose="020F0502020204030204" pitchFamily="34" charset="0"/>
              </a:rPr>
              <a:t>inhibitors</a:t>
            </a:r>
            <a:r>
              <a:rPr lang="en-US" sz="1200" b="1" spc="-20">
                <a:solidFill>
                  <a:srgbClr val="231F20"/>
                </a:solidFill>
                <a:latin typeface="Calibri" panose="020F0502020204030204" pitchFamily="34" charset="0"/>
                <a:ea typeface="Calibri" panose="020F0502020204030204" pitchFamily="34" charset="0"/>
                <a:cs typeface="Calibri" panose="020F0502020204030204" pitchFamily="34" charset="0"/>
              </a:rPr>
              <a:t> </a:t>
            </a:r>
            <a:br>
              <a:rPr lang="en-US" sz="1200" b="1" spc="-20">
                <a:solidFill>
                  <a:srgbClr val="231F20"/>
                </a:solidFill>
                <a:latin typeface="Calibri" panose="020F0502020204030204" pitchFamily="34" charset="0"/>
                <a:ea typeface="Calibri" panose="020F0502020204030204" pitchFamily="34" charset="0"/>
                <a:cs typeface="Calibri" panose="020F0502020204030204" pitchFamily="34" charset="0"/>
              </a:rPr>
            </a:br>
            <a:r>
              <a:rPr lang="en-US" sz="1200" spc="-25">
                <a:solidFill>
                  <a:srgbClr val="231F20"/>
                </a:solidFill>
                <a:latin typeface="Calibri" panose="020F0502020204030204" pitchFamily="34" charset="0"/>
                <a:ea typeface="Calibri" panose="020F0502020204030204" pitchFamily="34" charset="0"/>
                <a:cs typeface="Calibri" panose="020F0502020204030204" pitchFamily="34" charset="0"/>
              </a:rPr>
              <a:t>(oral</a:t>
            </a:r>
            <a:r>
              <a:rPr lang="en-US" sz="1200" spc="-5">
                <a:solidFill>
                  <a:srgbClr val="231F20"/>
                </a:solidFill>
                <a:latin typeface="Calibri" panose="020F0502020204030204" pitchFamily="34" charset="0"/>
                <a:ea typeface="Calibri" panose="020F0502020204030204" pitchFamily="34" charset="0"/>
                <a:cs typeface="Calibri" panose="020F0502020204030204" pitchFamily="34" charset="0"/>
              </a:rPr>
              <a:t> </a:t>
            </a:r>
            <a:r>
              <a:rPr lang="en-US" sz="1200" spc="-35">
                <a:solidFill>
                  <a:srgbClr val="231F20"/>
                </a:solidFill>
                <a:latin typeface="Calibri" panose="020F0502020204030204" pitchFamily="34" charset="0"/>
                <a:ea typeface="Calibri" panose="020F0502020204030204" pitchFamily="34" charset="0"/>
                <a:cs typeface="Calibri" panose="020F0502020204030204" pitchFamily="34" charset="0"/>
              </a:rPr>
              <a:t>small</a:t>
            </a:r>
            <a:r>
              <a:rPr lang="en-US" sz="1200" spc="-5">
                <a:solidFill>
                  <a:srgbClr val="231F20"/>
                </a:solidFill>
                <a:latin typeface="Calibri" panose="020F0502020204030204" pitchFamily="34" charset="0"/>
                <a:ea typeface="Calibri" panose="020F0502020204030204" pitchFamily="34" charset="0"/>
                <a:cs typeface="Calibri" panose="020F0502020204030204" pitchFamily="34" charset="0"/>
              </a:rPr>
              <a:t> </a:t>
            </a:r>
            <a:r>
              <a:rPr lang="en-US" sz="1200" spc="-25">
                <a:solidFill>
                  <a:srgbClr val="231F20"/>
                </a:solidFill>
                <a:latin typeface="Calibri" panose="020F0502020204030204" pitchFamily="34" charset="0"/>
                <a:ea typeface="Calibri" panose="020F0502020204030204" pitchFamily="34" charset="0"/>
                <a:cs typeface="Calibri" panose="020F0502020204030204" pitchFamily="34" charset="0"/>
              </a:rPr>
              <a:t>molecules) </a:t>
            </a:r>
            <a:br>
              <a:rPr lang="en-US" sz="1200" spc="-25">
                <a:solidFill>
                  <a:srgbClr val="231F20"/>
                </a:solidFill>
                <a:latin typeface="Calibri" panose="020F0502020204030204" pitchFamily="34" charset="0"/>
                <a:ea typeface="Calibri" panose="020F0502020204030204" pitchFamily="34" charset="0"/>
                <a:cs typeface="Calibri" panose="020F0502020204030204" pitchFamily="34" charset="0"/>
              </a:rPr>
            </a:br>
            <a:r>
              <a:rPr lang="en-US" sz="1200" spc="-25">
                <a:solidFill>
                  <a:srgbClr val="231F20"/>
                </a:solidFill>
                <a:latin typeface="Calibri" panose="020F0502020204030204" pitchFamily="34" charset="0"/>
                <a:ea typeface="Calibri" panose="020F0502020204030204" pitchFamily="34" charset="0"/>
                <a:cs typeface="Calibri" panose="020F0502020204030204" pitchFamily="34" charset="0"/>
              </a:rPr>
              <a:t>(e.g. ruvonoflast)</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139" name="Freeform: Shape 138">
            <a:extLst>
              <a:ext uri="{FF2B5EF4-FFF2-40B4-BE49-F238E27FC236}">
                <a16:creationId xmlns:a16="http://schemas.microsoft.com/office/drawing/2014/main" id="{083C45DB-48D4-C97C-FE91-FE6A106D0205}"/>
              </a:ext>
            </a:extLst>
          </p:cNvPr>
          <p:cNvSpPr/>
          <p:nvPr/>
        </p:nvSpPr>
        <p:spPr>
          <a:xfrm rot="10800000" flipH="1" flipV="1">
            <a:off x="4832661" y="1408442"/>
            <a:ext cx="2288687" cy="294798"/>
          </a:xfrm>
          <a:custGeom>
            <a:avLst/>
            <a:gdLst>
              <a:gd name="csX0" fmla="*/ 0 w 2252133"/>
              <a:gd name="csY0" fmla="*/ 0 h 160866"/>
              <a:gd name="csX1" fmla="*/ 2192867 w 2252133"/>
              <a:gd name="csY1" fmla="*/ 0 h 160866"/>
              <a:gd name="csX2" fmla="*/ 2252133 w 2252133"/>
              <a:gd name="csY2" fmla="*/ 160866 h 160866"/>
              <a:gd name="csX0" fmla="*/ 0 w 2252133"/>
              <a:gd name="csY0" fmla="*/ 0 h 160866"/>
              <a:gd name="csX1" fmla="*/ 388295 w 2252133"/>
              <a:gd name="csY1" fmla="*/ 0 h 160866"/>
              <a:gd name="csX2" fmla="*/ 2192867 w 2252133"/>
              <a:gd name="csY2" fmla="*/ 0 h 160866"/>
              <a:gd name="csX3" fmla="*/ 2252133 w 2252133"/>
              <a:gd name="csY3" fmla="*/ 160866 h 160866"/>
              <a:gd name="csX0" fmla="*/ 0 w 1863838"/>
              <a:gd name="csY0" fmla="*/ 0 h 160866"/>
              <a:gd name="csX1" fmla="*/ 1804572 w 1863838"/>
              <a:gd name="csY1" fmla="*/ 0 h 160866"/>
              <a:gd name="csX2" fmla="*/ 1863838 w 1863838"/>
              <a:gd name="csY2" fmla="*/ 160866 h 160866"/>
              <a:gd name="csX0" fmla="*/ 0 w 2135648"/>
              <a:gd name="csY0" fmla="*/ 0 h 174449"/>
              <a:gd name="csX1" fmla="*/ 1804572 w 2135648"/>
              <a:gd name="csY1" fmla="*/ 0 h 174449"/>
              <a:gd name="csX2" fmla="*/ 2135648 w 2135648"/>
              <a:gd name="csY2" fmla="*/ 174449 h 174449"/>
            </a:gdLst>
            <a:ahLst/>
            <a:cxnLst>
              <a:cxn ang="0">
                <a:pos x="csX0" y="csY0"/>
              </a:cxn>
              <a:cxn ang="0">
                <a:pos x="csX1" y="csY1"/>
              </a:cxn>
              <a:cxn ang="0">
                <a:pos x="csX2" y="csY2"/>
              </a:cxn>
            </a:cxnLst>
            <a:rect l="l" t="t" r="r" b="b"/>
            <a:pathLst>
              <a:path w="2135648" h="174449">
                <a:moveTo>
                  <a:pt x="0" y="0"/>
                </a:moveTo>
                <a:lnTo>
                  <a:pt x="1804572" y="0"/>
                </a:lnTo>
                <a:lnTo>
                  <a:pt x="2135648" y="174449"/>
                </a:lnTo>
              </a:path>
            </a:pathLst>
          </a:custGeom>
          <a:ln>
            <a:solidFill>
              <a:srgbClr val="FF8E1D"/>
            </a:solidFill>
            <a:tailEnd type="ova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2000"/>
          </a:p>
        </p:txBody>
      </p:sp>
      <p:grpSp>
        <p:nvGrpSpPr>
          <p:cNvPr id="140" name="Group 139">
            <a:extLst>
              <a:ext uri="{FF2B5EF4-FFF2-40B4-BE49-F238E27FC236}">
                <a16:creationId xmlns:a16="http://schemas.microsoft.com/office/drawing/2014/main" id="{923CCB83-365E-5A45-FB89-BF4FDEF4BD4E}"/>
              </a:ext>
            </a:extLst>
          </p:cNvPr>
          <p:cNvGrpSpPr/>
          <p:nvPr/>
        </p:nvGrpSpPr>
        <p:grpSpPr>
          <a:xfrm flipH="1">
            <a:off x="2204486" y="5573614"/>
            <a:ext cx="1351599" cy="83489"/>
            <a:chOff x="2183425" y="1674534"/>
            <a:chExt cx="1610052" cy="101212"/>
          </a:xfrm>
        </p:grpSpPr>
        <p:sp>
          <p:nvSpPr>
            <p:cNvPr id="141" name="object 4">
              <a:extLst>
                <a:ext uri="{FF2B5EF4-FFF2-40B4-BE49-F238E27FC236}">
                  <a16:creationId xmlns:a16="http://schemas.microsoft.com/office/drawing/2014/main" id="{41EC243A-6E32-D421-08EC-7FD369B59353}"/>
                </a:ext>
              </a:extLst>
            </p:cNvPr>
            <p:cNvSpPr/>
            <p:nvPr/>
          </p:nvSpPr>
          <p:spPr>
            <a:xfrm flipV="1">
              <a:off x="2190471" y="1674534"/>
              <a:ext cx="1603006" cy="55424"/>
            </a:xfrm>
            <a:custGeom>
              <a:avLst/>
              <a:gdLst/>
              <a:ahLst/>
              <a:cxnLst/>
              <a:rect l="l" t="t" r="r" b="b"/>
              <a:pathLst>
                <a:path w="532764">
                  <a:moveTo>
                    <a:pt x="532472" y="0"/>
                  </a:moveTo>
                  <a:lnTo>
                    <a:pt x="0" y="0"/>
                  </a:lnTo>
                </a:path>
              </a:pathLst>
            </a:custGeom>
            <a:ln w="12700">
              <a:solidFill>
                <a:srgbClr val="231F20"/>
              </a:solidFill>
            </a:ln>
          </p:spPr>
          <p:txBody>
            <a:bodyPr wrap="square" lIns="0" tIns="0" rIns="0" bIns="0" rtlCol="0"/>
            <a:lstStyle/>
            <a:p>
              <a:endParaRPr/>
            </a:p>
          </p:txBody>
        </p:sp>
        <p:sp>
          <p:nvSpPr>
            <p:cNvPr id="142" name="object 5">
              <a:extLst>
                <a:ext uri="{FF2B5EF4-FFF2-40B4-BE49-F238E27FC236}">
                  <a16:creationId xmlns:a16="http://schemas.microsoft.com/office/drawing/2014/main" id="{41F27006-B6EB-54AC-44E0-D5FCF30F76A5}"/>
                </a:ext>
              </a:extLst>
            </p:cNvPr>
            <p:cNvSpPr/>
            <p:nvPr/>
          </p:nvSpPr>
          <p:spPr>
            <a:xfrm>
              <a:off x="2183425" y="1684181"/>
              <a:ext cx="14087" cy="91565"/>
            </a:xfrm>
            <a:custGeom>
              <a:avLst/>
              <a:gdLst/>
              <a:ahLst/>
              <a:cxnLst/>
              <a:rect l="l" t="t" r="r" b="b"/>
              <a:pathLst>
                <a:path w="12700" h="82550">
                  <a:moveTo>
                    <a:pt x="12700" y="0"/>
                  </a:moveTo>
                  <a:lnTo>
                    <a:pt x="0" y="0"/>
                  </a:lnTo>
                  <a:lnTo>
                    <a:pt x="0" y="82550"/>
                  </a:lnTo>
                  <a:lnTo>
                    <a:pt x="12700" y="82550"/>
                  </a:lnTo>
                  <a:lnTo>
                    <a:pt x="12700" y="0"/>
                  </a:lnTo>
                  <a:close/>
                </a:path>
              </a:pathLst>
            </a:custGeom>
            <a:solidFill>
              <a:srgbClr val="231F20"/>
            </a:solidFill>
          </p:spPr>
          <p:txBody>
            <a:bodyPr wrap="square" lIns="0" tIns="0" rIns="0" bIns="0" rtlCol="0"/>
            <a:lstStyle/>
            <a:p>
              <a:endParaRPr/>
            </a:p>
          </p:txBody>
        </p:sp>
      </p:grpSp>
      <p:grpSp>
        <p:nvGrpSpPr>
          <p:cNvPr id="143" name="Group 142">
            <a:extLst>
              <a:ext uri="{FF2B5EF4-FFF2-40B4-BE49-F238E27FC236}">
                <a16:creationId xmlns:a16="http://schemas.microsoft.com/office/drawing/2014/main" id="{CEA4922C-B92F-065A-A725-54D00BABAC61}"/>
              </a:ext>
            </a:extLst>
          </p:cNvPr>
          <p:cNvGrpSpPr/>
          <p:nvPr/>
        </p:nvGrpSpPr>
        <p:grpSpPr>
          <a:xfrm flipH="1">
            <a:off x="1670914" y="4112448"/>
            <a:ext cx="1351599" cy="83489"/>
            <a:chOff x="2183425" y="1674534"/>
            <a:chExt cx="1610052" cy="101212"/>
          </a:xfrm>
        </p:grpSpPr>
        <p:sp>
          <p:nvSpPr>
            <p:cNvPr id="144" name="object 4">
              <a:extLst>
                <a:ext uri="{FF2B5EF4-FFF2-40B4-BE49-F238E27FC236}">
                  <a16:creationId xmlns:a16="http://schemas.microsoft.com/office/drawing/2014/main" id="{08F68C16-469C-00E2-9091-DB625900EB29}"/>
                </a:ext>
              </a:extLst>
            </p:cNvPr>
            <p:cNvSpPr/>
            <p:nvPr/>
          </p:nvSpPr>
          <p:spPr>
            <a:xfrm flipV="1">
              <a:off x="2190471" y="1674534"/>
              <a:ext cx="1603006" cy="55424"/>
            </a:xfrm>
            <a:custGeom>
              <a:avLst/>
              <a:gdLst/>
              <a:ahLst/>
              <a:cxnLst/>
              <a:rect l="l" t="t" r="r" b="b"/>
              <a:pathLst>
                <a:path w="532764">
                  <a:moveTo>
                    <a:pt x="532472" y="0"/>
                  </a:moveTo>
                  <a:lnTo>
                    <a:pt x="0" y="0"/>
                  </a:lnTo>
                </a:path>
              </a:pathLst>
            </a:custGeom>
            <a:ln w="12700">
              <a:solidFill>
                <a:srgbClr val="231F20"/>
              </a:solidFill>
            </a:ln>
          </p:spPr>
          <p:txBody>
            <a:bodyPr wrap="square" lIns="0" tIns="0" rIns="0" bIns="0" rtlCol="0"/>
            <a:lstStyle/>
            <a:p>
              <a:endParaRPr/>
            </a:p>
          </p:txBody>
        </p:sp>
        <p:sp>
          <p:nvSpPr>
            <p:cNvPr id="145" name="object 5">
              <a:extLst>
                <a:ext uri="{FF2B5EF4-FFF2-40B4-BE49-F238E27FC236}">
                  <a16:creationId xmlns:a16="http://schemas.microsoft.com/office/drawing/2014/main" id="{C0DEE04A-39F4-BCCD-330E-67EAFA768C08}"/>
                </a:ext>
              </a:extLst>
            </p:cNvPr>
            <p:cNvSpPr/>
            <p:nvPr/>
          </p:nvSpPr>
          <p:spPr>
            <a:xfrm>
              <a:off x="2183425" y="1684181"/>
              <a:ext cx="14087" cy="91565"/>
            </a:xfrm>
            <a:custGeom>
              <a:avLst/>
              <a:gdLst/>
              <a:ahLst/>
              <a:cxnLst/>
              <a:rect l="l" t="t" r="r" b="b"/>
              <a:pathLst>
                <a:path w="12700" h="82550">
                  <a:moveTo>
                    <a:pt x="12700" y="0"/>
                  </a:moveTo>
                  <a:lnTo>
                    <a:pt x="0" y="0"/>
                  </a:lnTo>
                  <a:lnTo>
                    <a:pt x="0" y="82550"/>
                  </a:lnTo>
                  <a:lnTo>
                    <a:pt x="12700" y="82550"/>
                  </a:lnTo>
                  <a:lnTo>
                    <a:pt x="12700" y="0"/>
                  </a:lnTo>
                  <a:close/>
                </a:path>
              </a:pathLst>
            </a:custGeom>
            <a:solidFill>
              <a:srgbClr val="231F20"/>
            </a:solidFill>
          </p:spPr>
          <p:txBody>
            <a:bodyPr wrap="square" lIns="0" tIns="0" rIns="0" bIns="0" rtlCol="0"/>
            <a:lstStyle/>
            <a:p>
              <a:endParaRPr/>
            </a:p>
          </p:txBody>
        </p:sp>
      </p:grpSp>
      <p:sp>
        <p:nvSpPr>
          <p:cNvPr id="146" name="object 17">
            <a:extLst>
              <a:ext uri="{FF2B5EF4-FFF2-40B4-BE49-F238E27FC236}">
                <a16:creationId xmlns:a16="http://schemas.microsoft.com/office/drawing/2014/main" id="{DF0AA9D8-62B7-2A21-971A-E654B57A5892}"/>
              </a:ext>
            </a:extLst>
          </p:cNvPr>
          <p:cNvSpPr txBox="1"/>
          <p:nvPr/>
        </p:nvSpPr>
        <p:spPr>
          <a:xfrm>
            <a:off x="583804" y="3831669"/>
            <a:ext cx="1421075" cy="857464"/>
          </a:xfrm>
          <a:prstGeom prst="roundRect">
            <a:avLst/>
          </a:prstGeom>
          <a:solidFill>
            <a:srgbClr val="E7F4FC"/>
          </a:solidFill>
        </p:spPr>
        <p:txBody>
          <a:bodyPr vert="horz" wrap="square" lIns="18000" tIns="18000" rIns="18000" bIns="18000" rtlCol="0" anchor="ctr">
            <a:spAutoFit/>
          </a:bodyPr>
          <a:lstStyle/>
          <a:p>
            <a:pPr marL="12700"/>
            <a:r>
              <a:rPr lang="en-CA" sz="1200" b="1" spc="-30">
                <a:solidFill>
                  <a:srgbClr val="231F20"/>
                </a:solidFill>
                <a:latin typeface="Calibri" panose="020F0502020204030204" pitchFamily="34" charset="0"/>
                <a:ea typeface="Calibri" panose="020F0502020204030204" pitchFamily="34" charset="0"/>
                <a:cs typeface="Calibri" panose="020F0502020204030204" pitchFamily="34" charset="0"/>
              </a:rPr>
              <a:t>IL-1 blockers</a:t>
            </a:r>
            <a:r>
              <a:rPr lang="en-CA" sz="1200" b="1">
                <a:solidFill>
                  <a:srgbClr val="231F20"/>
                </a:solidFill>
                <a:latin typeface="Calibri" panose="020F0502020204030204" pitchFamily="34" charset="0"/>
                <a:ea typeface="Calibri" panose="020F0502020204030204" pitchFamily="34" charset="0"/>
                <a:cs typeface="Calibri" panose="020F0502020204030204" pitchFamily="34" charset="0"/>
              </a:rPr>
              <a:t> </a:t>
            </a:r>
            <a:r>
              <a:rPr lang="en-CA" sz="1200" spc="-25">
                <a:solidFill>
                  <a:srgbClr val="231F20"/>
                </a:solidFill>
                <a:latin typeface="Calibri" panose="020F0502020204030204" pitchFamily="34" charset="0"/>
                <a:ea typeface="Calibri" panose="020F0502020204030204" pitchFamily="34" charset="0"/>
                <a:cs typeface="Calibri" panose="020F0502020204030204" pitchFamily="34" charset="0"/>
              </a:rPr>
              <a:t>(injectable</a:t>
            </a:r>
            <a:r>
              <a:rPr lang="en-CA" sz="1200">
                <a:solidFill>
                  <a:srgbClr val="231F20"/>
                </a:solidFill>
                <a:latin typeface="Calibri" panose="020F0502020204030204" pitchFamily="34" charset="0"/>
                <a:ea typeface="Calibri" panose="020F0502020204030204" pitchFamily="34" charset="0"/>
                <a:cs typeface="Calibri" panose="020F0502020204030204" pitchFamily="34" charset="0"/>
              </a:rPr>
              <a:t> </a:t>
            </a:r>
            <a:r>
              <a:rPr lang="en-CA" sz="1200" spc="-10">
                <a:solidFill>
                  <a:srgbClr val="231F20"/>
                </a:solidFill>
                <a:latin typeface="Calibri" panose="020F0502020204030204" pitchFamily="34" charset="0"/>
                <a:ea typeface="Calibri" panose="020F0502020204030204" pitchFamily="34" charset="0"/>
                <a:cs typeface="Calibri" panose="020F0502020204030204" pitchFamily="34" charset="0"/>
              </a:rPr>
              <a:t>biologics) </a:t>
            </a:r>
            <a:br>
              <a:rPr lang="en-CA" sz="1200" spc="-10">
                <a:solidFill>
                  <a:srgbClr val="231F20"/>
                </a:solidFill>
                <a:latin typeface="Calibri" panose="020F0502020204030204" pitchFamily="34" charset="0"/>
                <a:ea typeface="Calibri" panose="020F0502020204030204" pitchFamily="34" charset="0"/>
                <a:cs typeface="Calibri" panose="020F0502020204030204" pitchFamily="34" charset="0"/>
              </a:rPr>
            </a:br>
            <a:r>
              <a:rPr lang="en-CA" sz="1200" spc="-50">
                <a:solidFill>
                  <a:srgbClr val="231F20"/>
                </a:solidFill>
                <a:latin typeface="Calibri" panose="020F0502020204030204" pitchFamily="34" charset="0"/>
                <a:ea typeface="Calibri" panose="020F0502020204030204" pitchFamily="34" charset="0"/>
                <a:cs typeface="Calibri" panose="020F0502020204030204" pitchFamily="34" charset="0"/>
              </a:rPr>
              <a:t>(e.g.</a:t>
            </a:r>
            <a:r>
              <a:rPr lang="en-CA" sz="1200" spc="25">
                <a:solidFill>
                  <a:srgbClr val="231F20"/>
                </a:solidFill>
                <a:latin typeface="Calibri" panose="020F0502020204030204" pitchFamily="34" charset="0"/>
                <a:ea typeface="Calibri" panose="020F0502020204030204" pitchFamily="34" charset="0"/>
                <a:cs typeface="Calibri" panose="020F0502020204030204" pitchFamily="34" charset="0"/>
              </a:rPr>
              <a:t> </a:t>
            </a:r>
            <a:r>
              <a:rPr lang="en-CA" sz="1200" spc="-50">
                <a:solidFill>
                  <a:srgbClr val="231F20"/>
                </a:solidFill>
                <a:latin typeface="Calibri" panose="020F0502020204030204" pitchFamily="34" charset="0"/>
                <a:ea typeface="Calibri" panose="020F0502020204030204" pitchFamily="34" charset="0"/>
                <a:cs typeface="Calibri" panose="020F0502020204030204" pitchFamily="34" charset="0"/>
              </a:rPr>
              <a:t>Canakinumab,</a:t>
            </a:r>
            <a:r>
              <a:rPr lang="en-CA" sz="1200" spc="30">
                <a:solidFill>
                  <a:srgbClr val="231F20"/>
                </a:solidFill>
                <a:latin typeface="Calibri" panose="020F0502020204030204" pitchFamily="34" charset="0"/>
                <a:ea typeface="Calibri" panose="020F0502020204030204" pitchFamily="34" charset="0"/>
                <a:cs typeface="Calibri" panose="020F0502020204030204" pitchFamily="34" charset="0"/>
              </a:rPr>
              <a:t> </a:t>
            </a:r>
            <a:r>
              <a:rPr lang="en-CA" sz="1200" spc="-45">
                <a:solidFill>
                  <a:srgbClr val="231F20"/>
                </a:solidFill>
                <a:latin typeface="Calibri" panose="020F0502020204030204" pitchFamily="34" charset="0"/>
                <a:ea typeface="Calibri" panose="020F0502020204030204" pitchFamily="34" charset="0"/>
                <a:cs typeface="Calibri" panose="020F0502020204030204" pitchFamily="34" charset="0"/>
              </a:rPr>
              <a:t>Rilonacept,</a:t>
            </a:r>
            <a:r>
              <a:rPr lang="en-CA" sz="1200" spc="30">
                <a:solidFill>
                  <a:srgbClr val="231F20"/>
                </a:solidFill>
                <a:latin typeface="Calibri" panose="020F0502020204030204" pitchFamily="34" charset="0"/>
                <a:ea typeface="Calibri" panose="020F0502020204030204" pitchFamily="34" charset="0"/>
                <a:cs typeface="Calibri" panose="020F0502020204030204" pitchFamily="34" charset="0"/>
              </a:rPr>
              <a:t> </a:t>
            </a:r>
            <a:r>
              <a:rPr lang="en-CA" sz="1200" spc="-10">
                <a:solidFill>
                  <a:srgbClr val="231F20"/>
                </a:solidFill>
                <a:latin typeface="Calibri" panose="020F0502020204030204" pitchFamily="34" charset="0"/>
                <a:ea typeface="Calibri" panose="020F0502020204030204" pitchFamily="34" charset="0"/>
                <a:cs typeface="Calibri" panose="020F0502020204030204" pitchFamily="34" charset="0"/>
              </a:rPr>
              <a:t>Anakinra)</a:t>
            </a:r>
            <a:endParaRPr lang="en-CA" sz="1200">
              <a:latin typeface="Calibri" panose="020F0502020204030204" pitchFamily="34" charset="0"/>
              <a:ea typeface="Calibri" panose="020F0502020204030204" pitchFamily="34" charset="0"/>
              <a:cs typeface="Calibri" panose="020F0502020204030204" pitchFamily="34" charset="0"/>
            </a:endParaRPr>
          </a:p>
        </p:txBody>
      </p:sp>
      <p:grpSp>
        <p:nvGrpSpPr>
          <p:cNvPr id="147" name="Group 146">
            <a:extLst>
              <a:ext uri="{FF2B5EF4-FFF2-40B4-BE49-F238E27FC236}">
                <a16:creationId xmlns:a16="http://schemas.microsoft.com/office/drawing/2014/main" id="{B1753990-1F45-B7F2-79F2-1C7B3FF74CFA}"/>
              </a:ext>
            </a:extLst>
          </p:cNvPr>
          <p:cNvGrpSpPr/>
          <p:nvPr/>
        </p:nvGrpSpPr>
        <p:grpSpPr>
          <a:xfrm>
            <a:off x="4551567" y="4112448"/>
            <a:ext cx="1351599" cy="83489"/>
            <a:chOff x="2183425" y="1674534"/>
            <a:chExt cx="1610052" cy="101212"/>
          </a:xfrm>
        </p:grpSpPr>
        <p:sp>
          <p:nvSpPr>
            <p:cNvPr id="148" name="object 4">
              <a:extLst>
                <a:ext uri="{FF2B5EF4-FFF2-40B4-BE49-F238E27FC236}">
                  <a16:creationId xmlns:a16="http://schemas.microsoft.com/office/drawing/2014/main" id="{3FBCED34-0B4F-6E08-19CE-DE4AEE377D74}"/>
                </a:ext>
              </a:extLst>
            </p:cNvPr>
            <p:cNvSpPr/>
            <p:nvPr/>
          </p:nvSpPr>
          <p:spPr>
            <a:xfrm flipV="1">
              <a:off x="2190471" y="1674534"/>
              <a:ext cx="1603006" cy="55424"/>
            </a:xfrm>
            <a:custGeom>
              <a:avLst/>
              <a:gdLst/>
              <a:ahLst/>
              <a:cxnLst/>
              <a:rect l="l" t="t" r="r" b="b"/>
              <a:pathLst>
                <a:path w="532764">
                  <a:moveTo>
                    <a:pt x="532472" y="0"/>
                  </a:moveTo>
                  <a:lnTo>
                    <a:pt x="0" y="0"/>
                  </a:lnTo>
                </a:path>
              </a:pathLst>
            </a:custGeom>
            <a:ln w="12700">
              <a:solidFill>
                <a:srgbClr val="231F20"/>
              </a:solidFill>
            </a:ln>
          </p:spPr>
          <p:txBody>
            <a:bodyPr wrap="square" lIns="0" tIns="0" rIns="0" bIns="0" rtlCol="0"/>
            <a:lstStyle/>
            <a:p>
              <a:endParaRPr/>
            </a:p>
          </p:txBody>
        </p:sp>
        <p:sp>
          <p:nvSpPr>
            <p:cNvPr id="149" name="object 5">
              <a:extLst>
                <a:ext uri="{FF2B5EF4-FFF2-40B4-BE49-F238E27FC236}">
                  <a16:creationId xmlns:a16="http://schemas.microsoft.com/office/drawing/2014/main" id="{CA6A77F4-4CF1-602C-5734-C38B52124225}"/>
                </a:ext>
              </a:extLst>
            </p:cNvPr>
            <p:cNvSpPr/>
            <p:nvPr/>
          </p:nvSpPr>
          <p:spPr>
            <a:xfrm>
              <a:off x="2183425" y="1684181"/>
              <a:ext cx="14087" cy="91565"/>
            </a:xfrm>
            <a:custGeom>
              <a:avLst/>
              <a:gdLst/>
              <a:ahLst/>
              <a:cxnLst/>
              <a:rect l="l" t="t" r="r" b="b"/>
              <a:pathLst>
                <a:path w="12700" h="82550">
                  <a:moveTo>
                    <a:pt x="12700" y="0"/>
                  </a:moveTo>
                  <a:lnTo>
                    <a:pt x="0" y="0"/>
                  </a:lnTo>
                  <a:lnTo>
                    <a:pt x="0" y="82550"/>
                  </a:lnTo>
                  <a:lnTo>
                    <a:pt x="12700" y="82550"/>
                  </a:lnTo>
                  <a:lnTo>
                    <a:pt x="12700" y="0"/>
                  </a:lnTo>
                  <a:close/>
                </a:path>
              </a:pathLst>
            </a:custGeom>
            <a:solidFill>
              <a:srgbClr val="231F20"/>
            </a:solidFill>
          </p:spPr>
          <p:txBody>
            <a:bodyPr wrap="square" lIns="0" tIns="0" rIns="0" bIns="0" rtlCol="0"/>
            <a:lstStyle/>
            <a:p>
              <a:endParaRPr/>
            </a:p>
          </p:txBody>
        </p:sp>
      </p:grpSp>
      <p:sp>
        <p:nvSpPr>
          <p:cNvPr id="150" name="object 17">
            <a:extLst>
              <a:ext uri="{FF2B5EF4-FFF2-40B4-BE49-F238E27FC236}">
                <a16:creationId xmlns:a16="http://schemas.microsoft.com/office/drawing/2014/main" id="{A0CE7298-C720-29AC-7147-292270EFF52B}"/>
              </a:ext>
            </a:extLst>
          </p:cNvPr>
          <p:cNvSpPr txBox="1"/>
          <p:nvPr/>
        </p:nvSpPr>
        <p:spPr>
          <a:xfrm>
            <a:off x="5686738" y="3833481"/>
            <a:ext cx="1387436" cy="653153"/>
          </a:xfrm>
          <a:prstGeom prst="roundRect">
            <a:avLst/>
          </a:prstGeom>
          <a:solidFill>
            <a:srgbClr val="E7F4FC"/>
          </a:solidFill>
        </p:spPr>
        <p:txBody>
          <a:bodyPr vert="horz" wrap="square" lIns="18000" tIns="18000" rIns="18000" bIns="18000" rtlCol="0" anchor="ctr">
            <a:spAutoFit/>
          </a:bodyPr>
          <a:lstStyle/>
          <a:p>
            <a:pPr marL="12700"/>
            <a:r>
              <a:rPr lang="en-CA" sz="1200" b="1" spc="-55">
                <a:solidFill>
                  <a:srgbClr val="231F20"/>
                </a:solidFill>
                <a:latin typeface="Calibri" panose="020F0502020204030204" pitchFamily="34" charset="0"/>
                <a:ea typeface="Calibri" panose="020F0502020204030204" pitchFamily="34" charset="0"/>
                <a:cs typeface="Calibri" panose="020F0502020204030204" pitchFamily="34" charset="0"/>
              </a:rPr>
              <a:t>IL-18 </a:t>
            </a:r>
            <a:r>
              <a:rPr lang="en-CA" sz="1200" b="1" spc="-30">
                <a:solidFill>
                  <a:srgbClr val="231F20"/>
                </a:solidFill>
                <a:latin typeface="Calibri" panose="020F0502020204030204" pitchFamily="34" charset="0"/>
                <a:ea typeface="Calibri" panose="020F0502020204030204" pitchFamily="34" charset="0"/>
                <a:cs typeface="Calibri" panose="020F0502020204030204" pitchFamily="34" charset="0"/>
              </a:rPr>
              <a:t>blockers</a:t>
            </a:r>
            <a:r>
              <a:rPr lang="en-CA" sz="1200" b="1">
                <a:solidFill>
                  <a:srgbClr val="231F20"/>
                </a:solidFill>
                <a:latin typeface="Calibri" panose="020F0502020204030204" pitchFamily="34" charset="0"/>
                <a:ea typeface="Calibri" panose="020F0502020204030204" pitchFamily="34" charset="0"/>
                <a:cs typeface="Calibri" panose="020F0502020204030204" pitchFamily="34" charset="0"/>
              </a:rPr>
              <a:t> </a:t>
            </a:r>
            <a:r>
              <a:rPr lang="en-CA" sz="1200" spc="-25">
                <a:solidFill>
                  <a:srgbClr val="231F20"/>
                </a:solidFill>
                <a:latin typeface="Calibri" panose="020F0502020204030204" pitchFamily="34" charset="0"/>
                <a:ea typeface="Calibri" panose="020F0502020204030204" pitchFamily="34" charset="0"/>
                <a:cs typeface="Calibri" panose="020F0502020204030204" pitchFamily="34" charset="0"/>
              </a:rPr>
              <a:t>(injectable</a:t>
            </a:r>
            <a:r>
              <a:rPr lang="en-CA" sz="1200">
                <a:solidFill>
                  <a:srgbClr val="231F20"/>
                </a:solidFill>
                <a:latin typeface="Calibri" panose="020F0502020204030204" pitchFamily="34" charset="0"/>
                <a:ea typeface="Calibri" panose="020F0502020204030204" pitchFamily="34" charset="0"/>
                <a:cs typeface="Calibri" panose="020F0502020204030204" pitchFamily="34" charset="0"/>
              </a:rPr>
              <a:t> </a:t>
            </a:r>
            <a:r>
              <a:rPr lang="en-CA" sz="1200" spc="-10">
                <a:solidFill>
                  <a:srgbClr val="231F20"/>
                </a:solidFill>
                <a:latin typeface="Calibri" panose="020F0502020204030204" pitchFamily="34" charset="0"/>
                <a:ea typeface="Calibri" panose="020F0502020204030204" pitchFamily="34" charset="0"/>
                <a:cs typeface="Calibri" panose="020F0502020204030204" pitchFamily="34" charset="0"/>
              </a:rPr>
              <a:t>biologics) </a:t>
            </a:r>
            <a:br>
              <a:rPr lang="en-CA" sz="1200" spc="-10">
                <a:solidFill>
                  <a:srgbClr val="231F20"/>
                </a:solidFill>
                <a:latin typeface="Calibri" panose="020F0502020204030204" pitchFamily="34" charset="0"/>
                <a:ea typeface="Calibri" panose="020F0502020204030204" pitchFamily="34" charset="0"/>
                <a:cs typeface="Calibri" panose="020F0502020204030204" pitchFamily="34" charset="0"/>
              </a:rPr>
            </a:br>
            <a:r>
              <a:rPr lang="en-CA" sz="1200" spc="-50">
                <a:solidFill>
                  <a:srgbClr val="231F20"/>
                </a:solidFill>
                <a:latin typeface="Calibri" panose="020F0502020204030204" pitchFamily="34" charset="0"/>
                <a:ea typeface="Calibri" panose="020F0502020204030204" pitchFamily="34" charset="0"/>
                <a:cs typeface="Calibri" panose="020F0502020204030204" pitchFamily="34" charset="0"/>
              </a:rPr>
              <a:t>(e.g.</a:t>
            </a:r>
            <a:r>
              <a:rPr lang="en-CA" sz="1200" spc="25">
                <a:solidFill>
                  <a:srgbClr val="231F20"/>
                </a:solidFill>
                <a:latin typeface="Calibri" panose="020F0502020204030204" pitchFamily="34" charset="0"/>
                <a:ea typeface="Calibri" panose="020F0502020204030204" pitchFamily="34" charset="0"/>
                <a:cs typeface="Calibri" panose="020F0502020204030204" pitchFamily="34" charset="0"/>
              </a:rPr>
              <a:t> </a:t>
            </a:r>
            <a:r>
              <a:rPr lang="en-CA" sz="1200" spc="-95">
                <a:solidFill>
                  <a:srgbClr val="231F20"/>
                </a:solidFill>
                <a:latin typeface="Calibri" panose="020F0502020204030204" pitchFamily="34" charset="0"/>
                <a:ea typeface="Calibri" panose="020F0502020204030204" pitchFamily="34" charset="0"/>
                <a:cs typeface="Calibri" panose="020F0502020204030204" pitchFamily="34" charset="0"/>
              </a:rPr>
              <a:t>GSK </a:t>
            </a:r>
            <a:r>
              <a:rPr lang="en-CA" sz="1200" spc="-10">
                <a:solidFill>
                  <a:srgbClr val="231F20"/>
                </a:solidFill>
                <a:latin typeface="Calibri" panose="020F0502020204030204" pitchFamily="34" charset="0"/>
                <a:ea typeface="Calibri" panose="020F0502020204030204" pitchFamily="34" charset="0"/>
                <a:cs typeface="Calibri" panose="020F0502020204030204" pitchFamily="34" charset="0"/>
              </a:rPr>
              <a:t>1070806)</a:t>
            </a:r>
            <a:endParaRPr lang="en-CA" sz="1200">
              <a:latin typeface="Calibri" panose="020F0502020204030204" pitchFamily="34" charset="0"/>
              <a:ea typeface="Calibri" panose="020F0502020204030204" pitchFamily="34" charset="0"/>
              <a:cs typeface="Calibri" panose="020F0502020204030204" pitchFamily="34" charset="0"/>
            </a:endParaRPr>
          </a:p>
        </p:txBody>
      </p:sp>
      <p:grpSp>
        <p:nvGrpSpPr>
          <p:cNvPr id="151" name="Group 150">
            <a:extLst>
              <a:ext uri="{FF2B5EF4-FFF2-40B4-BE49-F238E27FC236}">
                <a16:creationId xmlns:a16="http://schemas.microsoft.com/office/drawing/2014/main" id="{CD7561A7-14BC-1643-8552-43BD66B3A422}"/>
              </a:ext>
            </a:extLst>
          </p:cNvPr>
          <p:cNvGrpSpPr>
            <a:grpSpLocks noChangeAspect="1"/>
          </p:cNvGrpSpPr>
          <p:nvPr/>
        </p:nvGrpSpPr>
        <p:grpSpPr>
          <a:xfrm>
            <a:off x="2856307" y="1339435"/>
            <a:ext cx="1874534" cy="1980236"/>
            <a:chOff x="495658" y="25891"/>
            <a:chExt cx="1144059" cy="1229937"/>
          </a:xfrm>
        </p:grpSpPr>
        <p:pic>
          <p:nvPicPr>
            <p:cNvPr id="152" name="object 23">
              <a:extLst>
                <a:ext uri="{FF2B5EF4-FFF2-40B4-BE49-F238E27FC236}">
                  <a16:creationId xmlns:a16="http://schemas.microsoft.com/office/drawing/2014/main" id="{BA19DA34-AC54-55AF-0140-49823891CA1A}"/>
                </a:ext>
              </a:extLst>
            </p:cNvPr>
            <p:cNvPicPr/>
            <p:nvPr/>
          </p:nvPicPr>
          <p:blipFill>
            <a:blip r:embed="rId6" cstate="print"/>
            <a:srcRect b="54027"/>
            <a:stretch>
              <a:fillRect/>
            </a:stretch>
          </p:blipFill>
          <p:spPr>
            <a:xfrm>
              <a:off x="495658" y="25891"/>
              <a:ext cx="1144059" cy="1229937"/>
            </a:xfrm>
            <a:prstGeom prst="rect">
              <a:avLst/>
            </a:prstGeom>
          </p:spPr>
        </p:pic>
        <p:grpSp>
          <p:nvGrpSpPr>
            <p:cNvPr id="153" name="object 35">
              <a:extLst>
                <a:ext uri="{FF2B5EF4-FFF2-40B4-BE49-F238E27FC236}">
                  <a16:creationId xmlns:a16="http://schemas.microsoft.com/office/drawing/2014/main" id="{FC390562-0021-CAEA-690F-E7F799BDE633}"/>
                </a:ext>
              </a:extLst>
            </p:cNvPr>
            <p:cNvGrpSpPr/>
            <p:nvPr/>
          </p:nvGrpSpPr>
          <p:grpSpPr>
            <a:xfrm>
              <a:off x="676549" y="46513"/>
              <a:ext cx="86360" cy="37465"/>
              <a:chOff x="676549" y="46513"/>
              <a:chExt cx="86360" cy="37465"/>
            </a:xfrm>
          </p:grpSpPr>
          <p:sp>
            <p:nvSpPr>
              <p:cNvPr id="154" name="object 36">
                <a:extLst>
                  <a:ext uri="{FF2B5EF4-FFF2-40B4-BE49-F238E27FC236}">
                    <a16:creationId xmlns:a16="http://schemas.microsoft.com/office/drawing/2014/main" id="{527FE038-0B14-2A27-2E4A-190A75319208}"/>
                  </a:ext>
                </a:extLst>
              </p:cNvPr>
              <p:cNvSpPr/>
              <p:nvPr/>
            </p:nvSpPr>
            <p:spPr>
              <a:xfrm>
                <a:off x="702741" y="65115"/>
                <a:ext cx="13970" cy="0"/>
              </a:xfrm>
              <a:custGeom>
                <a:avLst/>
                <a:gdLst/>
                <a:ahLst/>
                <a:cxnLst/>
                <a:rect l="l" t="t" r="r" b="b"/>
                <a:pathLst>
                  <a:path w="13970">
                    <a:moveTo>
                      <a:pt x="0" y="0"/>
                    </a:moveTo>
                    <a:lnTo>
                      <a:pt x="13931" y="0"/>
                    </a:lnTo>
                  </a:path>
                </a:pathLst>
              </a:custGeom>
              <a:ln w="6350">
                <a:solidFill>
                  <a:srgbClr val="454848"/>
                </a:solidFill>
              </a:ln>
            </p:spPr>
            <p:txBody>
              <a:bodyPr wrap="square" lIns="0" tIns="0" rIns="0" bIns="0" rtlCol="0"/>
              <a:lstStyle/>
              <a:p>
                <a:endParaRPr/>
              </a:p>
            </p:txBody>
          </p:sp>
          <p:sp>
            <p:nvSpPr>
              <p:cNvPr id="155" name="object 37">
                <a:extLst>
                  <a:ext uri="{FF2B5EF4-FFF2-40B4-BE49-F238E27FC236}">
                    <a16:creationId xmlns:a16="http://schemas.microsoft.com/office/drawing/2014/main" id="{90A9170C-79FE-98A3-B0F8-F103B171B7B5}"/>
                  </a:ext>
                </a:extLst>
              </p:cNvPr>
              <p:cNvSpPr/>
              <p:nvPr/>
            </p:nvSpPr>
            <p:spPr>
              <a:xfrm>
                <a:off x="678136" y="52174"/>
                <a:ext cx="31115" cy="26034"/>
              </a:xfrm>
              <a:custGeom>
                <a:avLst/>
                <a:gdLst/>
                <a:ahLst/>
                <a:cxnLst/>
                <a:rect l="l" t="t" r="r" b="b"/>
                <a:pathLst>
                  <a:path w="31115" h="26034">
                    <a:moveTo>
                      <a:pt x="25019" y="0"/>
                    </a:moveTo>
                    <a:lnTo>
                      <a:pt x="5791" y="0"/>
                    </a:lnTo>
                    <a:lnTo>
                      <a:pt x="0" y="5791"/>
                    </a:lnTo>
                    <a:lnTo>
                      <a:pt x="0" y="20091"/>
                    </a:lnTo>
                    <a:lnTo>
                      <a:pt x="5791" y="25882"/>
                    </a:lnTo>
                    <a:lnTo>
                      <a:pt x="25019" y="25882"/>
                    </a:lnTo>
                    <a:lnTo>
                      <a:pt x="30810" y="20091"/>
                    </a:lnTo>
                    <a:lnTo>
                      <a:pt x="30810" y="12941"/>
                    </a:lnTo>
                    <a:lnTo>
                      <a:pt x="30810" y="5791"/>
                    </a:lnTo>
                    <a:lnTo>
                      <a:pt x="25019" y="0"/>
                    </a:lnTo>
                    <a:close/>
                  </a:path>
                </a:pathLst>
              </a:custGeom>
              <a:solidFill>
                <a:srgbClr val="455DAA"/>
              </a:solidFill>
            </p:spPr>
            <p:txBody>
              <a:bodyPr wrap="square" lIns="0" tIns="0" rIns="0" bIns="0" rtlCol="0"/>
              <a:lstStyle/>
              <a:p>
                <a:endParaRPr/>
              </a:p>
            </p:txBody>
          </p:sp>
          <p:sp>
            <p:nvSpPr>
              <p:cNvPr id="156" name="object 38">
                <a:extLst>
                  <a:ext uri="{FF2B5EF4-FFF2-40B4-BE49-F238E27FC236}">
                    <a16:creationId xmlns:a16="http://schemas.microsoft.com/office/drawing/2014/main" id="{FF8339F0-6458-5DB0-C4D3-79B4AAA41BE3}"/>
                  </a:ext>
                </a:extLst>
              </p:cNvPr>
              <p:cNvSpPr/>
              <p:nvPr/>
            </p:nvSpPr>
            <p:spPr>
              <a:xfrm>
                <a:off x="678136" y="52174"/>
                <a:ext cx="31115" cy="26034"/>
              </a:xfrm>
              <a:custGeom>
                <a:avLst/>
                <a:gdLst/>
                <a:ahLst/>
                <a:cxnLst/>
                <a:rect l="l" t="t" r="r" b="b"/>
                <a:pathLst>
                  <a:path w="31115" h="26034">
                    <a:moveTo>
                      <a:pt x="30810" y="12941"/>
                    </a:moveTo>
                    <a:lnTo>
                      <a:pt x="30810" y="20091"/>
                    </a:lnTo>
                    <a:lnTo>
                      <a:pt x="25019" y="25882"/>
                    </a:lnTo>
                    <a:lnTo>
                      <a:pt x="17868" y="25882"/>
                    </a:lnTo>
                    <a:lnTo>
                      <a:pt x="12928" y="25882"/>
                    </a:lnTo>
                    <a:lnTo>
                      <a:pt x="5791" y="25882"/>
                    </a:lnTo>
                    <a:lnTo>
                      <a:pt x="0" y="20091"/>
                    </a:lnTo>
                    <a:lnTo>
                      <a:pt x="0" y="12941"/>
                    </a:lnTo>
                    <a:lnTo>
                      <a:pt x="0" y="5791"/>
                    </a:lnTo>
                    <a:lnTo>
                      <a:pt x="5791" y="0"/>
                    </a:lnTo>
                    <a:lnTo>
                      <a:pt x="12928" y="0"/>
                    </a:lnTo>
                    <a:lnTo>
                      <a:pt x="17868" y="0"/>
                    </a:lnTo>
                    <a:lnTo>
                      <a:pt x="25019" y="0"/>
                    </a:lnTo>
                    <a:lnTo>
                      <a:pt x="30810" y="5791"/>
                    </a:lnTo>
                    <a:lnTo>
                      <a:pt x="30810" y="12941"/>
                    </a:lnTo>
                    <a:close/>
                  </a:path>
                </a:pathLst>
              </a:custGeom>
              <a:ln w="3175">
                <a:solidFill>
                  <a:srgbClr val="17479E"/>
                </a:solidFill>
              </a:ln>
            </p:spPr>
            <p:txBody>
              <a:bodyPr wrap="square" lIns="0" tIns="0" rIns="0" bIns="0" rtlCol="0"/>
              <a:lstStyle/>
              <a:p>
                <a:endParaRPr/>
              </a:p>
            </p:txBody>
          </p:sp>
          <p:sp>
            <p:nvSpPr>
              <p:cNvPr id="157" name="object 39">
                <a:extLst>
                  <a:ext uri="{FF2B5EF4-FFF2-40B4-BE49-F238E27FC236}">
                    <a16:creationId xmlns:a16="http://schemas.microsoft.com/office/drawing/2014/main" id="{9906CAD2-3CA8-7D8D-D1A7-2AECB3658290}"/>
                  </a:ext>
                </a:extLst>
              </p:cNvPr>
              <p:cNvSpPr/>
              <p:nvPr/>
            </p:nvSpPr>
            <p:spPr>
              <a:xfrm>
                <a:off x="716250" y="48101"/>
                <a:ext cx="45085" cy="34290"/>
              </a:xfrm>
              <a:custGeom>
                <a:avLst/>
                <a:gdLst/>
                <a:ahLst/>
                <a:cxnLst/>
                <a:rect l="l" t="t" r="r" b="b"/>
                <a:pathLst>
                  <a:path w="45084" h="34290">
                    <a:moveTo>
                      <a:pt x="36334" y="0"/>
                    </a:moveTo>
                    <a:lnTo>
                      <a:pt x="27190" y="444"/>
                    </a:lnTo>
                    <a:lnTo>
                      <a:pt x="16205" y="444"/>
                    </a:lnTo>
                    <a:lnTo>
                      <a:pt x="7048" y="889"/>
                    </a:lnTo>
                    <a:lnTo>
                      <a:pt x="0" y="8661"/>
                    </a:lnTo>
                    <a:lnTo>
                      <a:pt x="876" y="26962"/>
                    </a:lnTo>
                    <a:lnTo>
                      <a:pt x="8661" y="34023"/>
                    </a:lnTo>
                    <a:lnTo>
                      <a:pt x="17805" y="33578"/>
                    </a:lnTo>
                    <a:lnTo>
                      <a:pt x="28790" y="33578"/>
                    </a:lnTo>
                    <a:lnTo>
                      <a:pt x="37934" y="33134"/>
                    </a:lnTo>
                    <a:lnTo>
                      <a:pt x="44996" y="25361"/>
                    </a:lnTo>
                    <a:lnTo>
                      <a:pt x="44107" y="7061"/>
                    </a:lnTo>
                    <a:lnTo>
                      <a:pt x="36334" y="0"/>
                    </a:lnTo>
                    <a:close/>
                  </a:path>
                </a:pathLst>
              </a:custGeom>
              <a:solidFill>
                <a:srgbClr val="2BAC98"/>
              </a:solidFill>
            </p:spPr>
            <p:txBody>
              <a:bodyPr wrap="square" lIns="0" tIns="0" rIns="0" bIns="0" rtlCol="0"/>
              <a:lstStyle/>
              <a:p>
                <a:endParaRPr/>
              </a:p>
            </p:txBody>
          </p:sp>
          <p:sp>
            <p:nvSpPr>
              <p:cNvPr id="158" name="object 40">
                <a:extLst>
                  <a:ext uri="{FF2B5EF4-FFF2-40B4-BE49-F238E27FC236}">
                    <a16:creationId xmlns:a16="http://schemas.microsoft.com/office/drawing/2014/main" id="{C8E2872E-4F21-36E9-CE74-7C2F5FE545B6}"/>
                  </a:ext>
                </a:extLst>
              </p:cNvPr>
              <p:cNvSpPr/>
              <p:nvPr/>
            </p:nvSpPr>
            <p:spPr>
              <a:xfrm>
                <a:off x="716250" y="48101"/>
                <a:ext cx="45085" cy="34290"/>
              </a:xfrm>
              <a:custGeom>
                <a:avLst/>
                <a:gdLst/>
                <a:ahLst/>
                <a:cxnLst/>
                <a:rect l="l" t="t" r="r" b="b"/>
                <a:pathLst>
                  <a:path w="45084" h="34290">
                    <a:moveTo>
                      <a:pt x="17805" y="33578"/>
                    </a:moveTo>
                    <a:lnTo>
                      <a:pt x="8661" y="34023"/>
                    </a:lnTo>
                    <a:lnTo>
                      <a:pt x="876" y="26962"/>
                    </a:lnTo>
                    <a:lnTo>
                      <a:pt x="444" y="17818"/>
                    </a:lnTo>
                    <a:lnTo>
                      <a:pt x="0" y="8661"/>
                    </a:lnTo>
                    <a:lnTo>
                      <a:pt x="7048" y="889"/>
                    </a:lnTo>
                    <a:lnTo>
                      <a:pt x="16205" y="444"/>
                    </a:lnTo>
                    <a:lnTo>
                      <a:pt x="27190" y="444"/>
                    </a:lnTo>
                    <a:lnTo>
                      <a:pt x="36334" y="0"/>
                    </a:lnTo>
                    <a:lnTo>
                      <a:pt x="44107" y="7061"/>
                    </a:lnTo>
                    <a:lnTo>
                      <a:pt x="44551" y="16217"/>
                    </a:lnTo>
                    <a:lnTo>
                      <a:pt x="44996" y="25361"/>
                    </a:lnTo>
                    <a:lnTo>
                      <a:pt x="37934" y="33134"/>
                    </a:lnTo>
                    <a:lnTo>
                      <a:pt x="28790" y="33578"/>
                    </a:lnTo>
                    <a:lnTo>
                      <a:pt x="17805" y="33578"/>
                    </a:lnTo>
                    <a:close/>
                  </a:path>
                </a:pathLst>
              </a:custGeom>
              <a:ln w="3175">
                <a:solidFill>
                  <a:srgbClr val="00997D"/>
                </a:solidFill>
              </a:ln>
            </p:spPr>
            <p:txBody>
              <a:bodyPr wrap="square" lIns="0" tIns="0" rIns="0" bIns="0" rtlCol="0"/>
              <a:lstStyle/>
              <a:p>
                <a:endParaRPr/>
              </a:p>
            </p:txBody>
          </p:sp>
        </p:grpSp>
      </p:grpSp>
      <p:sp>
        <p:nvSpPr>
          <p:cNvPr id="159" name="object 29">
            <a:extLst>
              <a:ext uri="{FF2B5EF4-FFF2-40B4-BE49-F238E27FC236}">
                <a16:creationId xmlns:a16="http://schemas.microsoft.com/office/drawing/2014/main" id="{5128CA88-BA1B-E7AB-BCC0-DE178638D349}"/>
              </a:ext>
            </a:extLst>
          </p:cNvPr>
          <p:cNvSpPr txBox="1"/>
          <p:nvPr/>
        </p:nvSpPr>
        <p:spPr>
          <a:xfrm>
            <a:off x="3438059" y="3557274"/>
            <a:ext cx="618364" cy="324758"/>
          </a:xfrm>
          <a:prstGeom prst="rect">
            <a:avLst/>
          </a:prstGeom>
        </p:spPr>
        <p:txBody>
          <a:bodyPr vert="horz" wrap="square" lIns="0" tIns="24130" rIns="0" bIns="0" rtlCol="0">
            <a:spAutoFit/>
          </a:bodyPr>
          <a:lstStyle/>
          <a:p>
            <a:pPr marL="67310" marR="5080" indent="-55244" algn="ctr"/>
            <a:r>
              <a:rPr sz="1200" b="1" spc="-60">
                <a:solidFill>
                  <a:srgbClr val="231F20"/>
                </a:solidFill>
                <a:latin typeface="Calibri" panose="020F0502020204030204" pitchFamily="34" charset="0"/>
                <a:ea typeface="Calibri" panose="020F0502020204030204" pitchFamily="34" charset="0"/>
                <a:cs typeface="Calibri" panose="020F0502020204030204" pitchFamily="34" charset="0"/>
              </a:rPr>
              <a:t>Caspase-</a:t>
            </a:r>
            <a:r>
              <a:rPr sz="1200" b="1" spc="-155">
                <a:solidFill>
                  <a:srgbClr val="231F20"/>
                </a:solidFill>
                <a:latin typeface="Calibri" panose="020F0502020204030204" pitchFamily="34" charset="0"/>
                <a:ea typeface="Calibri" panose="020F0502020204030204" pitchFamily="34" charset="0"/>
                <a:cs typeface="Calibri" panose="020F0502020204030204" pitchFamily="34" charset="0"/>
              </a:rPr>
              <a:t>1</a:t>
            </a:r>
            <a:r>
              <a:rPr lang="en-CA" sz="1200" b="1" spc="-10">
                <a:solidFill>
                  <a:srgbClr val="231F20"/>
                </a:solidFill>
                <a:latin typeface="Calibri" panose="020F0502020204030204" pitchFamily="34" charset="0"/>
                <a:ea typeface="Calibri" panose="020F0502020204030204" pitchFamily="34" charset="0"/>
                <a:cs typeface="Calibri" panose="020F0502020204030204" pitchFamily="34" charset="0"/>
              </a:rPr>
              <a:t>  </a:t>
            </a:r>
            <a:r>
              <a:rPr sz="1200" b="1" spc="-10">
                <a:solidFill>
                  <a:srgbClr val="231F20"/>
                </a:solidFill>
                <a:latin typeface="Calibri" panose="020F0502020204030204" pitchFamily="34" charset="0"/>
                <a:ea typeface="Calibri" panose="020F0502020204030204" pitchFamily="34" charset="0"/>
                <a:cs typeface="Calibri" panose="020F0502020204030204" pitchFamily="34" charset="0"/>
              </a:rPr>
              <a:t>activity</a:t>
            </a:r>
            <a:endParaRPr sz="1200" b="1">
              <a:latin typeface="Calibri" panose="020F0502020204030204" pitchFamily="34" charset="0"/>
              <a:ea typeface="Calibri" panose="020F0502020204030204" pitchFamily="34" charset="0"/>
              <a:cs typeface="Calibri" panose="020F0502020204030204" pitchFamily="34" charset="0"/>
            </a:endParaRPr>
          </a:p>
        </p:txBody>
      </p:sp>
      <p:sp>
        <p:nvSpPr>
          <p:cNvPr id="160" name="object 17">
            <a:extLst>
              <a:ext uri="{FF2B5EF4-FFF2-40B4-BE49-F238E27FC236}">
                <a16:creationId xmlns:a16="http://schemas.microsoft.com/office/drawing/2014/main" id="{D130663C-6131-89DF-3614-01A99A0B8B48}"/>
              </a:ext>
            </a:extLst>
          </p:cNvPr>
          <p:cNvSpPr txBox="1"/>
          <p:nvPr/>
        </p:nvSpPr>
        <p:spPr>
          <a:xfrm>
            <a:off x="1198451" y="4772744"/>
            <a:ext cx="1420392" cy="1061775"/>
          </a:xfrm>
          <a:prstGeom prst="roundRect">
            <a:avLst/>
          </a:prstGeom>
          <a:solidFill>
            <a:srgbClr val="E7F4FC"/>
          </a:solidFill>
        </p:spPr>
        <p:txBody>
          <a:bodyPr vert="horz" wrap="square" lIns="18000" tIns="18000" rIns="18000" bIns="18000" rtlCol="0" anchor="ctr">
            <a:spAutoFit/>
          </a:bodyPr>
          <a:lstStyle/>
          <a:p>
            <a:pPr marL="12700"/>
            <a:r>
              <a:rPr lang="en-CA" sz="1200" b="1" spc="-55">
                <a:solidFill>
                  <a:srgbClr val="231F20"/>
                </a:solidFill>
                <a:latin typeface="Calibri" panose="020F0502020204030204" pitchFamily="34" charset="0"/>
                <a:ea typeface="Calibri" panose="020F0502020204030204" pitchFamily="34" charset="0"/>
                <a:cs typeface="Calibri" panose="020F0502020204030204" pitchFamily="34" charset="0"/>
              </a:rPr>
              <a:t>IL-6 </a:t>
            </a:r>
            <a:r>
              <a:rPr lang="en-CA" sz="1200" b="1" spc="-30">
                <a:solidFill>
                  <a:srgbClr val="231F20"/>
                </a:solidFill>
                <a:latin typeface="Calibri" panose="020F0502020204030204" pitchFamily="34" charset="0"/>
                <a:ea typeface="Calibri" panose="020F0502020204030204" pitchFamily="34" charset="0"/>
                <a:cs typeface="Calibri" panose="020F0502020204030204" pitchFamily="34" charset="0"/>
              </a:rPr>
              <a:t>blockers</a:t>
            </a:r>
            <a:r>
              <a:rPr lang="en-CA" sz="1200" b="1">
                <a:solidFill>
                  <a:srgbClr val="231F20"/>
                </a:solidFill>
                <a:latin typeface="Calibri" panose="020F0502020204030204" pitchFamily="34" charset="0"/>
                <a:ea typeface="Calibri" panose="020F0502020204030204" pitchFamily="34" charset="0"/>
                <a:cs typeface="Calibri" panose="020F0502020204030204" pitchFamily="34" charset="0"/>
              </a:rPr>
              <a:t> </a:t>
            </a:r>
            <a:r>
              <a:rPr lang="en-CA" sz="1200" spc="-25">
                <a:solidFill>
                  <a:srgbClr val="231F20"/>
                </a:solidFill>
                <a:latin typeface="Calibri" panose="020F0502020204030204" pitchFamily="34" charset="0"/>
                <a:ea typeface="Calibri" panose="020F0502020204030204" pitchFamily="34" charset="0"/>
                <a:cs typeface="Calibri" panose="020F0502020204030204" pitchFamily="34" charset="0"/>
              </a:rPr>
              <a:t>(injectable</a:t>
            </a:r>
            <a:r>
              <a:rPr lang="en-CA" sz="1200">
                <a:solidFill>
                  <a:srgbClr val="231F20"/>
                </a:solidFill>
                <a:latin typeface="Calibri" panose="020F0502020204030204" pitchFamily="34" charset="0"/>
                <a:ea typeface="Calibri" panose="020F0502020204030204" pitchFamily="34" charset="0"/>
                <a:cs typeface="Calibri" panose="020F0502020204030204" pitchFamily="34" charset="0"/>
              </a:rPr>
              <a:t> </a:t>
            </a:r>
            <a:r>
              <a:rPr lang="en-CA" sz="1200" spc="-10">
                <a:solidFill>
                  <a:srgbClr val="231F20"/>
                </a:solidFill>
                <a:latin typeface="Calibri" panose="020F0502020204030204" pitchFamily="34" charset="0"/>
                <a:ea typeface="Calibri" panose="020F0502020204030204" pitchFamily="34" charset="0"/>
                <a:cs typeface="Calibri" panose="020F0502020204030204" pitchFamily="34" charset="0"/>
              </a:rPr>
              <a:t>biologics) </a:t>
            </a:r>
            <a:r>
              <a:rPr lang="en-CA" sz="1200" spc="-45">
                <a:solidFill>
                  <a:srgbClr val="231F20"/>
                </a:solidFill>
                <a:latin typeface="Calibri" panose="020F0502020204030204" pitchFamily="34" charset="0"/>
                <a:ea typeface="Calibri" panose="020F0502020204030204" pitchFamily="34" charset="0"/>
                <a:cs typeface="Calibri" panose="020F0502020204030204" pitchFamily="34" charset="0"/>
              </a:rPr>
              <a:t>(</a:t>
            </a:r>
            <a:r>
              <a:rPr lang="en-CA" sz="1200" spc="-45" err="1">
                <a:solidFill>
                  <a:srgbClr val="231F20"/>
                </a:solidFill>
                <a:latin typeface="Calibri" panose="020F0502020204030204" pitchFamily="34" charset="0"/>
                <a:ea typeface="Calibri" panose="020F0502020204030204" pitchFamily="34" charset="0"/>
                <a:cs typeface="Calibri" panose="020F0502020204030204" pitchFamily="34" charset="0"/>
              </a:rPr>
              <a:t>e.g</a:t>
            </a:r>
            <a:r>
              <a:rPr lang="en-CA" sz="1200" spc="15">
                <a:solidFill>
                  <a:srgbClr val="231F20"/>
                </a:solidFill>
                <a:latin typeface="Calibri" panose="020F0502020204030204" pitchFamily="34" charset="0"/>
                <a:ea typeface="Calibri" panose="020F0502020204030204" pitchFamily="34" charset="0"/>
                <a:cs typeface="Calibri" panose="020F0502020204030204" pitchFamily="34" charset="0"/>
              </a:rPr>
              <a:t> </a:t>
            </a:r>
            <a:r>
              <a:rPr lang="en-CA" sz="1200" spc="-30">
                <a:solidFill>
                  <a:srgbClr val="231F20"/>
                </a:solidFill>
                <a:latin typeface="Calibri" panose="020F0502020204030204" pitchFamily="34" charset="0"/>
                <a:ea typeface="Calibri" panose="020F0502020204030204" pitchFamily="34" charset="0"/>
                <a:cs typeface="Calibri" panose="020F0502020204030204" pitchFamily="34" charset="0"/>
              </a:rPr>
              <a:t>Ziltivekimab,</a:t>
            </a:r>
            <a:r>
              <a:rPr lang="en-CA" sz="1200" spc="20">
                <a:solidFill>
                  <a:srgbClr val="231F20"/>
                </a:solidFill>
                <a:latin typeface="Calibri" panose="020F0502020204030204" pitchFamily="34" charset="0"/>
                <a:ea typeface="Calibri" panose="020F0502020204030204" pitchFamily="34" charset="0"/>
                <a:cs typeface="Calibri" panose="020F0502020204030204" pitchFamily="34" charset="0"/>
              </a:rPr>
              <a:t> </a:t>
            </a:r>
            <a:r>
              <a:rPr lang="en-CA" sz="1200" spc="-45" err="1">
                <a:solidFill>
                  <a:srgbClr val="231F20"/>
                </a:solidFill>
                <a:latin typeface="Calibri" panose="020F0502020204030204" pitchFamily="34" charset="0"/>
                <a:ea typeface="Calibri" panose="020F0502020204030204" pitchFamily="34" charset="0"/>
                <a:cs typeface="Calibri" panose="020F0502020204030204" pitchFamily="34" charset="0"/>
              </a:rPr>
              <a:t>Pacibekitug</a:t>
            </a:r>
            <a:r>
              <a:rPr lang="en-CA" sz="1200" spc="-45">
                <a:solidFill>
                  <a:srgbClr val="231F20"/>
                </a:solidFill>
                <a:latin typeface="Calibri" panose="020F0502020204030204" pitchFamily="34" charset="0"/>
                <a:ea typeface="Calibri" panose="020F0502020204030204" pitchFamily="34" charset="0"/>
                <a:cs typeface="Calibri" panose="020F0502020204030204" pitchFamily="34" charset="0"/>
              </a:rPr>
              <a:t>,</a:t>
            </a:r>
            <a:r>
              <a:rPr lang="en-CA" sz="1200" spc="20">
                <a:solidFill>
                  <a:srgbClr val="231F20"/>
                </a:solidFill>
                <a:latin typeface="Calibri" panose="020F0502020204030204" pitchFamily="34" charset="0"/>
                <a:ea typeface="Calibri" panose="020F0502020204030204" pitchFamily="34" charset="0"/>
                <a:cs typeface="Calibri" panose="020F0502020204030204" pitchFamily="34" charset="0"/>
              </a:rPr>
              <a:t> </a:t>
            </a:r>
            <a:r>
              <a:rPr lang="en-CA" sz="1200" spc="-35">
                <a:solidFill>
                  <a:srgbClr val="231F20"/>
                </a:solidFill>
                <a:latin typeface="Calibri" panose="020F0502020204030204" pitchFamily="34" charset="0"/>
                <a:ea typeface="Calibri" panose="020F0502020204030204" pitchFamily="34" charset="0"/>
                <a:cs typeface="Calibri" panose="020F0502020204030204" pitchFamily="34" charset="0"/>
              </a:rPr>
              <a:t>Tocilizumab)</a:t>
            </a:r>
            <a:endParaRPr lang="en-CA" sz="12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548665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1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1"/>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24"/>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02"/>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1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2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92"/>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29"/>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28"/>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34"/>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143"/>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46"/>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147"/>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50"/>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60"/>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140"/>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138"/>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1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 grpId="0" animBg="1"/>
      <p:bldP spid="101" grpId="0"/>
      <p:bldP spid="105" grpId="0"/>
      <p:bldP spid="106" grpId="0"/>
      <p:bldP spid="107" grpId="0"/>
      <p:bldP spid="108" grpId="0"/>
      <p:bldP spid="127" grpId="0"/>
      <p:bldP spid="128" grpId="0"/>
      <p:bldP spid="129" grpId="0" animBg="1"/>
      <p:bldP spid="130" grpId="0"/>
      <p:bldP spid="134" grpId="0" animBg="1"/>
      <p:bldP spid="138" grpId="0" animBg="1"/>
      <p:bldP spid="139" grpId="0" animBg="1"/>
      <p:bldP spid="146" grpId="0" animBg="1"/>
      <p:bldP spid="150" grpId="0" animBg="1"/>
      <p:bldP spid="159" grpId="0"/>
      <p:bldP spid="16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4A0C74-2679-3D9C-3DBF-743014B1DEDA}"/>
            </a:ext>
          </a:extLst>
        </p:cNvPr>
        <p:cNvGrpSpPr/>
        <p:nvPr/>
      </p:nvGrpSpPr>
      <p:grpSpPr>
        <a:xfrm>
          <a:off x="0" y="0"/>
          <a:ext cx="0" cy="0"/>
          <a:chOff x="0" y="0"/>
          <a:chExt cx="0" cy="0"/>
        </a:xfrm>
      </p:grpSpPr>
      <p:grpSp>
        <p:nvGrpSpPr>
          <p:cNvPr id="64" name="Group 63">
            <a:extLst>
              <a:ext uri="{FF2B5EF4-FFF2-40B4-BE49-F238E27FC236}">
                <a16:creationId xmlns:a16="http://schemas.microsoft.com/office/drawing/2014/main" id="{4AB46325-BB04-E32E-4AA0-367733023D1E}"/>
              </a:ext>
            </a:extLst>
          </p:cNvPr>
          <p:cNvGrpSpPr/>
          <p:nvPr/>
        </p:nvGrpSpPr>
        <p:grpSpPr>
          <a:xfrm>
            <a:off x="279002" y="1000239"/>
            <a:ext cx="11557265" cy="360000"/>
            <a:chOff x="355733" y="984779"/>
            <a:chExt cx="11480533" cy="360000"/>
          </a:xfrm>
        </p:grpSpPr>
        <p:cxnSp>
          <p:nvCxnSpPr>
            <p:cNvPr id="65" name="Straight Connector 64">
              <a:extLst>
                <a:ext uri="{FF2B5EF4-FFF2-40B4-BE49-F238E27FC236}">
                  <a16:creationId xmlns:a16="http://schemas.microsoft.com/office/drawing/2014/main" id="{F4D171FF-B819-EDBD-D1C7-C051D14BBB6F}"/>
                </a:ext>
              </a:extLst>
            </p:cNvPr>
            <p:cNvCxnSpPr>
              <a:cxnSpLocks/>
            </p:cNvCxnSpPr>
            <p:nvPr/>
          </p:nvCxnSpPr>
          <p:spPr>
            <a:xfrm>
              <a:off x="355733" y="1164779"/>
              <a:ext cx="11480533" cy="0"/>
            </a:xfrm>
            <a:prstGeom prst="line">
              <a:avLst/>
            </a:prstGeom>
            <a:ln w="12700">
              <a:solidFill>
                <a:schemeClr val="accent1"/>
              </a:solidFill>
            </a:ln>
          </p:spPr>
          <p:style>
            <a:lnRef idx="2">
              <a:schemeClr val="accent1"/>
            </a:lnRef>
            <a:fillRef idx="0">
              <a:schemeClr val="accent1"/>
            </a:fillRef>
            <a:effectRef idx="1">
              <a:schemeClr val="accent1"/>
            </a:effectRef>
            <a:fontRef idx="minor">
              <a:schemeClr val="tx1"/>
            </a:fontRef>
          </p:style>
        </p:cxnSp>
        <p:sp>
          <p:nvSpPr>
            <p:cNvPr id="66" name="Text 12">
              <a:extLst>
                <a:ext uri="{FF2B5EF4-FFF2-40B4-BE49-F238E27FC236}">
                  <a16:creationId xmlns:a16="http://schemas.microsoft.com/office/drawing/2014/main" id="{5E16A40F-4615-E95F-15F7-5A88BB537F81}"/>
                </a:ext>
              </a:extLst>
            </p:cNvPr>
            <p:cNvSpPr/>
            <p:nvPr/>
          </p:nvSpPr>
          <p:spPr>
            <a:xfrm>
              <a:off x="355733" y="984779"/>
              <a:ext cx="357868" cy="360000"/>
            </a:xfrm>
            <a:prstGeom prst="rect">
              <a:avLst/>
            </a:prstGeom>
            <a:solidFill>
              <a:schemeClr val="bg1"/>
            </a:solidFill>
            <a:ln/>
          </p:spPr>
          <p:txBody>
            <a:bodyPr wrap="none" lIns="0" tIns="0" rIns="0" bIns="0" rtlCol="0" anchor="ctr">
              <a:normAutofit/>
            </a:bodyPr>
            <a:lstStyle/>
            <a:p>
              <a:pPr marL="0" indent="0">
                <a:buNone/>
              </a:pPr>
              <a:endParaRPr lang="en-US" sz="1600" b="1">
                <a:solidFill>
                  <a:schemeClr val="accent1"/>
                </a:solidFill>
                <a:latin typeface="Calibri Light" panose="020F0302020204030204" pitchFamily="34" charset="0"/>
                <a:cs typeface="Calibri Light" panose="020F0302020204030204" pitchFamily="34" charset="0"/>
              </a:endParaRPr>
            </a:p>
          </p:txBody>
        </p:sp>
        <p:sp>
          <p:nvSpPr>
            <p:cNvPr id="67" name="Text 12">
              <a:extLst>
                <a:ext uri="{FF2B5EF4-FFF2-40B4-BE49-F238E27FC236}">
                  <a16:creationId xmlns:a16="http://schemas.microsoft.com/office/drawing/2014/main" id="{B0B97C15-6784-66F1-B687-F9470A85FD8C}"/>
                </a:ext>
              </a:extLst>
            </p:cNvPr>
            <p:cNvSpPr/>
            <p:nvPr/>
          </p:nvSpPr>
          <p:spPr>
            <a:xfrm>
              <a:off x="420162" y="984779"/>
              <a:ext cx="3011812" cy="360000"/>
            </a:xfrm>
            <a:prstGeom prst="rect">
              <a:avLst/>
            </a:prstGeom>
            <a:solidFill>
              <a:schemeClr val="bg1"/>
            </a:solidFill>
            <a:ln/>
          </p:spPr>
          <p:txBody>
            <a:bodyPr wrap="none" lIns="0" tIns="0" rIns="0" bIns="0" rtlCol="0" anchor="ctr">
              <a:normAutofit/>
            </a:bodyPr>
            <a:lstStyle/>
            <a:p>
              <a:pPr marL="0" indent="0">
                <a:buNone/>
              </a:pPr>
              <a:r>
                <a:rPr lang="en-US" sz="1400" b="1">
                  <a:solidFill>
                    <a:schemeClr val="tx2"/>
                  </a:solidFill>
                  <a:latin typeface="Arial" panose="020B0604020202020204" pitchFamily="34" charset="0"/>
                  <a:ea typeface="Inter"/>
                  <a:cs typeface="Arial" panose="020B0604020202020204" pitchFamily="34" charset="0"/>
                </a:rPr>
                <a:t>Ruvonoflast mechanism of action</a:t>
              </a:r>
              <a:endParaRPr lang="en-US" sz="1400" b="1">
                <a:solidFill>
                  <a:schemeClr val="tx2"/>
                </a:solidFill>
                <a:latin typeface="Arial" panose="020B0604020202020204" pitchFamily="34" charset="0"/>
                <a:ea typeface="Calibri Light"/>
                <a:cs typeface="Arial" panose="020B0604020202020204" pitchFamily="34" charset="0"/>
              </a:endParaRPr>
            </a:p>
          </p:txBody>
        </p:sp>
      </p:grpSp>
      <p:sp>
        <p:nvSpPr>
          <p:cNvPr id="131" name="Text 10">
            <a:extLst>
              <a:ext uri="{FF2B5EF4-FFF2-40B4-BE49-F238E27FC236}">
                <a16:creationId xmlns:a16="http://schemas.microsoft.com/office/drawing/2014/main" id="{A84C97F4-2B41-1105-D962-0E4CA4370D0F}"/>
              </a:ext>
            </a:extLst>
          </p:cNvPr>
          <p:cNvSpPr/>
          <p:nvPr/>
        </p:nvSpPr>
        <p:spPr>
          <a:xfrm>
            <a:off x="4691868" y="1421545"/>
            <a:ext cx="2815228" cy="306161"/>
          </a:xfrm>
          <a:prstGeom prst="rect">
            <a:avLst/>
          </a:prstGeom>
          <a:noFill/>
          <a:ln/>
        </p:spPr>
        <p:txBody>
          <a:bodyPr wrap="square" lIns="0" tIns="0" rIns="0" bIns="0" rtlCol="0" anchor="t"/>
          <a:lstStyle>
            <a:lvl1pPr marL="0" algn="l" defTabSz="1120506" rtl="0" eaLnBrk="1" latinLnBrk="0" hangingPunct="1">
              <a:defRPr sz="2206" kern="1200">
                <a:solidFill>
                  <a:schemeClr val="tx1"/>
                </a:solidFill>
                <a:latin typeface="+mn-lt"/>
                <a:ea typeface="+mn-ea"/>
                <a:cs typeface="+mn-cs"/>
              </a:defRPr>
            </a:lvl1pPr>
            <a:lvl2pPr marL="560253" algn="l" defTabSz="1120506" rtl="0" eaLnBrk="1" latinLnBrk="0" hangingPunct="1">
              <a:defRPr sz="2206" kern="1200">
                <a:solidFill>
                  <a:schemeClr val="tx1"/>
                </a:solidFill>
                <a:latin typeface="+mn-lt"/>
                <a:ea typeface="+mn-ea"/>
                <a:cs typeface="+mn-cs"/>
              </a:defRPr>
            </a:lvl2pPr>
            <a:lvl3pPr marL="1120506" algn="l" defTabSz="1120506" rtl="0" eaLnBrk="1" latinLnBrk="0" hangingPunct="1">
              <a:defRPr sz="2206" kern="1200">
                <a:solidFill>
                  <a:schemeClr val="tx1"/>
                </a:solidFill>
                <a:latin typeface="+mn-lt"/>
                <a:ea typeface="+mn-ea"/>
                <a:cs typeface="+mn-cs"/>
              </a:defRPr>
            </a:lvl3pPr>
            <a:lvl4pPr marL="1680759" algn="l" defTabSz="1120506" rtl="0" eaLnBrk="1" latinLnBrk="0" hangingPunct="1">
              <a:defRPr sz="2206" kern="1200">
                <a:solidFill>
                  <a:schemeClr val="tx1"/>
                </a:solidFill>
                <a:latin typeface="+mn-lt"/>
                <a:ea typeface="+mn-ea"/>
                <a:cs typeface="+mn-cs"/>
              </a:defRPr>
            </a:lvl4pPr>
            <a:lvl5pPr marL="2241012" algn="l" defTabSz="1120506" rtl="0" eaLnBrk="1" latinLnBrk="0" hangingPunct="1">
              <a:defRPr sz="2206" kern="1200">
                <a:solidFill>
                  <a:schemeClr val="tx1"/>
                </a:solidFill>
                <a:latin typeface="+mn-lt"/>
                <a:ea typeface="+mn-ea"/>
                <a:cs typeface="+mn-cs"/>
              </a:defRPr>
            </a:lvl5pPr>
            <a:lvl6pPr marL="2801264" algn="l" defTabSz="1120506" rtl="0" eaLnBrk="1" latinLnBrk="0" hangingPunct="1">
              <a:defRPr sz="2206" kern="1200">
                <a:solidFill>
                  <a:schemeClr val="tx1"/>
                </a:solidFill>
                <a:latin typeface="+mn-lt"/>
                <a:ea typeface="+mn-ea"/>
                <a:cs typeface="+mn-cs"/>
              </a:defRPr>
            </a:lvl6pPr>
            <a:lvl7pPr marL="3361517" algn="l" defTabSz="1120506" rtl="0" eaLnBrk="1" latinLnBrk="0" hangingPunct="1">
              <a:defRPr sz="2206" kern="1200">
                <a:solidFill>
                  <a:schemeClr val="tx1"/>
                </a:solidFill>
                <a:latin typeface="+mn-lt"/>
                <a:ea typeface="+mn-ea"/>
                <a:cs typeface="+mn-cs"/>
              </a:defRPr>
            </a:lvl7pPr>
            <a:lvl8pPr marL="3921770" algn="l" defTabSz="1120506" rtl="0" eaLnBrk="1" latinLnBrk="0" hangingPunct="1">
              <a:defRPr sz="2206" kern="1200">
                <a:solidFill>
                  <a:schemeClr val="tx1"/>
                </a:solidFill>
                <a:latin typeface="+mn-lt"/>
                <a:ea typeface="+mn-ea"/>
                <a:cs typeface="+mn-cs"/>
              </a:defRPr>
            </a:lvl8pPr>
            <a:lvl9pPr marL="4482023" algn="l" defTabSz="1120506" rtl="0" eaLnBrk="1" latinLnBrk="0" hangingPunct="1">
              <a:defRPr sz="2206" kern="1200">
                <a:solidFill>
                  <a:schemeClr val="tx1"/>
                </a:solidFill>
                <a:latin typeface="+mn-lt"/>
                <a:ea typeface="+mn-ea"/>
                <a:cs typeface="+mn-cs"/>
              </a:defRPr>
            </a:lvl9pPr>
          </a:lstStyle>
          <a:p>
            <a:pPr algn="ctr">
              <a:lnSpc>
                <a:spcPct val="97750"/>
              </a:lnSpc>
            </a:pPr>
            <a:r>
              <a:rPr lang="en-US" sz="1200" b="1">
                <a:solidFill>
                  <a:schemeClr val="tx2"/>
                </a:solidFill>
                <a:latin typeface="Arial" panose="020B0604020202020204" pitchFamily="34" charset="0"/>
                <a:ea typeface="Arial" pitchFamily="34" charset="-122"/>
                <a:cs typeface="Arial" panose="020B0604020202020204" pitchFamily="34" charset="0"/>
              </a:rPr>
              <a:t>Intracellular activation and </a:t>
            </a:r>
            <a:br>
              <a:rPr lang="en-US" sz="1200" b="1">
                <a:solidFill>
                  <a:schemeClr val="tx2"/>
                </a:solidFill>
                <a:latin typeface="Arial" panose="020B0604020202020204" pitchFamily="34" charset="0"/>
                <a:ea typeface="Arial" pitchFamily="34" charset="-122"/>
                <a:cs typeface="Arial" panose="020B0604020202020204" pitchFamily="34" charset="0"/>
              </a:rPr>
            </a:br>
            <a:r>
              <a:rPr lang="en-US" sz="1200" b="1">
                <a:solidFill>
                  <a:schemeClr val="tx2"/>
                </a:solidFill>
                <a:latin typeface="Arial" panose="020B0604020202020204" pitchFamily="34" charset="0"/>
                <a:ea typeface="Arial" pitchFamily="34" charset="-122"/>
                <a:cs typeface="Arial" panose="020B0604020202020204" pitchFamily="34" charset="0"/>
              </a:rPr>
              <a:t>concentration in target cells</a:t>
            </a:r>
            <a:endParaRPr lang="en-US" sz="1200">
              <a:solidFill>
                <a:schemeClr val="tx2"/>
              </a:solidFill>
              <a:latin typeface="Arial" panose="020B0604020202020204" pitchFamily="34" charset="0"/>
              <a:cs typeface="Arial" panose="020B0604020202020204" pitchFamily="34" charset="0"/>
            </a:endParaRPr>
          </a:p>
        </p:txBody>
      </p:sp>
      <p:sp>
        <p:nvSpPr>
          <p:cNvPr id="133" name="Text 9">
            <a:extLst>
              <a:ext uri="{FF2B5EF4-FFF2-40B4-BE49-F238E27FC236}">
                <a16:creationId xmlns:a16="http://schemas.microsoft.com/office/drawing/2014/main" id="{AA649710-E8AE-7E55-47B2-D31E732F263C}"/>
              </a:ext>
            </a:extLst>
          </p:cNvPr>
          <p:cNvSpPr/>
          <p:nvPr/>
        </p:nvSpPr>
        <p:spPr>
          <a:xfrm>
            <a:off x="5825165" y="2124967"/>
            <a:ext cx="899159" cy="306161"/>
          </a:xfrm>
          <a:prstGeom prst="rect">
            <a:avLst/>
          </a:prstGeom>
          <a:noFill/>
          <a:ln/>
        </p:spPr>
        <p:txBody>
          <a:bodyPr wrap="square" lIns="0" tIns="0" rIns="0" bIns="0" rtlCol="0" anchor="t"/>
          <a:lstStyle>
            <a:lvl1pPr marL="0" algn="l" defTabSz="1120506" rtl="0" eaLnBrk="1" latinLnBrk="0" hangingPunct="1">
              <a:defRPr sz="2206" kern="1200">
                <a:solidFill>
                  <a:schemeClr val="tx1"/>
                </a:solidFill>
                <a:latin typeface="+mn-lt"/>
                <a:ea typeface="+mn-ea"/>
                <a:cs typeface="+mn-cs"/>
              </a:defRPr>
            </a:lvl1pPr>
            <a:lvl2pPr marL="560253" algn="l" defTabSz="1120506" rtl="0" eaLnBrk="1" latinLnBrk="0" hangingPunct="1">
              <a:defRPr sz="2206" kern="1200">
                <a:solidFill>
                  <a:schemeClr val="tx1"/>
                </a:solidFill>
                <a:latin typeface="+mn-lt"/>
                <a:ea typeface="+mn-ea"/>
                <a:cs typeface="+mn-cs"/>
              </a:defRPr>
            </a:lvl2pPr>
            <a:lvl3pPr marL="1120506" algn="l" defTabSz="1120506" rtl="0" eaLnBrk="1" latinLnBrk="0" hangingPunct="1">
              <a:defRPr sz="2206" kern="1200">
                <a:solidFill>
                  <a:schemeClr val="tx1"/>
                </a:solidFill>
                <a:latin typeface="+mn-lt"/>
                <a:ea typeface="+mn-ea"/>
                <a:cs typeface="+mn-cs"/>
              </a:defRPr>
            </a:lvl3pPr>
            <a:lvl4pPr marL="1680759" algn="l" defTabSz="1120506" rtl="0" eaLnBrk="1" latinLnBrk="0" hangingPunct="1">
              <a:defRPr sz="2206" kern="1200">
                <a:solidFill>
                  <a:schemeClr val="tx1"/>
                </a:solidFill>
                <a:latin typeface="+mn-lt"/>
                <a:ea typeface="+mn-ea"/>
                <a:cs typeface="+mn-cs"/>
              </a:defRPr>
            </a:lvl4pPr>
            <a:lvl5pPr marL="2241012" algn="l" defTabSz="1120506" rtl="0" eaLnBrk="1" latinLnBrk="0" hangingPunct="1">
              <a:defRPr sz="2206" kern="1200">
                <a:solidFill>
                  <a:schemeClr val="tx1"/>
                </a:solidFill>
                <a:latin typeface="+mn-lt"/>
                <a:ea typeface="+mn-ea"/>
                <a:cs typeface="+mn-cs"/>
              </a:defRPr>
            </a:lvl5pPr>
            <a:lvl6pPr marL="2801264" algn="l" defTabSz="1120506" rtl="0" eaLnBrk="1" latinLnBrk="0" hangingPunct="1">
              <a:defRPr sz="2206" kern="1200">
                <a:solidFill>
                  <a:schemeClr val="tx1"/>
                </a:solidFill>
                <a:latin typeface="+mn-lt"/>
                <a:ea typeface="+mn-ea"/>
                <a:cs typeface="+mn-cs"/>
              </a:defRPr>
            </a:lvl6pPr>
            <a:lvl7pPr marL="3361517" algn="l" defTabSz="1120506" rtl="0" eaLnBrk="1" latinLnBrk="0" hangingPunct="1">
              <a:defRPr sz="2206" kern="1200">
                <a:solidFill>
                  <a:schemeClr val="tx1"/>
                </a:solidFill>
                <a:latin typeface="+mn-lt"/>
                <a:ea typeface="+mn-ea"/>
                <a:cs typeface="+mn-cs"/>
              </a:defRPr>
            </a:lvl7pPr>
            <a:lvl8pPr marL="3921770" algn="l" defTabSz="1120506" rtl="0" eaLnBrk="1" latinLnBrk="0" hangingPunct="1">
              <a:defRPr sz="2206" kern="1200">
                <a:solidFill>
                  <a:schemeClr val="tx1"/>
                </a:solidFill>
                <a:latin typeface="+mn-lt"/>
                <a:ea typeface="+mn-ea"/>
                <a:cs typeface="+mn-cs"/>
              </a:defRPr>
            </a:lvl8pPr>
            <a:lvl9pPr marL="4482023" algn="l" defTabSz="1120506" rtl="0" eaLnBrk="1" latinLnBrk="0" hangingPunct="1">
              <a:defRPr sz="2206" kern="1200">
                <a:solidFill>
                  <a:schemeClr val="tx1"/>
                </a:solidFill>
                <a:latin typeface="+mn-lt"/>
                <a:ea typeface="+mn-ea"/>
                <a:cs typeface="+mn-cs"/>
              </a:defRPr>
            </a:lvl9pPr>
          </a:lstStyle>
          <a:p>
            <a:pPr algn="ctr">
              <a:lnSpc>
                <a:spcPct val="97750"/>
              </a:lnSpc>
            </a:pPr>
            <a:r>
              <a:rPr lang="en-US" sz="1200" b="1">
                <a:solidFill>
                  <a:schemeClr val="tx2"/>
                </a:solidFill>
                <a:latin typeface="Arial" panose="020B0604020202020204" pitchFamily="34" charset="0"/>
                <a:ea typeface="Arial" pitchFamily="34" charset="-122"/>
                <a:cs typeface="Arial" panose="020B0604020202020204" pitchFamily="34" charset="0"/>
              </a:rPr>
              <a:t>5.</a:t>
            </a:r>
            <a:r>
              <a:rPr lang="en-US" sz="1200">
                <a:solidFill>
                  <a:schemeClr val="tx2"/>
                </a:solidFill>
                <a:latin typeface="Arial" panose="020B0604020202020204" pitchFamily="34" charset="0"/>
                <a:ea typeface="Arial" pitchFamily="34" charset="-122"/>
                <a:cs typeface="Arial" panose="020B0604020202020204" pitchFamily="34" charset="0"/>
              </a:rPr>
              <a:t> Activated intracellularly</a:t>
            </a:r>
            <a:endParaRPr lang="en-US" sz="1200">
              <a:solidFill>
                <a:schemeClr val="tx2"/>
              </a:solidFill>
              <a:latin typeface="Arial" panose="020B0604020202020204" pitchFamily="34" charset="0"/>
              <a:cs typeface="Arial" panose="020B0604020202020204" pitchFamily="34" charset="0"/>
            </a:endParaRPr>
          </a:p>
        </p:txBody>
      </p:sp>
      <p:sp>
        <p:nvSpPr>
          <p:cNvPr id="134" name="Text 11">
            <a:extLst>
              <a:ext uri="{FF2B5EF4-FFF2-40B4-BE49-F238E27FC236}">
                <a16:creationId xmlns:a16="http://schemas.microsoft.com/office/drawing/2014/main" id="{A1221211-09CE-D775-4C6D-DDA23B224DD5}"/>
              </a:ext>
            </a:extLst>
          </p:cNvPr>
          <p:cNvSpPr/>
          <p:nvPr/>
        </p:nvSpPr>
        <p:spPr>
          <a:xfrm>
            <a:off x="7431920" y="2822371"/>
            <a:ext cx="2057509" cy="612321"/>
          </a:xfrm>
          <a:prstGeom prst="rect">
            <a:avLst/>
          </a:prstGeom>
          <a:noFill/>
          <a:ln/>
        </p:spPr>
        <p:txBody>
          <a:bodyPr wrap="square" lIns="0" tIns="0" rIns="0" bIns="0" rtlCol="0" anchor="t"/>
          <a:lstStyle>
            <a:lvl1pPr marL="0" algn="l" defTabSz="1120506" rtl="0" eaLnBrk="1" latinLnBrk="0" hangingPunct="1">
              <a:defRPr sz="2206" kern="1200">
                <a:solidFill>
                  <a:schemeClr val="tx1"/>
                </a:solidFill>
                <a:latin typeface="+mn-lt"/>
                <a:ea typeface="+mn-ea"/>
                <a:cs typeface="+mn-cs"/>
              </a:defRPr>
            </a:lvl1pPr>
            <a:lvl2pPr marL="560253" algn="l" defTabSz="1120506" rtl="0" eaLnBrk="1" latinLnBrk="0" hangingPunct="1">
              <a:defRPr sz="2206" kern="1200">
                <a:solidFill>
                  <a:schemeClr val="tx1"/>
                </a:solidFill>
                <a:latin typeface="+mn-lt"/>
                <a:ea typeface="+mn-ea"/>
                <a:cs typeface="+mn-cs"/>
              </a:defRPr>
            </a:lvl2pPr>
            <a:lvl3pPr marL="1120506" algn="l" defTabSz="1120506" rtl="0" eaLnBrk="1" latinLnBrk="0" hangingPunct="1">
              <a:defRPr sz="2206" kern="1200">
                <a:solidFill>
                  <a:schemeClr val="tx1"/>
                </a:solidFill>
                <a:latin typeface="+mn-lt"/>
                <a:ea typeface="+mn-ea"/>
                <a:cs typeface="+mn-cs"/>
              </a:defRPr>
            </a:lvl3pPr>
            <a:lvl4pPr marL="1680759" algn="l" defTabSz="1120506" rtl="0" eaLnBrk="1" latinLnBrk="0" hangingPunct="1">
              <a:defRPr sz="2206" kern="1200">
                <a:solidFill>
                  <a:schemeClr val="tx1"/>
                </a:solidFill>
                <a:latin typeface="+mn-lt"/>
                <a:ea typeface="+mn-ea"/>
                <a:cs typeface="+mn-cs"/>
              </a:defRPr>
            </a:lvl4pPr>
            <a:lvl5pPr marL="2241012" algn="l" defTabSz="1120506" rtl="0" eaLnBrk="1" latinLnBrk="0" hangingPunct="1">
              <a:defRPr sz="2206" kern="1200">
                <a:solidFill>
                  <a:schemeClr val="tx1"/>
                </a:solidFill>
                <a:latin typeface="+mn-lt"/>
                <a:ea typeface="+mn-ea"/>
                <a:cs typeface="+mn-cs"/>
              </a:defRPr>
            </a:lvl5pPr>
            <a:lvl6pPr marL="2801264" algn="l" defTabSz="1120506" rtl="0" eaLnBrk="1" latinLnBrk="0" hangingPunct="1">
              <a:defRPr sz="2206" kern="1200">
                <a:solidFill>
                  <a:schemeClr val="tx1"/>
                </a:solidFill>
                <a:latin typeface="+mn-lt"/>
                <a:ea typeface="+mn-ea"/>
                <a:cs typeface="+mn-cs"/>
              </a:defRPr>
            </a:lvl6pPr>
            <a:lvl7pPr marL="3361517" algn="l" defTabSz="1120506" rtl="0" eaLnBrk="1" latinLnBrk="0" hangingPunct="1">
              <a:defRPr sz="2206" kern="1200">
                <a:solidFill>
                  <a:schemeClr val="tx1"/>
                </a:solidFill>
                <a:latin typeface="+mn-lt"/>
                <a:ea typeface="+mn-ea"/>
                <a:cs typeface="+mn-cs"/>
              </a:defRPr>
            </a:lvl7pPr>
            <a:lvl8pPr marL="3921770" algn="l" defTabSz="1120506" rtl="0" eaLnBrk="1" latinLnBrk="0" hangingPunct="1">
              <a:defRPr sz="2206" kern="1200">
                <a:solidFill>
                  <a:schemeClr val="tx1"/>
                </a:solidFill>
                <a:latin typeface="+mn-lt"/>
                <a:ea typeface="+mn-ea"/>
                <a:cs typeface="+mn-cs"/>
              </a:defRPr>
            </a:lvl8pPr>
            <a:lvl9pPr marL="4482023" algn="l" defTabSz="1120506" rtl="0" eaLnBrk="1" latinLnBrk="0" hangingPunct="1">
              <a:defRPr sz="2206" kern="1200">
                <a:solidFill>
                  <a:schemeClr val="tx1"/>
                </a:solidFill>
                <a:latin typeface="+mn-lt"/>
                <a:ea typeface="+mn-ea"/>
                <a:cs typeface="+mn-cs"/>
              </a:defRPr>
            </a:lvl9pPr>
          </a:lstStyle>
          <a:p>
            <a:pPr>
              <a:lnSpc>
                <a:spcPct val="97750"/>
              </a:lnSpc>
            </a:pPr>
            <a:r>
              <a:rPr lang="en-US" sz="1100" b="1">
                <a:solidFill>
                  <a:schemeClr val="tx2"/>
                </a:solidFill>
                <a:latin typeface="Arial" panose="020B0604020202020204" pitchFamily="34" charset="0"/>
                <a:ea typeface="Arial" pitchFamily="34" charset="-122"/>
                <a:cs typeface="Arial" panose="020B0604020202020204" pitchFamily="34" charset="0"/>
              </a:rPr>
              <a:t>6.</a:t>
            </a:r>
            <a:r>
              <a:rPr lang="en-US" sz="1100">
                <a:solidFill>
                  <a:schemeClr val="tx2"/>
                </a:solidFill>
                <a:latin typeface="Arial" panose="020B0604020202020204" pitchFamily="34" charset="0"/>
                <a:ea typeface="Arial" pitchFamily="34" charset="-122"/>
                <a:cs typeface="Arial" panose="020B0604020202020204" pitchFamily="34" charset="0"/>
              </a:rPr>
              <a:t> </a:t>
            </a:r>
            <a:r>
              <a:rPr lang="en-US" sz="1200">
                <a:solidFill>
                  <a:schemeClr val="tx2"/>
                </a:solidFill>
                <a:latin typeface="Arial" panose="020B0604020202020204" pitchFamily="34" charset="0"/>
                <a:ea typeface="Arial" pitchFamily="34" charset="-122"/>
                <a:cs typeface="Arial" panose="020B0604020202020204" pitchFamily="34" charset="0"/>
              </a:rPr>
              <a:t>Blocks assembly of the NLRP3 inflammasome</a:t>
            </a:r>
            <a:endParaRPr lang="en-US" sz="1100">
              <a:solidFill>
                <a:schemeClr val="tx2"/>
              </a:solidFill>
              <a:latin typeface="Arial" panose="020B0604020202020204" pitchFamily="34" charset="0"/>
              <a:cs typeface="Arial" panose="020B0604020202020204" pitchFamily="34" charset="0"/>
            </a:endParaRPr>
          </a:p>
        </p:txBody>
      </p:sp>
      <p:sp>
        <p:nvSpPr>
          <p:cNvPr id="135" name="Text 12">
            <a:extLst>
              <a:ext uri="{FF2B5EF4-FFF2-40B4-BE49-F238E27FC236}">
                <a16:creationId xmlns:a16="http://schemas.microsoft.com/office/drawing/2014/main" id="{D53E16A8-D606-C2EE-67A7-115519DEA7B0}"/>
              </a:ext>
            </a:extLst>
          </p:cNvPr>
          <p:cNvSpPr/>
          <p:nvPr/>
        </p:nvSpPr>
        <p:spPr>
          <a:xfrm>
            <a:off x="8464778" y="3455699"/>
            <a:ext cx="1602766" cy="612321"/>
          </a:xfrm>
          <a:prstGeom prst="rect">
            <a:avLst/>
          </a:prstGeom>
          <a:noFill/>
          <a:ln/>
        </p:spPr>
        <p:txBody>
          <a:bodyPr wrap="square" lIns="0" tIns="0" rIns="0" bIns="0" rtlCol="0" anchor="t"/>
          <a:lstStyle>
            <a:lvl1pPr marL="0" algn="l" defTabSz="1120506" rtl="0" eaLnBrk="1" latinLnBrk="0" hangingPunct="1">
              <a:defRPr sz="2206" kern="1200">
                <a:solidFill>
                  <a:schemeClr val="tx1"/>
                </a:solidFill>
                <a:latin typeface="+mn-lt"/>
                <a:ea typeface="+mn-ea"/>
                <a:cs typeface="+mn-cs"/>
              </a:defRPr>
            </a:lvl1pPr>
            <a:lvl2pPr marL="560253" algn="l" defTabSz="1120506" rtl="0" eaLnBrk="1" latinLnBrk="0" hangingPunct="1">
              <a:defRPr sz="2206" kern="1200">
                <a:solidFill>
                  <a:schemeClr val="tx1"/>
                </a:solidFill>
                <a:latin typeface="+mn-lt"/>
                <a:ea typeface="+mn-ea"/>
                <a:cs typeface="+mn-cs"/>
              </a:defRPr>
            </a:lvl2pPr>
            <a:lvl3pPr marL="1120506" algn="l" defTabSz="1120506" rtl="0" eaLnBrk="1" latinLnBrk="0" hangingPunct="1">
              <a:defRPr sz="2206" kern="1200">
                <a:solidFill>
                  <a:schemeClr val="tx1"/>
                </a:solidFill>
                <a:latin typeface="+mn-lt"/>
                <a:ea typeface="+mn-ea"/>
                <a:cs typeface="+mn-cs"/>
              </a:defRPr>
            </a:lvl3pPr>
            <a:lvl4pPr marL="1680759" algn="l" defTabSz="1120506" rtl="0" eaLnBrk="1" latinLnBrk="0" hangingPunct="1">
              <a:defRPr sz="2206" kern="1200">
                <a:solidFill>
                  <a:schemeClr val="tx1"/>
                </a:solidFill>
                <a:latin typeface="+mn-lt"/>
                <a:ea typeface="+mn-ea"/>
                <a:cs typeface="+mn-cs"/>
              </a:defRPr>
            </a:lvl4pPr>
            <a:lvl5pPr marL="2241012" algn="l" defTabSz="1120506" rtl="0" eaLnBrk="1" latinLnBrk="0" hangingPunct="1">
              <a:defRPr sz="2206" kern="1200">
                <a:solidFill>
                  <a:schemeClr val="tx1"/>
                </a:solidFill>
                <a:latin typeface="+mn-lt"/>
                <a:ea typeface="+mn-ea"/>
                <a:cs typeface="+mn-cs"/>
              </a:defRPr>
            </a:lvl5pPr>
            <a:lvl6pPr marL="2801264" algn="l" defTabSz="1120506" rtl="0" eaLnBrk="1" latinLnBrk="0" hangingPunct="1">
              <a:defRPr sz="2206" kern="1200">
                <a:solidFill>
                  <a:schemeClr val="tx1"/>
                </a:solidFill>
                <a:latin typeface="+mn-lt"/>
                <a:ea typeface="+mn-ea"/>
                <a:cs typeface="+mn-cs"/>
              </a:defRPr>
            </a:lvl6pPr>
            <a:lvl7pPr marL="3361517" algn="l" defTabSz="1120506" rtl="0" eaLnBrk="1" latinLnBrk="0" hangingPunct="1">
              <a:defRPr sz="2206" kern="1200">
                <a:solidFill>
                  <a:schemeClr val="tx1"/>
                </a:solidFill>
                <a:latin typeface="+mn-lt"/>
                <a:ea typeface="+mn-ea"/>
                <a:cs typeface="+mn-cs"/>
              </a:defRPr>
            </a:lvl7pPr>
            <a:lvl8pPr marL="3921770" algn="l" defTabSz="1120506" rtl="0" eaLnBrk="1" latinLnBrk="0" hangingPunct="1">
              <a:defRPr sz="2206" kern="1200">
                <a:solidFill>
                  <a:schemeClr val="tx1"/>
                </a:solidFill>
                <a:latin typeface="+mn-lt"/>
                <a:ea typeface="+mn-ea"/>
                <a:cs typeface="+mn-cs"/>
              </a:defRPr>
            </a:lvl8pPr>
            <a:lvl9pPr marL="4482023" algn="l" defTabSz="1120506" rtl="0" eaLnBrk="1" latinLnBrk="0" hangingPunct="1">
              <a:defRPr sz="2206" kern="1200">
                <a:solidFill>
                  <a:schemeClr val="tx1"/>
                </a:solidFill>
                <a:latin typeface="+mn-lt"/>
                <a:ea typeface="+mn-ea"/>
                <a:cs typeface="+mn-cs"/>
              </a:defRPr>
            </a:lvl9pPr>
          </a:lstStyle>
          <a:p>
            <a:pPr>
              <a:lnSpc>
                <a:spcPct val="97750"/>
              </a:lnSpc>
            </a:pPr>
            <a:r>
              <a:rPr lang="en-US" sz="1200" b="1">
                <a:solidFill>
                  <a:schemeClr val="tx2"/>
                </a:solidFill>
                <a:latin typeface="Arial" panose="020B0604020202020204" pitchFamily="34" charset="0"/>
                <a:ea typeface="Arial" pitchFamily="34" charset="-122"/>
                <a:cs typeface="Arial" panose="020B0604020202020204" pitchFamily="34" charset="0"/>
              </a:rPr>
              <a:t>7.</a:t>
            </a:r>
            <a:r>
              <a:rPr lang="en-US" sz="1200">
                <a:solidFill>
                  <a:schemeClr val="tx2"/>
                </a:solidFill>
                <a:latin typeface="Arial" panose="020B0604020202020204" pitchFamily="34" charset="0"/>
                <a:ea typeface="Arial" pitchFamily="34" charset="-122"/>
                <a:cs typeface="Arial" panose="020B0604020202020204" pitchFamily="34" charset="0"/>
              </a:rPr>
              <a:t> Reduces systemic inflammation (hsCRP)</a:t>
            </a:r>
            <a:endParaRPr lang="en-US" sz="1200">
              <a:solidFill>
                <a:schemeClr val="tx2"/>
              </a:solidFill>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9FC111DB-21E9-E968-B8F6-4A0B142C5DF1}"/>
              </a:ext>
            </a:extLst>
          </p:cNvPr>
          <p:cNvSpPr>
            <a:spLocks noGrp="1"/>
          </p:cNvSpPr>
          <p:nvPr>
            <p:ph type="sldNum" sz="quarter" idx="11"/>
          </p:nvPr>
        </p:nvSpPr>
        <p:spPr/>
        <p:txBody>
          <a:bodyPr/>
          <a:lstStyle/>
          <a:p>
            <a:fld id="{F15FA2A1-0C13-43D9-AD29-C2A46DFF403C}" type="slidenum">
              <a:rPr lang="en-US" smtClean="0"/>
              <a:t>6</a:t>
            </a:fld>
            <a:endParaRPr lang="en-US"/>
          </a:p>
        </p:txBody>
      </p:sp>
      <p:sp>
        <p:nvSpPr>
          <p:cNvPr id="5" name="Title 4">
            <a:extLst>
              <a:ext uri="{FF2B5EF4-FFF2-40B4-BE49-F238E27FC236}">
                <a16:creationId xmlns:a16="http://schemas.microsoft.com/office/drawing/2014/main" id="{2DAFF971-015F-5DE8-E276-F633FD76F832}"/>
              </a:ext>
            </a:extLst>
          </p:cNvPr>
          <p:cNvSpPr>
            <a:spLocks noGrp="1"/>
          </p:cNvSpPr>
          <p:nvPr>
            <p:ph type="title"/>
          </p:nvPr>
        </p:nvSpPr>
        <p:spPr/>
        <p:txBody>
          <a:bodyPr anchor="ctr"/>
          <a:lstStyle/>
          <a:p>
            <a:r>
              <a:rPr lang="en-US"/>
              <a:t>Ruvonoflast concentrates intracellularly, blocks NLRP3 inflammasome assembly</a:t>
            </a:r>
          </a:p>
        </p:txBody>
      </p:sp>
      <p:grpSp>
        <p:nvGrpSpPr>
          <p:cNvPr id="96" name="Group 95">
            <a:extLst>
              <a:ext uri="{FF2B5EF4-FFF2-40B4-BE49-F238E27FC236}">
                <a16:creationId xmlns:a16="http://schemas.microsoft.com/office/drawing/2014/main" id="{48D12F8D-7259-1806-C1DB-4065E1D15AE3}"/>
              </a:ext>
            </a:extLst>
          </p:cNvPr>
          <p:cNvGrpSpPr/>
          <p:nvPr/>
        </p:nvGrpSpPr>
        <p:grpSpPr>
          <a:xfrm>
            <a:off x="346186" y="2177739"/>
            <a:ext cx="1303020" cy="1599958"/>
            <a:chOff x="1687042" y="2830731"/>
            <a:chExt cx="1303020" cy="1599958"/>
          </a:xfrm>
        </p:grpSpPr>
        <p:pic>
          <p:nvPicPr>
            <p:cNvPr id="97" name="Image 0" descr="preencoded.png">
              <a:extLst>
                <a:ext uri="{FF2B5EF4-FFF2-40B4-BE49-F238E27FC236}">
                  <a16:creationId xmlns:a16="http://schemas.microsoft.com/office/drawing/2014/main" id="{F80EF460-8E31-2566-0036-58E798EFF091}"/>
                </a:ext>
              </a:extLst>
            </p:cNvPr>
            <p:cNvPicPr>
              <a:picLocks noChangeAspect="1"/>
            </p:cNvPicPr>
            <p:nvPr>
              <p:custDataLst>
                <p:tags r:id="rId29"/>
              </p:custDataLst>
            </p:nvPr>
          </p:nvPicPr>
          <p:blipFill>
            <a:blip r:embed="rId36"/>
            <a:stretch>
              <a:fillRect/>
            </a:stretch>
          </p:blipFill>
          <p:spPr>
            <a:xfrm>
              <a:off x="1687042" y="2830731"/>
              <a:ext cx="1303020" cy="1404257"/>
            </a:xfrm>
            <a:prstGeom prst="rect">
              <a:avLst/>
            </a:prstGeom>
          </p:spPr>
        </p:pic>
        <p:sp>
          <p:nvSpPr>
            <p:cNvPr id="98" name="Text 4">
              <a:extLst>
                <a:ext uri="{FF2B5EF4-FFF2-40B4-BE49-F238E27FC236}">
                  <a16:creationId xmlns:a16="http://schemas.microsoft.com/office/drawing/2014/main" id="{BB2B7ACA-3595-6F9A-0330-56ECA2717F14}"/>
                </a:ext>
              </a:extLst>
            </p:cNvPr>
            <p:cNvSpPr/>
            <p:nvPr/>
          </p:nvSpPr>
          <p:spPr>
            <a:xfrm>
              <a:off x="1768652" y="4232814"/>
              <a:ext cx="1139801" cy="197875"/>
            </a:xfrm>
            <a:prstGeom prst="rect">
              <a:avLst/>
            </a:prstGeom>
            <a:noFill/>
            <a:ln/>
          </p:spPr>
          <p:txBody>
            <a:bodyPr wrap="square" lIns="0" tIns="0" rIns="0" bIns="0" rtlCol="0" anchor="t"/>
            <a:lstStyle>
              <a:lvl1pPr marL="0" algn="l" defTabSz="1120506" rtl="0" eaLnBrk="1" latinLnBrk="0" hangingPunct="1">
                <a:defRPr sz="2206" kern="1200">
                  <a:solidFill>
                    <a:schemeClr val="tx1"/>
                  </a:solidFill>
                  <a:latin typeface="+mn-lt"/>
                  <a:ea typeface="+mn-ea"/>
                  <a:cs typeface="+mn-cs"/>
                </a:defRPr>
              </a:lvl1pPr>
              <a:lvl2pPr marL="560253" algn="l" defTabSz="1120506" rtl="0" eaLnBrk="1" latinLnBrk="0" hangingPunct="1">
                <a:defRPr sz="2206" kern="1200">
                  <a:solidFill>
                    <a:schemeClr val="tx1"/>
                  </a:solidFill>
                  <a:latin typeface="+mn-lt"/>
                  <a:ea typeface="+mn-ea"/>
                  <a:cs typeface="+mn-cs"/>
                </a:defRPr>
              </a:lvl2pPr>
              <a:lvl3pPr marL="1120506" algn="l" defTabSz="1120506" rtl="0" eaLnBrk="1" latinLnBrk="0" hangingPunct="1">
                <a:defRPr sz="2206" kern="1200">
                  <a:solidFill>
                    <a:schemeClr val="tx1"/>
                  </a:solidFill>
                  <a:latin typeface="+mn-lt"/>
                  <a:ea typeface="+mn-ea"/>
                  <a:cs typeface="+mn-cs"/>
                </a:defRPr>
              </a:lvl3pPr>
              <a:lvl4pPr marL="1680759" algn="l" defTabSz="1120506" rtl="0" eaLnBrk="1" latinLnBrk="0" hangingPunct="1">
                <a:defRPr sz="2206" kern="1200">
                  <a:solidFill>
                    <a:schemeClr val="tx1"/>
                  </a:solidFill>
                  <a:latin typeface="+mn-lt"/>
                  <a:ea typeface="+mn-ea"/>
                  <a:cs typeface="+mn-cs"/>
                </a:defRPr>
              </a:lvl4pPr>
              <a:lvl5pPr marL="2241012" algn="l" defTabSz="1120506" rtl="0" eaLnBrk="1" latinLnBrk="0" hangingPunct="1">
                <a:defRPr sz="2206" kern="1200">
                  <a:solidFill>
                    <a:schemeClr val="tx1"/>
                  </a:solidFill>
                  <a:latin typeface="+mn-lt"/>
                  <a:ea typeface="+mn-ea"/>
                  <a:cs typeface="+mn-cs"/>
                </a:defRPr>
              </a:lvl5pPr>
              <a:lvl6pPr marL="2801264" algn="l" defTabSz="1120506" rtl="0" eaLnBrk="1" latinLnBrk="0" hangingPunct="1">
                <a:defRPr sz="2206" kern="1200">
                  <a:solidFill>
                    <a:schemeClr val="tx1"/>
                  </a:solidFill>
                  <a:latin typeface="+mn-lt"/>
                  <a:ea typeface="+mn-ea"/>
                  <a:cs typeface="+mn-cs"/>
                </a:defRPr>
              </a:lvl6pPr>
              <a:lvl7pPr marL="3361517" algn="l" defTabSz="1120506" rtl="0" eaLnBrk="1" latinLnBrk="0" hangingPunct="1">
                <a:defRPr sz="2206" kern="1200">
                  <a:solidFill>
                    <a:schemeClr val="tx1"/>
                  </a:solidFill>
                  <a:latin typeface="+mn-lt"/>
                  <a:ea typeface="+mn-ea"/>
                  <a:cs typeface="+mn-cs"/>
                </a:defRPr>
              </a:lvl7pPr>
              <a:lvl8pPr marL="3921770" algn="l" defTabSz="1120506" rtl="0" eaLnBrk="1" latinLnBrk="0" hangingPunct="1">
                <a:defRPr sz="2206" kern="1200">
                  <a:solidFill>
                    <a:schemeClr val="tx1"/>
                  </a:solidFill>
                  <a:latin typeface="+mn-lt"/>
                  <a:ea typeface="+mn-ea"/>
                  <a:cs typeface="+mn-cs"/>
                </a:defRPr>
              </a:lvl8pPr>
              <a:lvl9pPr marL="4482023" algn="l" defTabSz="1120506" rtl="0" eaLnBrk="1" latinLnBrk="0" hangingPunct="1">
                <a:defRPr sz="2206" kern="1200">
                  <a:solidFill>
                    <a:schemeClr val="tx1"/>
                  </a:solidFill>
                  <a:latin typeface="+mn-lt"/>
                  <a:ea typeface="+mn-ea"/>
                  <a:cs typeface="+mn-cs"/>
                </a:defRPr>
              </a:lvl9pPr>
            </a:lstStyle>
            <a:p>
              <a:pPr marL="0" marR="0" lvl="0" indent="0" algn="ctr" defTabSz="1120506" rtl="0" eaLnBrk="1" fontAlgn="auto" latinLnBrk="0" hangingPunct="1">
                <a:lnSpc>
                  <a:spcPct val="97750"/>
                </a:lnSpc>
                <a:spcBef>
                  <a:spcPts val="0"/>
                </a:spcBef>
                <a:spcAft>
                  <a:spcPts val="0"/>
                </a:spcAft>
                <a:buClrTx/>
                <a:buSzTx/>
                <a:buFontTx/>
                <a:buNone/>
                <a:tabLst/>
                <a:defRPr/>
              </a:pPr>
              <a:r>
                <a:rPr kumimoji="0" lang="en-US" sz="1200" b="1" i="0" u="none" strike="noStrike" kern="1200" cap="none" spc="0" normalizeH="0" baseline="0" noProof="0">
                  <a:ln>
                    <a:noFill/>
                  </a:ln>
                  <a:solidFill>
                    <a:schemeClr val="tx2"/>
                  </a:solidFill>
                  <a:effectLst/>
                  <a:uLnTx/>
                  <a:uFillTx/>
                  <a:latin typeface="Arial" panose="020B0604020202020204" pitchFamily="34" charset="0"/>
                  <a:ea typeface="Arial" pitchFamily="34" charset="-122"/>
                  <a:cs typeface="Arial" panose="020B0604020202020204" pitchFamily="34" charset="0"/>
                </a:rPr>
                <a:t>1.</a:t>
              </a:r>
              <a:r>
                <a:rPr kumimoji="0" lang="en-US" sz="1200" b="0" i="0" u="none" strike="noStrike" kern="1200" cap="none" spc="0" normalizeH="0" baseline="0" noProof="0">
                  <a:ln>
                    <a:noFill/>
                  </a:ln>
                  <a:solidFill>
                    <a:schemeClr val="tx2"/>
                  </a:solidFill>
                  <a:effectLst/>
                  <a:uLnTx/>
                  <a:uFillTx/>
                  <a:latin typeface="Arial" panose="020B0604020202020204" pitchFamily="34" charset="0"/>
                  <a:ea typeface="Arial" pitchFamily="34" charset="-122"/>
                  <a:cs typeface="Arial" panose="020B0604020202020204" pitchFamily="34" charset="0"/>
                </a:rPr>
                <a:t> Administered orally</a:t>
              </a:r>
              <a:endParaRPr kumimoji="0" lang="en-US" sz="1200" b="0" i="0" u="none" strike="noStrike" kern="1200" cap="none" spc="0" normalizeH="0" baseline="0" noProof="0">
                <a:ln>
                  <a:noFill/>
                </a:ln>
                <a:solidFill>
                  <a:schemeClr val="tx2"/>
                </a:solidFill>
                <a:effectLst/>
                <a:uLnTx/>
                <a:uFillTx/>
                <a:latin typeface="Arial" panose="020B0604020202020204" pitchFamily="34" charset="0"/>
                <a:ea typeface="+mn-ea"/>
                <a:cs typeface="Arial" panose="020B0604020202020204" pitchFamily="34" charset="0"/>
              </a:endParaRPr>
            </a:p>
          </p:txBody>
        </p:sp>
        <p:grpSp>
          <p:nvGrpSpPr>
            <p:cNvPr id="99" name="Group 98">
              <a:extLst>
                <a:ext uri="{FF2B5EF4-FFF2-40B4-BE49-F238E27FC236}">
                  <a16:creationId xmlns:a16="http://schemas.microsoft.com/office/drawing/2014/main" id="{1AE3F81A-9ED7-9707-C9BF-C73041C035CE}"/>
                </a:ext>
              </a:extLst>
            </p:cNvPr>
            <p:cNvGrpSpPr/>
            <p:nvPr/>
          </p:nvGrpSpPr>
          <p:grpSpPr>
            <a:xfrm>
              <a:off x="1854537" y="3072940"/>
              <a:ext cx="968030" cy="917666"/>
              <a:chOff x="1881422" y="3074022"/>
              <a:chExt cx="968030" cy="917666"/>
            </a:xfrm>
          </p:grpSpPr>
          <p:pic>
            <p:nvPicPr>
              <p:cNvPr id="100" name="Image 1" descr="preencoded.png">
                <a:extLst>
                  <a:ext uri="{FF2B5EF4-FFF2-40B4-BE49-F238E27FC236}">
                    <a16:creationId xmlns:a16="http://schemas.microsoft.com/office/drawing/2014/main" id="{32E02DB3-35A0-C9A6-F916-91A3C77E4056}"/>
                  </a:ext>
                </a:extLst>
              </p:cNvPr>
              <p:cNvPicPr>
                <a:picLocks noChangeAspect="1"/>
              </p:cNvPicPr>
              <p:nvPr>
                <p:custDataLst>
                  <p:tags r:id="rId30"/>
                </p:custDataLst>
              </p:nvPr>
            </p:nvPicPr>
            <p:blipFill>
              <a:blip r:embed="rId37"/>
              <a:stretch>
                <a:fillRect/>
              </a:stretch>
            </p:blipFill>
            <p:spPr>
              <a:xfrm>
                <a:off x="1881422" y="3074022"/>
                <a:ext cx="627017" cy="917666"/>
              </a:xfrm>
              <a:prstGeom prst="rect">
                <a:avLst/>
              </a:prstGeom>
            </p:spPr>
          </p:pic>
          <p:pic>
            <p:nvPicPr>
              <p:cNvPr id="101" name="Image 10" descr="preencoded.png">
                <a:extLst>
                  <a:ext uri="{FF2B5EF4-FFF2-40B4-BE49-F238E27FC236}">
                    <a16:creationId xmlns:a16="http://schemas.microsoft.com/office/drawing/2014/main" id="{13FB4FB9-E096-D56E-8CB6-BE2B0B0BDB63}"/>
                  </a:ext>
                </a:extLst>
              </p:cNvPr>
              <p:cNvPicPr>
                <a:picLocks noChangeAspect="1"/>
              </p:cNvPicPr>
              <p:nvPr>
                <p:custDataLst>
                  <p:tags r:id="rId31"/>
                </p:custDataLst>
              </p:nvPr>
            </p:nvPicPr>
            <p:blipFill>
              <a:blip r:embed="rId38">
                <a:duotone>
                  <a:prstClr val="black"/>
                  <a:srgbClr val="4472C4">
                    <a:tint val="45000"/>
                    <a:satMod val="400000"/>
                  </a:srgbClr>
                </a:duotone>
                <a:extLst>
                  <a:ext uri="{BEBA8EAE-BF5A-486C-A8C5-ECC9F3942E4B}">
                    <a14:imgProps xmlns:a14="http://schemas.microsoft.com/office/drawing/2010/main">
                      <a14:imgLayer r:embed="rId39">
                        <a14:imgEffect>
                          <a14:saturation sat="400000"/>
                        </a14:imgEffect>
                      </a14:imgLayer>
                    </a14:imgProps>
                  </a:ext>
                </a:extLst>
              </a:blip>
              <a:stretch>
                <a:fillRect/>
              </a:stretch>
            </p:blipFill>
            <p:spPr>
              <a:xfrm>
                <a:off x="2614298" y="3370292"/>
                <a:ext cx="209006" cy="209006"/>
              </a:xfrm>
              <a:prstGeom prst="rect">
                <a:avLst/>
              </a:prstGeom>
            </p:spPr>
          </p:pic>
          <p:pic>
            <p:nvPicPr>
              <p:cNvPr id="102" name="Image 10" descr="preencoded.png">
                <a:extLst>
                  <a:ext uri="{FF2B5EF4-FFF2-40B4-BE49-F238E27FC236}">
                    <a16:creationId xmlns:a16="http://schemas.microsoft.com/office/drawing/2014/main" id="{16632DC4-A768-C750-1B85-ED4DC1874066}"/>
                  </a:ext>
                </a:extLst>
              </p:cNvPr>
              <p:cNvPicPr>
                <a:picLocks noChangeAspect="1"/>
              </p:cNvPicPr>
              <p:nvPr>
                <p:custDataLst>
                  <p:tags r:id="rId32"/>
                </p:custDataLst>
              </p:nvPr>
            </p:nvPicPr>
            <p:blipFill>
              <a:blip r:embed="rId38">
                <a:duotone>
                  <a:prstClr val="black"/>
                  <a:srgbClr val="4472C4">
                    <a:tint val="45000"/>
                    <a:satMod val="400000"/>
                  </a:srgbClr>
                </a:duotone>
                <a:extLst>
                  <a:ext uri="{BEBA8EAE-BF5A-486C-A8C5-ECC9F3942E4B}">
                    <a14:imgProps xmlns:a14="http://schemas.microsoft.com/office/drawing/2010/main">
                      <a14:imgLayer r:embed="rId39">
                        <a14:imgEffect>
                          <a14:saturation sat="400000"/>
                        </a14:imgEffect>
                      </a14:imgLayer>
                    </a14:imgProps>
                  </a:ext>
                </a:extLst>
              </a:blip>
              <a:stretch>
                <a:fillRect/>
              </a:stretch>
            </p:blipFill>
            <p:spPr>
              <a:xfrm>
                <a:off x="2555037" y="3431547"/>
                <a:ext cx="209006" cy="209006"/>
              </a:xfrm>
              <a:prstGeom prst="rect">
                <a:avLst/>
              </a:prstGeom>
            </p:spPr>
          </p:pic>
          <p:pic>
            <p:nvPicPr>
              <p:cNvPr id="103" name="Image 10" descr="preencoded.png">
                <a:extLst>
                  <a:ext uri="{FF2B5EF4-FFF2-40B4-BE49-F238E27FC236}">
                    <a16:creationId xmlns:a16="http://schemas.microsoft.com/office/drawing/2014/main" id="{A756B5A1-99CC-C966-0A91-87EDA470DA07}"/>
                  </a:ext>
                </a:extLst>
              </p:cNvPr>
              <p:cNvPicPr>
                <a:picLocks noChangeAspect="1"/>
              </p:cNvPicPr>
              <p:nvPr>
                <p:custDataLst>
                  <p:tags r:id="rId33"/>
                </p:custDataLst>
              </p:nvPr>
            </p:nvPicPr>
            <p:blipFill>
              <a:blip r:embed="rId38">
                <a:duotone>
                  <a:prstClr val="black"/>
                  <a:srgbClr val="4472C4">
                    <a:tint val="45000"/>
                    <a:satMod val="400000"/>
                  </a:srgbClr>
                </a:duotone>
                <a:extLst>
                  <a:ext uri="{BEBA8EAE-BF5A-486C-A8C5-ECC9F3942E4B}">
                    <a14:imgProps xmlns:a14="http://schemas.microsoft.com/office/drawing/2010/main">
                      <a14:imgLayer r:embed="rId39">
                        <a14:imgEffect>
                          <a14:saturation sat="400000"/>
                        </a14:imgEffect>
                      </a14:imgLayer>
                    </a14:imgProps>
                  </a:ext>
                </a:extLst>
              </a:blip>
              <a:stretch>
                <a:fillRect/>
              </a:stretch>
            </p:blipFill>
            <p:spPr>
              <a:xfrm>
                <a:off x="2640446" y="3455364"/>
                <a:ext cx="209006" cy="209006"/>
              </a:xfrm>
              <a:prstGeom prst="rect">
                <a:avLst/>
              </a:prstGeom>
            </p:spPr>
          </p:pic>
        </p:grpSp>
      </p:grpSp>
      <p:grpSp>
        <p:nvGrpSpPr>
          <p:cNvPr id="104" name="Group 103">
            <a:extLst>
              <a:ext uri="{FF2B5EF4-FFF2-40B4-BE49-F238E27FC236}">
                <a16:creationId xmlns:a16="http://schemas.microsoft.com/office/drawing/2014/main" id="{F039FFAF-1909-79CE-6BC5-DB0C83C0A5BF}"/>
              </a:ext>
            </a:extLst>
          </p:cNvPr>
          <p:cNvGrpSpPr/>
          <p:nvPr/>
        </p:nvGrpSpPr>
        <p:grpSpPr>
          <a:xfrm>
            <a:off x="1650389" y="2177740"/>
            <a:ext cx="1303020" cy="1602131"/>
            <a:chOff x="2923115" y="2830731"/>
            <a:chExt cx="1303020" cy="1602131"/>
          </a:xfrm>
        </p:grpSpPr>
        <p:pic>
          <p:nvPicPr>
            <p:cNvPr id="105" name="Image 0" descr="preencoded.png">
              <a:extLst>
                <a:ext uri="{FF2B5EF4-FFF2-40B4-BE49-F238E27FC236}">
                  <a16:creationId xmlns:a16="http://schemas.microsoft.com/office/drawing/2014/main" id="{3E06FC84-0494-4892-BA44-7F6CB940D9E3}"/>
                </a:ext>
              </a:extLst>
            </p:cNvPr>
            <p:cNvPicPr>
              <a:picLocks noChangeAspect="1"/>
            </p:cNvPicPr>
            <p:nvPr>
              <p:custDataLst>
                <p:tags r:id="rId22"/>
              </p:custDataLst>
            </p:nvPr>
          </p:nvPicPr>
          <p:blipFill>
            <a:blip r:embed="rId36"/>
            <a:stretch>
              <a:fillRect/>
            </a:stretch>
          </p:blipFill>
          <p:spPr>
            <a:xfrm>
              <a:off x="2923115" y="2830731"/>
              <a:ext cx="1303020" cy="1404257"/>
            </a:xfrm>
            <a:prstGeom prst="rect">
              <a:avLst/>
            </a:prstGeom>
          </p:spPr>
        </p:pic>
        <p:grpSp>
          <p:nvGrpSpPr>
            <p:cNvPr id="106" name="Group 105">
              <a:extLst>
                <a:ext uri="{FF2B5EF4-FFF2-40B4-BE49-F238E27FC236}">
                  <a16:creationId xmlns:a16="http://schemas.microsoft.com/office/drawing/2014/main" id="{CECFE79B-8A0A-3A43-37FD-ED412F12CEA3}"/>
                </a:ext>
              </a:extLst>
            </p:cNvPr>
            <p:cNvGrpSpPr/>
            <p:nvPr/>
          </p:nvGrpSpPr>
          <p:grpSpPr>
            <a:xfrm>
              <a:off x="3146192" y="2992930"/>
              <a:ext cx="858883" cy="1077686"/>
              <a:chOff x="3255598" y="2994012"/>
              <a:chExt cx="858883" cy="1077686"/>
            </a:xfrm>
          </p:grpSpPr>
          <p:pic>
            <p:nvPicPr>
              <p:cNvPr id="110" name="Image 9" descr="preencoded.png">
                <a:extLst>
                  <a:ext uri="{FF2B5EF4-FFF2-40B4-BE49-F238E27FC236}">
                    <a16:creationId xmlns:a16="http://schemas.microsoft.com/office/drawing/2014/main" id="{6ADC17AB-DFFD-96AE-2EE4-1B20DF34615C}"/>
                  </a:ext>
                </a:extLst>
              </p:cNvPr>
              <p:cNvPicPr>
                <a:picLocks noChangeAspect="1"/>
              </p:cNvPicPr>
              <p:nvPr>
                <p:custDataLst>
                  <p:tags r:id="rId24"/>
                </p:custDataLst>
              </p:nvPr>
            </p:nvPicPr>
            <p:blipFill>
              <a:blip r:embed="rId40"/>
              <a:stretch>
                <a:fillRect/>
              </a:stretch>
            </p:blipFill>
            <p:spPr>
              <a:xfrm>
                <a:off x="3255598" y="2994012"/>
                <a:ext cx="858883" cy="1077686"/>
              </a:xfrm>
              <a:prstGeom prst="rect">
                <a:avLst/>
              </a:prstGeom>
            </p:spPr>
          </p:pic>
          <p:pic>
            <p:nvPicPr>
              <p:cNvPr id="111" name="Image 10" descr="preencoded.png">
                <a:extLst>
                  <a:ext uri="{FF2B5EF4-FFF2-40B4-BE49-F238E27FC236}">
                    <a16:creationId xmlns:a16="http://schemas.microsoft.com/office/drawing/2014/main" id="{C04AF6CC-E0BE-F60B-1A58-9434C0C08FFF}"/>
                  </a:ext>
                </a:extLst>
              </p:cNvPr>
              <p:cNvPicPr>
                <a:picLocks noChangeAspect="1"/>
              </p:cNvPicPr>
              <p:nvPr>
                <p:custDataLst>
                  <p:tags r:id="rId25"/>
                </p:custDataLst>
              </p:nvPr>
            </p:nvPicPr>
            <p:blipFill>
              <a:blip r:embed="rId38">
                <a:duotone>
                  <a:prstClr val="black"/>
                  <a:srgbClr val="4472C4">
                    <a:tint val="45000"/>
                    <a:satMod val="400000"/>
                  </a:srgbClr>
                </a:duotone>
                <a:extLst>
                  <a:ext uri="{BEBA8EAE-BF5A-486C-A8C5-ECC9F3942E4B}">
                    <a14:imgProps xmlns:a14="http://schemas.microsoft.com/office/drawing/2010/main">
                      <a14:imgLayer r:embed="rId39">
                        <a14:imgEffect>
                          <a14:saturation sat="400000"/>
                        </a14:imgEffect>
                      </a14:imgLayer>
                    </a14:imgProps>
                  </a:ext>
                </a:extLst>
              </a:blip>
              <a:stretch>
                <a:fillRect/>
              </a:stretch>
            </p:blipFill>
            <p:spPr>
              <a:xfrm>
                <a:off x="3296658" y="3761452"/>
                <a:ext cx="209006" cy="209006"/>
              </a:xfrm>
              <a:prstGeom prst="rect">
                <a:avLst/>
              </a:prstGeom>
            </p:spPr>
          </p:pic>
          <p:pic>
            <p:nvPicPr>
              <p:cNvPr id="112" name="Image 10" descr="preencoded.png">
                <a:extLst>
                  <a:ext uri="{FF2B5EF4-FFF2-40B4-BE49-F238E27FC236}">
                    <a16:creationId xmlns:a16="http://schemas.microsoft.com/office/drawing/2014/main" id="{ACC8DC04-9382-86C1-0218-A79EEF857CA8}"/>
                  </a:ext>
                </a:extLst>
              </p:cNvPr>
              <p:cNvPicPr>
                <a:picLocks noChangeAspect="1"/>
              </p:cNvPicPr>
              <p:nvPr>
                <p:custDataLst>
                  <p:tags r:id="rId26"/>
                </p:custDataLst>
              </p:nvPr>
            </p:nvPicPr>
            <p:blipFill>
              <a:blip r:embed="rId38">
                <a:duotone>
                  <a:prstClr val="black"/>
                  <a:srgbClr val="4472C4">
                    <a:tint val="45000"/>
                    <a:satMod val="400000"/>
                  </a:srgbClr>
                </a:duotone>
                <a:extLst>
                  <a:ext uri="{BEBA8EAE-BF5A-486C-A8C5-ECC9F3942E4B}">
                    <a14:imgProps xmlns:a14="http://schemas.microsoft.com/office/drawing/2010/main">
                      <a14:imgLayer r:embed="rId39">
                        <a14:imgEffect>
                          <a14:saturation sat="400000"/>
                        </a14:imgEffect>
                      </a14:imgLayer>
                    </a14:imgProps>
                  </a:ext>
                </a:extLst>
              </a:blip>
              <a:stretch>
                <a:fillRect/>
              </a:stretch>
            </p:blipFill>
            <p:spPr>
              <a:xfrm>
                <a:off x="3497171" y="3573509"/>
                <a:ext cx="209006" cy="209006"/>
              </a:xfrm>
              <a:prstGeom prst="rect">
                <a:avLst/>
              </a:prstGeom>
            </p:spPr>
          </p:pic>
          <p:pic>
            <p:nvPicPr>
              <p:cNvPr id="113" name="Image 10" descr="preencoded.png">
                <a:extLst>
                  <a:ext uri="{FF2B5EF4-FFF2-40B4-BE49-F238E27FC236}">
                    <a16:creationId xmlns:a16="http://schemas.microsoft.com/office/drawing/2014/main" id="{996FE3AE-938E-C50C-2E0C-0A169071A8C9}"/>
                  </a:ext>
                </a:extLst>
              </p:cNvPr>
              <p:cNvPicPr>
                <a:picLocks noChangeAspect="1"/>
              </p:cNvPicPr>
              <p:nvPr>
                <p:custDataLst>
                  <p:tags r:id="rId27"/>
                </p:custDataLst>
              </p:nvPr>
            </p:nvPicPr>
            <p:blipFill>
              <a:blip r:embed="rId38">
                <a:duotone>
                  <a:prstClr val="black"/>
                  <a:srgbClr val="4472C4">
                    <a:tint val="45000"/>
                    <a:satMod val="400000"/>
                  </a:srgbClr>
                </a:duotone>
                <a:extLst>
                  <a:ext uri="{BEBA8EAE-BF5A-486C-A8C5-ECC9F3942E4B}">
                    <a14:imgProps xmlns:a14="http://schemas.microsoft.com/office/drawing/2010/main">
                      <a14:imgLayer r:embed="rId39">
                        <a14:imgEffect>
                          <a14:saturation sat="400000"/>
                        </a14:imgEffect>
                      </a14:imgLayer>
                    </a14:imgProps>
                  </a:ext>
                </a:extLst>
              </a:blip>
              <a:stretch>
                <a:fillRect/>
              </a:stretch>
            </p:blipFill>
            <p:spPr>
              <a:xfrm>
                <a:off x="3644172" y="3362712"/>
                <a:ext cx="209006" cy="209006"/>
              </a:xfrm>
              <a:prstGeom prst="rect">
                <a:avLst/>
              </a:prstGeom>
            </p:spPr>
          </p:pic>
          <p:pic>
            <p:nvPicPr>
              <p:cNvPr id="114" name="Image 10" descr="preencoded.png">
                <a:extLst>
                  <a:ext uri="{FF2B5EF4-FFF2-40B4-BE49-F238E27FC236}">
                    <a16:creationId xmlns:a16="http://schemas.microsoft.com/office/drawing/2014/main" id="{D176DC28-13FF-6130-FFE8-13B5B4D88219}"/>
                  </a:ext>
                </a:extLst>
              </p:cNvPr>
              <p:cNvPicPr>
                <a:picLocks noChangeAspect="1"/>
              </p:cNvPicPr>
              <p:nvPr>
                <p:custDataLst>
                  <p:tags r:id="rId28"/>
                </p:custDataLst>
              </p:nvPr>
            </p:nvPicPr>
            <p:blipFill>
              <a:blip r:embed="rId38">
                <a:duotone>
                  <a:prstClr val="black"/>
                  <a:srgbClr val="4472C4">
                    <a:tint val="45000"/>
                    <a:satMod val="400000"/>
                  </a:srgbClr>
                </a:duotone>
                <a:extLst>
                  <a:ext uri="{BEBA8EAE-BF5A-486C-A8C5-ECC9F3942E4B}">
                    <a14:imgProps xmlns:a14="http://schemas.microsoft.com/office/drawing/2010/main">
                      <a14:imgLayer r:embed="rId39">
                        <a14:imgEffect>
                          <a14:saturation sat="400000"/>
                        </a14:imgEffect>
                      </a14:imgLayer>
                    </a14:imgProps>
                  </a:ext>
                </a:extLst>
              </a:blip>
              <a:stretch>
                <a:fillRect/>
              </a:stretch>
            </p:blipFill>
            <p:spPr>
              <a:xfrm>
                <a:off x="3884609" y="3311039"/>
                <a:ext cx="209006" cy="209006"/>
              </a:xfrm>
              <a:prstGeom prst="rect">
                <a:avLst/>
              </a:prstGeom>
            </p:spPr>
          </p:pic>
        </p:grpSp>
        <p:sp>
          <p:nvSpPr>
            <p:cNvPr id="107" name="Text 4">
              <a:extLst>
                <a:ext uri="{FF2B5EF4-FFF2-40B4-BE49-F238E27FC236}">
                  <a16:creationId xmlns:a16="http://schemas.microsoft.com/office/drawing/2014/main" id="{E21921C0-3762-E792-3091-CB55C653B7DF}"/>
                </a:ext>
              </a:extLst>
            </p:cNvPr>
            <p:cNvSpPr/>
            <p:nvPr/>
          </p:nvSpPr>
          <p:spPr>
            <a:xfrm>
              <a:off x="3004724" y="4234987"/>
              <a:ext cx="1139801" cy="197875"/>
            </a:xfrm>
            <a:prstGeom prst="rect">
              <a:avLst/>
            </a:prstGeom>
            <a:noFill/>
            <a:ln/>
          </p:spPr>
          <p:txBody>
            <a:bodyPr wrap="square" lIns="0" tIns="0" rIns="0" bIns="0" rtlCol="0" anchor="t"/>
            <a:lstStyle>
              <a:lvl1pPr marL="0" algn="l" defTabSz="1120506" rtl="0" eaLnBrk="1" latinLnBrk="0" hangingPunct="1">
                <a:defRPr sz="2206" kern="1200">
                  <a:solidFill>
                    <a:schemeClr val="tx1"/>
                  </a:solidFill>
                  <a:latin typeface="+mn-lt"/>
                  <a:ea typeface="+mn-ea"/>
                  <a:cs typeface="+mn-cs"/>
                </a:defRPr>
              </a:lvl1pPr>
              <a:lvl2pPr marL="560253" algn="l" defTabSz="1120506" rtl="0" eaLnBrk="1" latinLnBrk="0" hangingPunct="1">
                <a:defRPr sz="2206" kern="1200">
                  <a:solidFill>
                    <a:schemeClr val="tx1"/>
                  </a:solidFill>
                  <a:latin typeface="+mn-lt"/>
                  <a:ea typeface="+mn-ea"/>
                  <a:cs typeface="+mn-cs"/>
                </a:defRPr>
              </a:lvl2pPr>
              <a:lvl3pPr marL="1120506" algn="l" defTabSz="1120506" rtl="0" eaLnBrk="1" latinLnBrk="0" hangingPunct="1">
                <a:defRPr sz="2206" kern="1200">
                  <a:solidFill>
                    <a:schemeClr val="tx1"/>
                  </a:solidFill>
                  <a:latin typeface="+mn-lt"/>
                  <a:ea typeface="+mn-ea"/>
                  <a:cs typeface="+mn-cs"/>
                </a:defRPr>
              </a:lvl3pPr>
              <a:lvl4pPr marL="1680759" algn="l" defTabSz="1120506" rtl="0" eaLnBrk="1" latinLnBrk="0" hangingPunct="1">
                <a:defRPr sz="2206" kern="1200">
                  <a:solidFill>
                    <a:schemeClr val="tx1"/>
                  </a:solidFill>
                  <a:latin typeface="+mn-lt"/>
                  <a:ea typeface="+mn-ea"/>
                  <a:cs typeface="+mn-cs"/>
                </a:defRPr>
              </a:lvl4pPr>
              <a:lvl5pPr marL="2241012" algn="l" defTabSz="1120506" rtl="0" eaLnBrk="1" latinLnBrk="0" hangingPunct="1">
                <a:defRPr sz="2206" kern="1200">
                  <a:solidFill>
                    <a:schemeClr val="tx1"/>
                  </a:solidFill>
                  <a:latin typeface="+mn-lt"/>
                  <a:ea typeface="+mn-ea"/>
                  <a:cs typeface="+mn-cs"/>
                </a:defRPr>
              </a:lvl5pPr>
              <a:lvl6pPr marL="2801264" algn="l" defTabSz="1120506" rtl="0" eaLnBrk="1" latinLnBrk="0" hangingPunct="1">
                <a:defRPr sz="2206" kern="1200">
                  <a:solidFill>
                    <a:schemeClr val="tx1"/>
                  </a:solidFill>
                  <a:latin typeface="+mn-lt"/>
                  <a:ea typeface="+mn-ea"/>
                  <a:cs typeface="+mn-cs"/>
                </a:defRPr>
              </a:lvl6pPr>
              <a:lvl7pPr marL="3361517" algn="l" defTabSz="1120506" rtl="0" eaLnBrk="1" latinLnBrk="0" hangingPunct="1">
                <a:defRPr sz="2206" kern="1200">
                  <a:solidFill>
                    <a:schemeClr val="tx1"/>
                  </a:solidFill>
                  <a:latin typeface="+mn-lt"/>
                  <a:ea typeface="+mn-ea"/>
                  <a:cs typeface="+mn-cs"/>
                </a:defRPr>
              </a:lvl7pPr>
              <a:lvl8pPr marL="3921770" algn="l" defTabSz="1120506" rtl="0" eaLnBrk="1" latinLnBrk="0" hangingPunct="1">
                <a:defRPr sz="2206" kern="1200">
                  <a:solidFill>
                    <a:schemeClr val="tx1"/>
                  </a:solidFill>
                  <a:latin typeface="+mn-lt"/>
                  <a:ea typeface="+mn-ea"/>
                  <a:cs typeface="+mn-cs"/>
                </a:defRPr>
              </a:lvl8pPr>
              <a:lvl9pPr marL="4482023" algn="l" defTabSz="1120506" rtl="0" eaLnBrk="1" latinLnBrk="0" hangingPunct="1">
                <a:defRPr sz="2206" kern="1200">
                  <a:solidFill>
                    <a:schemeClr val="tx1"/>
                  </a:solidFill>
                  <a:latin typeface="+mn-lt"/>
                  <a:ea typeface="+mn-ea"/>
                  <a:cs typeface="+mn-cs"/>
                </a:defRPr>
              </a:lvl9pPr>
            </a:lstStyle>
            <a:p>
              <a:pPr marL="0" marR="0" lvl="0" indent="0" algn="ctr" defTabSz="1120506" rtl="0" eaLnBrk="1" fontAlgn="auto" latinLnBrk="0" hangingPunct="1">
                <a:lnSpc>
                  <a:spcPct val="97750"/>
                </a:lnSpc>
                <a:spcBef>
                  <a:spcPts val="0"/>
                </a:spcBef>
                <a:spcAft>
                  <a:spcPts val="0"/>
                </a:spcAft>
                <a:buClrTx/>
                <a:buSzTx/>
                <a:buFontTx/>
                <a:buNone/>
                <a:tabLst/>
                <a:defRPr/>
              </a:pPr>
              <a:r>
                <a:rPr kumimoji="0" lang="en-US" sz="1200" b="1" i="0" u="none" strike="noStrike" kern="1200" cap="none" spc="0" normalizeH="0" baseline="0" noProof="0">
                  <a:ln>
                    <a:noFill/>
                  </a:ln>
                  <a:solidFill>
                    <a:schemeClr val="tx2"/>
                  </a:solidFill>
                  <a:effectLst/>
                  <a:uLnTx/>
                  <a:uFillTx/>
                  <a:latin typeface="Arial" panose="020B0604020202020204" pitchFamily="34" charset="0"/>
                  <a:ea typeface="Arial" pitchFamily="34" charset="-122"/>
                  <a:cs typeface="Arial" panose="020B0604020202020204" pitchFamily="34" charset="0"/>
                </a:rPr>
                <a:t>2.</a:t>
              </a:r>
              <a:r>
                <a:rPr kumimoji="0" lang="en-US" sz="1200" b="0" i="0" u="none" strike="noStrike" kern="1200" cap="none" spc="0" normalizeH="0" baseline="0" noProof="0">
                  <a:ln>
                    <a:noFill/>
                  </a:ln>
                  <a:solidFill>
                    <a:schemeClr val="tx2"/>
                  </a:solidFill>
                  <a:effectLst/>
                  <a:uLnTx/>
                  <a:uFillTx/>
                  <a:latin typeface="Arial" panose="020B0604020202020204" pitchFamily="34" charset="0"/>
                  <a:ea typeface="Arial" pitchFamily="34" charset="-122"/>
                  <a:cs typeface="Arial" panose="020B0604020202020204" pitchFamily="34" charset="0"/>
                </a:rPr>
                <a:t> Absorbed into circulation</a:t>
              </a:r>
              <a:endParaRPr kumimoji="0" lang="en-US" sz="1200" b="0" i="0" u="none" strike="noStrike" kern="1200" cap="none" spc="0" normalizeH="0" baseline="0" noProof="0">
                <a:ln>
                  <a:noFill/>
                </a:ln>
                <a:solidFill>
                  <a:schemeClr val="tx2"/>
                </a:solidFill>
                <a:effectLst/>
                <a:uLnTx/>
                <a:uFillTx/>
                <a:latin typeface="Arial" panose="020B0604020202020204" pitchFamily="34" charset="0"/>
                <a:ea typeface="+mn-ea"/>
                <a:cs typeface="Arial" panose="020B0604020202020204" pitchFamily="34" charset="0"/>
              </a:endParaRPr>
            </a:p>
          </p:txBody>
        </p:sp>
        <p:pic>
          <p:nvPicPr>
            <p:cNvPr id="108" name="Image 14" descr="preencoded.png">
              <a:extLst>
                <a:ext uri="{FF2B5EF4-FFF2-40B4-BE49-F238E27FC236}">
                  <a16:creationId xmlns:a16="http://schemas.microsoft.com/office/drawing/2014/main" id="{2E8ED645-D203-DA77-7A1C-6299CA3EB922}"/>
                </a:ext>
              </a:extLst>
            </p:cNvPr>
            <p:cNvPicPr>
              <a:picLocks noChangeAspect="1"/>
            </p:cNvPicPr>
            <p:nvPr>
              <p:custDataLst>
                <p:tags r:id="rId23"/>
              </p:custDataLst>
            </p:nvPr>
          </p:nvPicPr>
          <p:blipFill>
            <a:blip r:embed="rId41">
              <a:duotone>
                <a:prstClr val="black"/>
                <a:srgbClr val="4472C4">
                  <a:tint val="45000"/>
                  <a:satMod val="400000"/>
                </a:srgbClr>
              </a:duotone>
              <a:extLst>
                <a:ext uri="{BEBA8EAE-BF5A-486C-A8C5-ECC9F3942E4B}">
                  <a14:imgProps xmlns:a14="http://schemas.microsoft.com/office/drawing/2010/main">
                    <a14:imgLayer r:embed="rId39">
                      <a14:imgEffect>
                        <a14:colorTemperature colorTemp="11200"/>
                      </a14:imgEffect>
                    </a14:imgLayer>
                  </a14:imgProps>
                </a:ext>
              </a:extLst>
            </a:blip>
            <a:stretch>
              <a:fillRect/>
            </a:stretch>
          </p:blipFill>
          <p:spPr>
            <a:xfrm>
              <a:off x="3059491" y="2956255"/>
              <a:ext cx="209006" cy="209006"/>
            </a:xfrm>
            <a:prstGeom prst="rect">
              <a:avLst/>
            </a:prstGeom>
          </p:spPr>
        </p:pic>
        <p:sp>
          <p:nvSpPr>
            <p:cNvPr id="109" name="Text 1">
              <a:extLst>
                <a:ext uri="{FF2B5EF4-FFF2-40B4-BE49-F238E27FC236}">
                  <a16:creationId xmlns:a16="http://schemas.microsoft.com/office/drawing/2014/main" id="{754B1191-DB5A-7398-D652-CFC7B08C45A9}"/>
                </a:ext>
              </a:extLst>
            </p:cNvPr>
            <p:cNvSpPr/>
            <p:nvPr/>
          </p:nvSpPr>
          <p:spPr>
            <a:xfrm>
              <a:off x="3217935" y="2962769"/>
              <a:ext cx="678352" cy="191736"/>
            </a:xfrm>
            <a:prstGeom prst="rect">
              <a:avLst/>
            </a:prstGeom>
            <a:noFill/>
            <a:ln/>
          </p:spPr>
          <p:txBody>
            <a:bodyPr wrap="square" lIns="0" tIns="0" rIns="0" bIns="0" rtlCol="0" anchor="ctr"/>
            <a:lstStyle>
              <a:lvl1pPr marL="0" algn="l" defTabSz="1120506" rtl="0" eaLnBrk="1" latinLnBrk="0" hangingPunct="1">
                <a:defRPr sz="2206" kern="1200">
                  <a:solidFill>
                    <a:schemeClr val="tx1"/>
                  </a:solidFill>
                  <a:latin typeface="+mn-lt"/>
                  <a:ea typeface="+mn-ea"/>
                  <a:cs typeface="+mn-cs"/>
                </a:defRPr>
              </a:lvl1pPr>
              <a:lvl2pPr marL="560253" algn="l" defTabSz="1120506" rtl="0" eaLnBrk="1" latinLnBrk="0" hangingPunct="1">
                <a:defRPr sz="2206" kern="1200">
                  <a:solidFill>
                    <a:schemeClr val="tx1"/>
                  </a:solidFill>
                  <a:latin typeface="+mn-lt"/>
                  <a:ea typeface="+mn-ea"/>
                  <a:cs typeface="+mn-cs"/>
                </a:defRPr>
              </a:lvl2pPr>
              <a:lvl3pPr marL="1120506" algn="l" defTabSz="1120506" rtl="0" eaLnBrk="1" latinLnBrk="0" hangingPunct="1">
                <a:defRPr sz="2206" kern="1200">
                  <a:solidFill>
                    <a:schemeClr val="tx1"/>
                  </a:solidFill>
                  <a:latin typeface="+mn-lt"/>
                  <a:ea typeface="+mn-ea"/>
                  <a:cs typeface="+mn-cs"/>
                </a:defRPr>
              </a:lvl3pPr>
              <a:lvl4pPr marL="1680759" algn="l" defTabSz="1120506" rtl="0" eaLnBrk="1" latinLnBrk="0" hangingPunct="1">
                <a:defRPr sz="2206" kern="1200">
                  <a:solidFill>
                    <a:schemeClr val="tx1"/>
                  </a:solidFill>
                  <a:latin typeface="+mn-lt"/>
                  <a:ea typeface="+mn-ea"/>
                  <a:cs typeface="+mn-cs"/>
                </a:defRPr>
              </a:lvl4pPr>
              <a:lvl5pPr marL="2241012" algn="l" defTabSz="1120506" rtl="0" eaLnBrk="1" latinLnBrk="0" hangingPunct="1">
                <a:defRPr sz="2206" kern="1200">
                  <a:solidFill>
                    <a:schemeClr val="tx1"/>
                  </a:solidFill>
                  <a:latin typeface="+mn-lt"/>
                  <a:ea typeface="+mn-ea"/>
                  <a:cs typeface="+mn-cs"/>
                </a:defRPr>
              </a:lvl5pPr>
              <a:lvl6pPr marL="2801264" algn="l" defTabSz="1120506" rtl="0" eaLnBrk="1" latinLnBrk="0" hangingPunct="1">
                <a:defRPr sz="2206" kern="1200">
                  <a:solidFill>
                    <a:schemeClr val="tx1"/>
                  </a:solidFill>
                  <a:latin typeface="+mn-lt"/>
                  <a:ea typeface="+mn-ea"/>
                  <a:cs typeface="+mn-cs"/>
                </a:defRPr>
              </a:lvl6pPr>
              <a:lvl7pPr marL="3361517" algn="l" defTabSz="1120506" rtl="0" eaLnBrk="1" latinLnBrk="0" hangingPunct="1">
                <a:defRPr sz="2206" kern="1200">
                  <a:solidFill>
                    <a:schemeClr val="tx1"/>
                  </a:solidFill>
                  <a:latin typeface="+mn-lt"/>
                  <a:ea typeface="+mn-ea"/>
                  <a:cs typeface="+mn-cs"/>
                </a:defRPr>
              </a:lvl7pPr>
              <a:lvl8pPr marL="3921770" algn="l" defTabSz="1120506" rtl="0" eaLnBrk="1" latinLnBrk="0" hangingPunct="1">
                <a:defRPr sz="2206" kern="1200">
                  <a:solidFill>
                    <a:schemeClr val="tx1"/>
                  </a:solidFill>
                  <a:latin typeface="+mn-lt"/>
                  <a:ea typeface="+mn-ea"/>
                  <a:cs typeface="+mn-cs"/>
                </a:defRPr>
              </a:lvl8pPr>
              <a:lvl9pPr marL="4482023" algn="l" defTabSz="1120506" rtl="0" eaLnBrk="1" latinLnBrk="0" hangingPunct="1">
                <a:defRPr sz="2206" kern="1200">
                  <a:solidFill>
                    <a:schemeClr val="tx1"/>
                  </a:solidFill>
                  <a:latin typeface="+mn-lt"/>
                  <a:ea typeface="+mn-ea"/>
                  <a:cs typeface="+mn-cs"/>
                </a:defRPr>
              </a:lvl9pPr>
            </a:lstStyle>
            <a:p>
              <a:pPr marL="0" marR="0" lvl="0" indent="0" algn="r" defTabSz="1120506" rtl="0" eaLnBrk="1" fontAlgn="auto" latinLnBrk="0" hangingPunct="1">
                <a:lnSpc>
                  <a:spcPct val="97750"/>
                </a:lnSpc>
                <a:spcBef>
                  <a:spcPts val="0"/>
                </a:spcBef>
                <a:spcAft>
                  <a:spcPts val="0"/>
                </a:spcAft>
                <a:buClrTx/>
                <a:buSzTx/>
                <a:buFontTx/>
                <a:buNone/>
                <a:tabLst/>
                <a:defRPr/>
              </a:pPr>
              <a:r>
                <a:rPr kumimoji="0" lang="en-US" sz="1000" b="0" i="0" u="none" strike="noStrike" kern="1200" cap="none" spc="0" normalizeH="0" baseline="0" noProof="0">
                  <a:ln>
                    <a:noFill/>
                  </a:ln>
                  <a:solidFill>
                    <a:srgbClr val="4F5F84"/>
                  </a:solidFill>
                  <a:effectLst/>
                  <a:uLnTx/>
                  <a:uFillTx/>
                  <a:latin typeface="Arial" panose="020B0604020202020204" pitchFamily="34" charset="0"/>
                  <a:ea typeface="Arial" pitchFamily="34" charset="-122"/>
                  <a:cs typeface="Arial" panose="020B0604020202020204" pitchFamily="34" charset="0"/>
                </a:rPr>
                <a:t>Ruvonoflast</a:t>
              </a:r>
              <a:endParaRPr kumimoji="0" lang="en-US" sz="1000" b="0" i="0" u="none" strike="noStrike" kern="1200" cap="none" spc="0" normalizeH="0" baseline="0" noProof="0">
                <a:ln>
                  <a:noFill/>
                </a:ln>
                <a:solidFill>
                  <a:srgbClr val="4F5F84"/>
                </a:solidFill>
                <a:effectLst/>
                <a:uLnTx/>
                <a:uFillTx/>
                <a:latin typeface="Arial" panose="020B0604020202020204" pitchFamily="34" charset="0"/>
                <a:ea typeface="+mn-ea"/>
                <a:cs typeface="Arial" panose="020B0604020202020204" pitchFamily="34" charset="0"/>
              </a:endParaRPr>
            </a:p>
          </p:txBody>
        </p:sp>
      </p:grpSp>
      <p:grpSp>
        <p:nvGrpSpPr>
          <p:cNvPr id="115" name="Group 114">
            <a:extLst>
              <a:ext uri="{FF2B5EF4-FFF2-40B4-BE49-F238E27FC236}">
                <a16:creationId xmlns:a16="http://schemas.microsoft.com/office/drawing/2014/main" id="{4A52136E-C58F-FB60-D314-E57B29CFA9B9}"/>
              </a:ext>
            </a:extLst>
          </p:cNvPr>
          <p:cNvGrpSpPr/>
          <p:nvPr/>
        </p:nvGrpSpPr>
        <p:grpSpPr>
          <a:xfrm>
            <a:off x="2954591" y="2177739"/>
            <a:ext cx="1303020" cy="1597785"/>
            <a:chOff x="4159188" y="2830730"/>
            <a:chExt cx="1303020" cy="1597785"/>
          </a:xfrm>
        </p:grpSpPr>
        <p:pic>
          <p:nvPicPr>
            <p:cNvPr id="116" name="Image 0" descr="preencoded.png">
              <a:extLst>
                <a:ext uri="{FF2B5EF4-FFF2-40B4-BE49-F238E27FC236}">
                  <a16:creationId xmlns:a16="http://schemas.microsoft.com/office/drawing/2014/main" id="{082CF037-3F63-B5A5-E92D-9BC23A99E7A1}"/>
                </a:ext>
              </a:extLst>
            </p:cNvPr>
            <p:cNvPicPr>
              <a:picLocks noChangeAspect="1"/>
            </p:cNvPicPr>
            <p:nvPr>
              <p:custDataLst>
                <p:tags r:id="rId13"/>
              </p:custDataLst>
            </p:nvPr>
          </p:nvPicPr>
          <p:blipFill>
            <a:blip r:embed="rId36"/>
            <a:stretch>
              <a:fillRect/>
            </a:stretch>
          </p:blipFill>
          <p:spPr>
            <a:xfrm>
              <a:off x="4159188" y="2830730"/>
              <a:ext cx="1303020" cy="1404257"/>
            </a:xfrm>
            <a:prstGeom prst="rect">
              <a:avLst/>
            </a:prstGeom>
          </p:spPr>
        </p:pic>
        <p:sp>
          <p:nvSpPr>
            <p:cNvPr id="117" name="Text 4">
              <a:extLst>
                <a:ext uri="{FF2B5EF4-FFF2-40B4-BE49-F238E27FC236}">
                  <a16:creationId xmlns:a16="http://schemas.microsoft.com/office/drawing/2014/main" id="{48FB80EE-048C-760A-23BC-C32F66E13AB7}"/>
                </a:ext>
              </a:extLst>
            </p:cNvPr>
            <p:cNvSpPr/>
            <p:nvPr/>
          </p:nvSpPr>
          <p:spPr>
            <a:xfrm>
              <a:off x="4240796" y="4230640"/>
              <a:ext cx="1139801" cy="197875"/>
            </a:xfrm>
            <a:prstGeom prst="rect">
              <a:avLst/>
            </a:prstGeom>
            <a:noFill/>
            <a:ln/>
          </p:spPr>
          <p:txBody>
            <a:bodyPr wrap="square" lIns="0" tIns="0" rIns="0" bIns="0" rtlCol="0" anchor="t"/>
            <a:lstStyle>
              <a:lvl1pPr marL="0" algn="l" defTabSz="1120506" rtl="0" eaLnBrk="1" latinLnBrk="0" hangingPunct="1">
                <a:defRPr sz="2206" kern="1200">
                  <a:solidFill>
                    <a:schemeClr val="tx1"/>
                  </a:solidFill>
                  <a:latin typeface="+mn-lt"/>
                  <a:ea typeface="+mn-ea"/>
                  <a:cs typeface="+mn-cs"/>
                </a:defRPr>
              </a:lvl1pPr>
              <a:lvl2pPr marL="560253" algn="l" defTabSz="1120506" rtl="0" eaLnBrk="1" latinLnBrk="0" hangingPunct="1">
                <a:defRPr sz="2206" kern="1200">
                  <a:solidFill>
                    <a:schemeClr val="tx1"/>
                  </a:solidFill>
                  <a:latin typeface="+mn-lt"/>
                  <a:ea typeface="+mn-ea"/>
                  <a:cs typeface="+mn-cs"/>
                </a:defRPr>
              </a:lvl2pPr>
              <a:lvl3pPr marL="1120506" algn="l" defTabSz="1120506" rtl="0" eaLnBrk="1" latinLnBrk="0" hangingPunct="1">
                <a:defRPr sz="2206" kern="1200">
                  <a:solidFill>
                    <a:schemeClr val="tx1"/>
                  </a:solidFill>
                  <a:latin typeface="+mn-lt"/>
                  <a:ea typeface="+mn-ea"/>
                  <a:cs typeface="+mn-cs"/>
                </a:defRPr>
              </a:lvl3pPr>
              <a:lvl4pPr marL="1680759" algn="l" defTabSz="1120506" rtl="0" eaLnBrk="1" latinLnBrk="0" hangingPunct="1">
                <a:defRPr sz="2206" kern="1200">
                  <a:solidFill>
                    <a:schemeClr val="tx1"/>
                  </a:solidFill>
                  <a:latin typeface="+mn-lt"/>
                  <a:ea typeface="+mn-ea"/>
                  <a:cs typeface="+mn-cs"/>
                </a:defRPr>
              </a:lvl4pPr>
              <a:lvl5pPr marL="2241012" algn="l" defTabSz="1120506" rtl="0" eaLnBrk="1" latinLnBrk="0" hangingPunct="1">
                <a:defRPr sz="2206" kern="1200">
                  <a:solidFill>
                    <a:schemeClr val="tx1"/>
                  </a:solidFill>
                  <a:latin typeface="+mn-lt"/>
                  <a:ea typeface="+mn-ea"/>
                  <a:cs typeface="+mn-cs"/>
                </a:defRPr>
              </a:lvl5pPr>
              <a:lvl6pPr marL="2801264" algn="l" defTabSz="1120506" rtl="0" eaLnBrk="1" latinLnBrk="0" hangingPunct="1">
                <a:defRPr sz="2206" kern="1200">
                  <a:solidFill>
                    <a:schemeClr val="tx1"/>
                  </a:solidFill>
                  <a:latin typeface="+mn-lt"/>
                  <a:ea typeface="+mn-ea"/>
                  <a:cs typeface="+mn-cs"/>
                </a:defRPr>
              </a:lvl6pPr>
              <a:lvl7pPr marL="3361517" algn="l" defTabSz="1120506" rtl="0" eaLnBrk="1" latinLnBrk="0" hangingPunct="1">
                <a:defRPr sz="2206" kern="1200">
                  <a:solidFill>
                    <a:schemeClr val="tx1"/>
                  </a:solidFill>
                  <a:latin typeface="+mn-lt"/>
                  <a:ea typeface="+mn-ea"/>
                  <a:cs typeface="+mn-cs"/>
                </a:defRPr>
              </a:lvl7pPr>
              <a:lvl8pPr marL="3921770" algn="l" defTabSz="1120506" rtl="0" eaLnBrk="1" latinLnBrk="0" hangingPunct="1">
                <a:defRPr sz="2206" kern="1200">
                  <a:solidFill>
                    <a:schemeClr val="tx1"/>
                  </a:solidFill>
                  <a:latin typeface="+mn-lt"/>
                  <a:ea typeface="+mn-ea"/>
                  <a:cs typeface="+mn-cs"/>
                </a:defRPr>
              </a:lvl8pPr>
              <a:lvl9pPr marL="4482023" algn="l" defTabSz="1120506" rtl="0" eaLnBrk="1" latinLnBrk="0" hangingPunct="1">
                <a:defRPr sz="2206" kern="1200">
                  <a:solidFill>
                    <a:schemeClr val="tx1"/>
                  </a:solidFill>
                  <a:latin typeface="+mn-lt"/>
                  <a:ea typeface="+mn-ea"/>
                  <a:cs typeface="+mn-cs"/>
                </a:defRPr>
              </a:lvl9pPr>
            </a:lstStyle>
            <a:p>
              <a:pPr marL="0" marR="0" lvl="0" indent="0" algn="ctr" defTabSz="1120506" rtl="0" eaLnBrk="1" fontAlgn="auto" latinLnBrk="0" hangingPunct="1">
                <a:lnSpc>
                  <a:spcPct val="97750"/>
                </a:lnSpc>
                <a:spcBef>
                  <a:spcPts val="0"/>
                </a:spcBef>
                <a:spcAft>
                  <a:spcPts val="0"/>
                </a:spcAft>
                <a:buClrTx/>
                <a:buSzTx/>
                <a:buFontTx/>
                <a:buNone/>
                <a:tabLst/>
                <a:defRPr/>
              </a:pPr>
              <a:r>
                <a:rPr kumimoji="0" lang="en-US" sz="1200" b="1" i="0" u="none" strike="noStrike" kern="1200" cap="none" spc="0" normalizeH="0" baseline="0" noProof="0">
                  <a:ln>
                    <a:noFill/>
                  </a:ln>
                  <a:solidFill>
                    <a:schemeClr val="tx2"/>
                  </a:solidFill>
                  <a:effectLst/>
                  <a:uLnTx/>
                  <a:uFillTx/>
                  <a:latin typeface="Arial" panose="020B0604020202020204" pitchFamily="34" charset="0"/>
                  <a:ea typeface="Arial" pitchFamily="34" charset="-122"/>
                  <a:cs typeface="Arial" panose="020B0604020202020204" pitchFamily="34" charset="0"/>
                </a:rPr>
                <a:t>3.</a:t>
              </a:r>
              <a:r>
                <a:rPr kumimoji="0" lang="en-US" sz="1200" b="0" i="0" u="none" strike="noStrike" kern="1200" cap="none" spc="0" normalizeH="0" baseline="0" noProof="0">
                  <a:ln>
                    <a:noFill/>
                  </a:ln>
                  <a:solidFill>
                    <a:schemeClr val="tx2"/>
                  </a:solidFill>
                  <a:effectLst/>
                  <a:uLnTx/>
                  <a:uFillTx/>
                  <a:latin typeface="Arial" panose="020B0604020202020204" pitchFamily="34" charset="0"/>
                  <a:ea typeface="Arial" pitchFamily="34" charset="-122"/>
                  <a:cs typeface="Arial" panose="020B0604020202020204" pitchFamily="34" charset="0"/>
                </a:rPr>
                <a:t> Readily </a:t>
              </a:r>
              <a:r>
                <a:rPr lang="en-US" sz="1200">
                  <a:solidFill>
                    <a:schemeClr val="tx2"/>
                  </a:solidFill>
                  <a:latin typeface="Arial" panose="020B0604020202020204" pitchFamily="34" charset="0"/>
                  <a:ea typeface="Arial" pitchFamily="34" charset="-122"/>
                  <a:cs typeface="Arial" panose="020B0604020202020204" pitchFamily="34" charset="0"/>
                </a:rPr>
                <a:t>c</a:t>
              </a:r>
              <a:r>
                <a:rPr kumimoji="0" lang="en-US" sz="1200" b="0" i="0" u="none" strike="noStrike" kern="1200" cap="none" spc="0" normalizeH="0" baseline="0" noProof="0">
                  <a:ln>
                    <a:noFill/>
                  </a:ln>
                  <a:solidFill>
                    <a:schemeClr val="tx2"/>
                  </a:solidFill>
                  <a:effectLst/>
                  <a:uLnTx/>
                  <a:uFillTx/>
                  <a:latin typeface="Arial" panose="020B0604020202020204" pitchFamily="34" charset="0"/>
                  <a:ea typeface="Arial" pitchFamily="34" charset="-122"/>
                  <a:cs typeface="Arial" panose="020B0604020202020204" pitchFamily="34" charset="0"/>
                </a:rPr>
                <a:t>rosses </a:t>
              </a:r>
              <a:r>
                <a:rPr lang="en-US" sz="1200">
                  <a:solidFill>
                    <a:schemeClr val="tx2"/>
                  </a:solidFill>
                  <a:latin typeface="Arial" panose="020B0604020202020204" pitchFamily="34" charset="0"/>
                  <a:ea typeface="Arial" pitchFamily="34" charset="-122"/>
                  <a:cs typeface="Arial" panose="020B0604020202020204" pitchFamily="34" charset="0"/>
                </a:rPr>
                <a:t>into cells</a:t>
              </a:r>
              <a:endParaRPr kumimoji="0" lang="en-US" sz="1200" b="0" i="0" u="none" strike="noStrike" kern="1200" cap="none" spc="0" normalizeH="0" baseline="0" noProof="0">
                <a:ln>
                  <a:noFill/>
                </a:ln>
                <a:solidFill>
                  <a:schemeClr val="tx2"/>
                </a:solidFill>
                <a:effectLst/>
                <a:uLnTx/>
                <a:uFillTx/>
                <a:latin typeface="Arial" panose="020B0604020202020204" pitchFamily="34" charset="0"/>
                <a:ea typeface="+mn-ea"/>
                <a:cs typeface="Arial" panose="020B0604020202020204" pitchFamily="34" charset="0"/>
              </a:endParaRPr>
            </a:p>
          </p:txBody>
        </p:sp>
        <p:pic>
          <p:nvPicPr>
            <p:cNvPr id="118" name="Image 16" descr="preencoded.png">
              <a:extLst>
                <a:ext uri="{FF2B5EF4-FFF2-40B4-BE49-F238E27FC236}">
                  <a16:creationId xmlns:a16="http://schemas.microsoft.com/office/drawing/2014/main" id="{E621585B-0FFD-EB2A-5117-7D18EFEF6900}"/>
                </a:ext>
              </a:extLst>
            </p:cNvPr>
            <p:cNvPicPr>
              <a:picLocks noChangeAspect="1"/>
            </p:cNvPicPr>
            <p:nvPr>
              <p:custDataLst>
                <p:tags r:id="rId14"/>
              </p:custDataLst>
            </p:nvPr>
          </p:nvPicPr>
          <p:blipFill>
            <a:blip r:embed="rId42">
              <a:extLst>
                <a:ext uri="{BEBA8EAE-BF5A-486C-A8C5-ECC9F3942E4B}">
                  <a14:imgProps xmlns:a14="http://schemas.microsoft.com/office/drawing/2010/main">
                    <a14:imgLayer r:embed="rId43">
                      <a14:imgEffect>
                        <a14:saturation sat="0"/>
                      </a14:imgEffect>
                    </a14:imgLayer>
                  </a14:imgProps>
                </a:ext>
              </a:extLst>
            </a:blip>
            <a:stretch>
              <a:fillRect/>
            </a:stretch>
          </p:blipFill>
          <p:spPr>
            <a:xfrm>
              <a:off x="4384648" y="3270010"/>
              <a:ext cx="878477" cy="571500"/>
            </a:xfrm>
            <a:prstGeom prst="rect">
              <a:avLst/>
            </a:prstGeom>
          </p:spPr>
        </p:pic>
        <p:pic>
          <p:nvPicPr>
            <p:cNvPr id="119" name="Image 17" descr="preencoded.png">
              <a:extLst>
                <a:ext uri="{FF2B5EF4-FFF2-40B4-BE49-F238E27FC236}">
                  <a16:creationId xmlns:a16="http://schemas.microsoft.com/office/drawing/2014/main" id="{3FFCD978-DD89-5596-7465-E462B1B43EDE}"/>
                </a:ext>
              </a:extLst>
            </p:cNvPr>
            <p:cNvPicPr>
              <a:picLocks noChangeAspect="1"/>
            </p:cNvPicPr>
            <p:nvPr>
              <p:custDataLst>
                <p:tags r:id="rId15"/>
              </p:custDataLst>
            </p:nvPr>
          </p:nvPicPr>
          <p:blipFill>
            <a:blip r:embed="rId44">
              <a:duotone>
                <a:prstClr val="black"/>
                <a:srgbClr val="4472C4">
                  <a:tint val="45000"/>
                  <a:satMod val="400000"/>
                </a:srgbClr>
              </a:duotone>
            </a:blip>
            <a:stretch>
              <a:fillRect/>
            </a:stretch>
          </p:blipFill>
          <p:spPr>
            <a:xfrm>
              <a:off x="4632850" y="3015722"/>
              <a:ext cx="215537" cy="215538"/>
            </a:xfrm>
            <a:prstGeom prst="rect">
              <a:avLst/>
            </a:prstGeom>
          </p:spPr>
        </p:pic>
        <p:pic>
          <p:nvPicPr>
            <p:cNvPr id="120" name="Image 18" descr="preencoded.png">
              <a:extLst>
                <a:ext uri="{FF2B5EF4-FFF2-40B4-BE49-F238E27FC236}">
                  <a16:creationId xmlns:a16="http://schemas.microsoft.com/office/drawing/2014/main" id="{ECCBA4A3-139E-8886-1DC8-DA4606B70248}"/>
                </a:ext>
              </a:extLst>
            </p:cNvPr>
            <p:cNvPicPr>
              <a:picLocks noChangeAspect="1"/>
            </p:cNvPicPr>
            <p:nvPr>
              <p:custDataLst>
                <p:tags r:id="rId16"/>
              </p:custDataLst>
            </p:nvPr>
          </p:nvPicPr>
          <p:blipFill>
            <a:blip r:embed="rId44">
              <a:duotone>
                <a:prstClr val="black"/>
                <a:srgbClr val="4472C4">
                  <a:tint val="45000"/>
                  <a:satMod val="400000"/>
                </a:srgbClr>
              </a:duotone>
            </a:blip>
            <a:stretch>
              <a:fillRect/>
            </a:stretch>
          </p:blipFill>
          <p:spPr>
            <a:xfrm>
              <a:off x="4799376" y="3073173"/>
              <a:ext cx="215537" cy="215538"/>
            </a:xfrm>
            <a:prstGeom prst="rect">
              <a:avLst/>
            </a:prstGeom>
          </p:spPr>
        </p:pic>
        <p:pic>
          <p:nvPicPr>
            <p:cNvPr id="121" name="Image 19" descr="preencoded.png">
              <a:extLst>
                <a:ext uri="{FF2B5EF4-FFF2-40B4-BE49-F238E27FC236}">
                  <a16:creationId xmlns:a16="http://schemas.microsoft.com/office/drawing/2014/main" id="{5169A065-12AE-E235-0BA8-2C13B9057B08}"/>
                </a:ext>
              </a:extLst>
            </p:cNvPr>
            <p:cNvPicPr>
              <a:picLocks noChangeAspect="1"/>
            </p:cNvPicPr>
            <p:nvPr>
              <p:custDataLst>
                <p:tags r:id="rId17"/>
              </p:custDataLst>
            </p:nvPr>
          </p:nvPicPr>
          <p:blipFill>
            <a:blip r:embed="rId44">
              <a:duotone>
                <a:prstClr val="black"/>
                <a:srgbClr val="4472C4">
                  <a:tint val="45000"/>
                  <a:satMod val="400000"/>
                </a:srgbClr>
              </a:duotone>
            </a:blip>
            <a:stretch>
              <a:fillRect/>
            </a:stretch>
          </p:blipFill>
          <p:spPr>
            <a:xfrm>
              <a:off x="4737821" y="2968205"/>
              <a:ext cx="215537" cy="215538"/>
            </a:xfrm>
            <a:prstGeom prst="rect">
              <a:avLst/>
            </a:prstGeom>
          </p:spPr>
        </p:pic>
        <p:pic>
          <p:nvPicPr>
            <p:cNvPr id="122" name="Image 21" descr="preencoded.png">
              <a:extLst>
                <a:ext uri="{FF2B5EF4-FFF2-40B4-BE49-F238E27FC236}">
                  <a16:creationId xmlns:a16="http://schemas.microsoft.com/office/drawing/2014/main" id="{1D3275D8-B431-A618-7953-00030B76E140}"/>
                </a:ext>
              </a:extLst>
            </p:cNvPr>
            <p:cNvPicPr>
              <a:picLocks noChangeAspect="1"/>
            </p:cNvPicPr>
            <p:nvPr>
              <p:custDataLst>
                <p:tags r:id="rId18"/>
              </p:custDataLst>
            </p:nvPr>
          </p:nvPicPr>
          <p:blipFill>
            <a:blip r:embed="rId45">
              <a:duotone>
                <a:prstClr val="black"/>
                <a:srgbClr val="4472C4">
                  <a:tint val="45000"/>
                  <a:satMod val="400000"/>
                </a:srgbClr>
              </a:duotone>
            </a:blip>
            <a:stretch>
              <a:fillRect/>
            </a:stretch>
          </p:blipFill>
          <p:spPr>
            <a:xfrm>
              <a:off x="4799373" y="3880262"/>
              <a:ext cx="215537" cy="215537"/>
            </a:xfrm>
            <a:prstGeom prst="rect">
              <a:avLst/>
            </a:prstGeom>
          </p:spPr>
        </p:pic>
        <p:pic>
          <p:nvPicPr>
            <p:cNvPr id="123" name="Image 22" descr="preencoded.png">
              <a:extLst>
                <a:ext uri="{FF2B5EF4-FFF2-40B4-BE49-F238E27FC236}">
                  <a16:creationId xmlns:a16="http://schemas.microsoft.com/office/drawing/2014/main" id="{4F78FE2C-CEF3-9F9B-9A81-3B2DA85CE855}"/>
                </a:ext>
              </a:extLst>
            </p:cNvPr>
            <p:cNvPicPr>
              <a:picLocks noChangeAspect="1"/>
            </p:cNvPicPr>
            <p:nvPr>
              <p:custDataLst>
                <p:tags r:id="rId19"/>
              </p:custDataLst>
            </p:nvPr>
          </p:nvPicPr>
          <p:blipFill>
            <a:blip r:embed="rId45">
              <a:duotone>
                <a:prstClr val="black"/>
                <a:srgbClr val="4472C4">
                  <a:tint val="45000"/>
                  <a:satMod val="400000"/>
                </a:srgbClr>
              </a:duotone>
            </a:blip>
            <a:stretch>
              <a:fillRect/>
            </a:stretch>
          </p:blipFill>
          <p:spPr>
            <a:xfrm>
              <a:off x="4632847" y="3822812"/>
              <a:ext cx="215537" cy="215537"/>
            </a:xfrm>
            <a:prstGeom prst="rect">
              <a:avLst/>
            </a:prstGeom>
          </p:spPr>
        </p:pic>
        <p:pic>
          <p:nvPicPr>
            <p:cNvPr id="124" name="Image 32" descr="preencoded.png">
              <a:extLst>
                <a:ext uri="{FF2B5EF4-FFF2-40B4-BE49-F238E27FC236}">
                  <a16:creationId xmlns:a16="http://schemas.microsoft.com/office/drawing/2014/main" id="{17BA4917-1682-9E52-E0B8-2B68F477D450}"/>
                </a:ext>
              </a:extLst>
            </p:cNvPr>
            <p:cNvPicPr>
              <a:picLocks noChangeAspect="1"/>
            </p:cNvPicPr>
            <p:nvPr>
              <p:custDataLst>
                <p:tags r:id="rId20"/>
              </p:custDataLst>
            </p:nvPr>
          </p:nvPicPr>
          <p:blipFill>
            <a:blip r:embed="rId46"/>
            <a:stretch>
              <a:fillRect/>
            </a:stretch>
          </p:blipFill>
          <p:spPr>
            <a:xfrm>
              <a:off x="4730736" y="3094327"/>
              <a:ext cx="173083" cy="865414"/>
            </a:xfrm>
            <a:prstGeom prst="rect">
              <a:avLst/>
            </a:prstGeom>
          </p:spPr>
        </p:pic>
        <p:pic>
          <p:nvPicPr>
            <p:cNvPr id="125" name="Image 33" descr="preencoded.png">
              <a:extLst>
                <a:ext uri="{FF2B5EF4-FFF2-40B4-BE49-F238E27FC236}">
                  <a16:creationId xmlns:a16="http://schemas.microsoft.com/office/drawing/2014/main" id="{999F6C8F-8ADC-8A41-F91B-4B7C1EDF8BB2}"/>
                </a:ext>
              </a:extLst>
            </p:cNvPr>
            <p:cNvPicPr>
              <a:picLocks noChangeAspect="1"/>
            </p:cNvPicPr>
            <p:nvPr>
              <p:custDataLst>
                <p:tags r:id="rId21"/>
              </p:custDataLst>
            </p:nvPr>
          </p:nvPicPr>
          <p:blipFill>
            <a:blip r:embed="rId44">
              <a:duotone>
                <a:prstClr val="black"/>
                <a:srgbClr val="4472C4">
                  <a:tint val="45000"/>
                  <a:satMod val="400000"/>
                </a:srgbClr>
              </a:duotone>
            </a:blip>
            <a:stretch>
              <a:fillRect/>
            </a:stretch>
          </p:blipFill>
          <p:spPr>
            <a:xfrm>
              <a:off x="4709514" y="3447993"/>
              <a:ext cx="215537" cy="215538"/>
            </a:xfrm>
            <a:prstGeom prst="rect">
              <a:avLst/>
            </a:prstGeom>
          </p:spPr>
        </p:pic>
      </p:grpSp>
      <p:grpSp>
        <p:nvGrpSpPr>
          <p:cNvPr id="51" name="Group 50">
            <a:extLst>
              <a:ext uri="{FF2B5EF4-FFF2-40B4-BE49-F238E27FC236}">
                <a16:creationId xmlns:a16="http://schemas.microsoft.com/office/drawing/2014/main" id="{FFF4E6D7-800E-C8EC-5AD6-143052E45D2F}"/>
              </a:ext>
            </a:extLst>
          </p:cNvPr>
          <p:cNvGrpSpPr/>
          <p:nvPr/>
        </p:nvGrpSpPr>
        <p:grpSpPr>
          <a:xfrm>
            <a:off x="8291879" y="1683752"/>
            <a:ext cx="3014033" cy="936000"/>
            <a:chOff x="8291879" y="1912352"/>
            <a:chExt cx="3014033" cy="936000"/>
          </a:xfrm>
        </p:grpSpPr>
        <p:sp>
          <p:nvSpPr>
            <p:cNvPr id="9" name="Rectangle 8">
              <a:extLst>
                <a:ext uri="{FF2B5EF4-FFF2-40B4-BE49-F238E27FC236}">
                  <a16:creationId xmlns:a16="http://schemas.microsoft.com/office/drawing/2014/main" id="{610177DF-75AA-3488-91DB-57C3173B5FC2}"/>
                </a:ext>
              </a:extLst>
            </p:cNvPr>
            <p:cNvSpPr/>
            <p:nvPr/>
          </p:nvSpPr>
          <p:spPr>
            <a:xfrm>
              <a:off x="9024276" y="2078979"/>
              <a:ext cx="2281636" cy="38395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spcAft>
                  <a:spcPts val="600"/>
                </a:spcAft>
              </a:pPr>
              <a:r>
                <a:rPr lang="en-US" sz="1200" b="1">
                  <a:solidFill>
                    <a:schemeClr val="tx2"/>
                  </a:solidFill>
                  <a:latin typeface="Arial" panose="020B0604020202020204" pitchFamily="34" charset="0"/>
                  <a:ea typeface="Inter" pitchFamily="34" charset="-122"/>
                  <a:cs typeface="Arial" panose="020B0604020202020204" pitchFamily="34" charset="0"/>
                </a:rPr>
                <a:t>Sustained effect </a:t>
              </a:r>
              <a:r>
                <a:rPr lang="en-US" sz="1200">
                  <a:solidFill>
                    <a:schemeClr val="tx2"/>
                  </a:solidFill>
                  <a:latin typeface="Arial" panose="020B0604020202020204" pitchFamily="34" charset="0"/>
                  <a:ea typeface="Inter" pitchFamily="34" charset="-122"/>
                  <a:cs typeface="Arial" panose="020B0604020202020204" pitchFamily="34" charset="0"/>
                </a:rPr>
                <a:t>due to slow efflux producing high intracellular concentrations</a:t>
              </a:r>
            </a:p>
          </p:txBody>
        </p:sp>
        <p:sp>
          <p:nvSpPr>
            <p:cNvPr id="10" name="Rectangle: Rounded Corners 9">
              <a:extLst>
                <a:ext uri="{FF2B5EF4-FFF2-40B4-BE49-F238E27FC236}">
                  <a16:creationId xmlns:a16="http://schemas.microsoft.com/office/drawing/2014/main" id="{61EEE1C4-0256-B59B-CFFB-71B6DDF40902}"/>
                </a:ext>
              </a:extLst>
            </p:cNvPr>
            <p:cNvSpPr/>
            <p:nvPr/>
          </p:nvSpPr>
          <p:spPr>
            <a:xfrm>
              <a:off x="8291879" y="1912352"/>
              <a:ext cx="3014033" cy="936000"/>
            </a:xfrm>
            <a:prstGeom prst="roundRect">
              <a:avLst/>
            </a:prstGeom>
            <a:noFill/>
            <a:ln w="12700">
              <a:solidFill>
                <a:schemeClr val="accent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grpSp>
      <p:sp>
        <p:nvSpPr>
          <p:cNvPr id="162" name="Plus Sign 161">
            <a:extLst>
              <a:ext uri="{FF2B5EF4-FFF2-40B4-BE49-F238E27FC236}">
                <a16:creationId xmlns:a16="http://schemas.microsoft.com/office/drawing/2014/main" id="{B4979DC0-06D7-0840-36B2-552A597E527E}"/>
              </a:ext>
            </a:extLst>
          </p:cNvPr>
          <p:cNvSpPr>
            <a:spLocks noChangeAspect="1"/>
          </p:cNvSpPr>
          <p:nvPr/>
        </p:nvSpPr>
        <p:spPr>
          <a:xfrm>
            <a:off x="3850358" y="5246293"/>
            <a:ext cx="396000" cy="396000"/>
          </a:xfrm>
          <a:prstGeom prst="mathPlus">
            <a:avLst/>
          </a:prstGeom>
          <a:solidFill>
            <a:schemeClr val="accent1">
              <a:lumMod val="40000"/>
              <a:lumOff val="60000"/>
            </a:schemeClr>
          </a:solidFill>
          <a:ln>
            <a:solidFill>
              <a:schemeClr val="accent5"/>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CA"/>
          </a:p>
        </p:txBody>
      </p:sp>
      <p:sp>
        <p:nvSpPr>
          <p:cNvPr id="172" name="Text 8">
            <a:extLst>
              <a:ext uri="{FF2B5EF4-FFF2-40B4-BE49-F238E27FC236}">
                <a16:creationId xmlns:a16="http://schemas.microsoft.com/office/drawing/2014/main" id="{A54669A6-1CF9-73B1-E6F5-F8A5A9A2C130}"/>
              </a:ext>
            </a:extLst>
          </p:cNvPr>
          <p:cNvSpPr/>
          <p:nvPr/>
        </p:nvSpPr>
        <p:spPr>
          <a:xfrm>
            <a:off x="4440736" y="2968049"/>
            <a:ext cx="753938" cy="306161"/>
          </a:xfrm>
          <a:prstGeom prst="rect">
            <a:avLst/>
          </a:prstGeom>
          <a:noFill/>
          <a:ln/>
        </p:spPr>
        <p:txBody>
          <a:bodyPr wrap="square" lIns="0" tIns="0" rIns="0" bIns="0" rtlCol="0" anchor="t"/>
          <a:lstStyle>
            <a:lvl1pPr marL="0" algn="l" defTabSz="1120506" rtl="0" eaLnBrk="1" latinLnBrk="0" hangingPunct="1">
              <a:defRPr sz="2206" kern="1200">
                <a:solidFill>
                  <a:schemeClr val="tx1"/>
                </a:solidFill>
                <a:latin typeface="+mn-lt"/>
                <a:ea typeface="+mn-ea"/>
                <a:cs typeface="+mn-cs"/>
              </a:defRPr>
            </a:lvl1pPr>
            <a:lvl2pPr marL="560253" algn="l" defTabSz="1120506" rtl="0" eaLnBrk="1" latinLnBrk="0" hangingPunct="1">
              <a:defRPr sz="2206" kern="1200">
                <a:solidFill>
                  <a:schemeClr val="tx1"/>
                </a:solidFill>
                <a:latin typeface="+mn-lt"/>
                <a:ea typeface="+mn-ea"/>
                <a:cs typeface="+mn-cs"/>
              </a:defRPr>
            </a:lvl2pPr>
            <a:lvl3pPr marL="1120506" algn="l" defTabSz="1120506" rtl="0" eaLnBrk="1" latinLnBrk="0" hangingPunct="1">
              <a:defRPr sz="2206" kern="1200">
                <a:solidFill>
                  <a:schemeClr val="tx1"/>
                </a:solidFill>
                <a:latin typeface="+mn-lt"/>
                <a:ea typeface="+mn-ea"/>
                <a:cs typeface="+mn-cs"/>
              </a:defRPr>
            </a:lvl3pPr>
            <a:lvl4pPr marL="1680759" algn="l" defTabSz="1120506" rtl="0" eaLnBrk="1" latinLnBrk="0" hangingPunct="1">
              <a:defRPr sz="2206" kern="1200">
                <a:solidFill>
                  <a:schemeClr val="tx1"/>
                </a:solidFill>
                <a:latin typeface="+mn-lt"/>
                <a:ea typeface="+mn-ea"/>
                <a:cs typeface="+mn-cs"/>
              </a:defRPr>
            </a:lvl4pPr>
            <a:lvl5pPr marL="2241012" algn="l" defTabSz="1120506" rtl="0" eaLnBrk="1" latinLnBrk="0" hangingPunct="1">
              <a:defRPr sz="2206" kern="1200">
                <a:solidFill>
                  <a:schemeClr val="tx1"/>
                </a:solidFill>
                <a:latin typeface="+mn-lt"/>
                <a:ea typeface="+mn-ea"/>
                <a:cs typeface="+mn-cs"/>
              </a:defRPr>
            </a:lvl5pPr>
            <a:lvl6pPr marL="2801264" algn="l" defTabSz="1120506" rtl="0" eaLnBrk="1" latinLnBrk="0" hangingPunct="1">
              <a:defRPr sz="2206" kern="1200">
                <a:solidFill>
                  <a:schemeClr val="tx1"/>
                </a:solidFill>
                <a:latin typeface="+mn-lt"/>
                <a:ea typeface="+mn-ea"/>
                <a:cs typeface="+mn-cs"/>
              </a:defRPr>
            </a:lvl6pPr>
            <a:lvl7pPr marL="3361517" algn="l" defTabSz="1120506" rtl="0" eaLnBrk="1" latinLnBrk="0" hangingPunct="1">
              <a:defRPr sz="2206" kern="1200">
                <a:solidFill>
                  <a:schemeClr val="tx1"/>
                </a:solidFill>
                <a:latin typeface="+mn-lt"/>
                <a:ea typeface="+mn-ea"/>
                <a:cs typeface="+mn-cs"/>
              </a:defRPr>
            </a:lvl7pPr>
            <a:lvl8pPr marL="3921770" algn="l" defTabSz="1120506" rtl="0" eaLnBrk="1" latinLnBrk="0" hangingPunct="1">
              <a:defRPr sz="2206" kern="1200">
                <a:solidFill>
                  <a:schemeClr val="tx1"/>
                </a:solidFill>
                <a:latin typeface="+mn-lt"/>
                <a:ea typeface="+mn-ea"/>
                <a:cs typeface="+mn-cs"/>
              </a:defRPr>
            </a:lvl8pPr>
            <a:lvl9pPr marL="4482023" algn="l" defTabSz="1120506" rtl="0" eaLnBrk="1" latinLnBrk="0" hangingPunct="1">
              <a:defRPr sz="2206" kern="1200">
                <a:solidFill>
                  <a:schemeClr val="tx1"/>
                </a:solidFill>
                <a:latin typeface="+mn-lt"/>
                <a:ea typeface="+mn-ea"/>
                <a:cs typeface="+mn-cs"/>
              </a:defRPr>
            </a:lvl9pPr>
          </a:lstStyle>
          <a:p>
            <a:pPr algn="ctr">
              <a:lnSpc>
                <a:spcPct val="97750"/>
              </a:lnSpc>
            </a:pPr>
            <a:r>
              <a:rPr lang="en-US" sz="1200" b="1">
                <a:solidFill>
                  <a:schemeClr val="tx2"/>
                </a:solidFill>
                <a:latin typeface="Arial" panose="020B0604020202020204" pitchFamily="34" charset="0"/>
                <a:ea typeface="Arial" pitchFamily="34" charset="-122"/>
                <a:cs typeface="Arial" panose="020B0604020202020204" pitchFamily="34" charset="0"/>
              </a:rPr>
              <a:t>4.</a:t>
            </a:r>
            <a:r>
              <a:rPr lang="en-US" sz="1200">
                <a:solidFill>
                  <a:schemeClr val="tx2"/>
                </a:solidFill>
                <a:latin typeface="Arial" panose="020B0604020202020204" pitchFamily="34" charset="0"/>
                <a:ea typeface="Arial" pitchFamily="34" charset="-122"/>
                <a:cs typeface="Arial" panose="020B0604020202020204" pitchFamily="34" charset="0"/>
              </a:rPr>
              <a:t> Freely penetrates target cells</a:t>
            </a:r>
            <a:endParaRPr lang="en-US" sz="1200">
              <a:solidFill>
                <a:schemeClr val="tx2"/>
              </a:solidFill>
              <a:latin typeface="Arial" panose="020B0604020202020204" pitchFamily="34" charset="0"/>
              <a:cs typeface="Arial" panose="020B0604020202020204" pitchFamily="34" charset="0"/>
            </a:endParaRPr>
          </a:p>
        </p:txBody>
      </p:sp>
      <p:grpSp>
        <p:nvGrpSpPr>
          <p:cNvPr id="192" name="Group 191">
            <a:extLst>
              <a:ext uri="{FF2B5EF4-FFF2-40B4-BE49-F238E27FC236}">
                <a16:creationId xmlns:a16="http://schemas.microsoft.com/office/drawing/2014/main" id="{7C648F02-6B14-DE4D-C98F-9F3446E055BA}"/>
              </a:ext>
            </a:extLst>
          </p:cNvPr>
          <p:cNvGrpSpPr/>
          <p:nvPr/>
        </p:nvGrpSpPr>
        <p:grpSpPr>
          <a:xfrm>
            <a:off x="346825" y="4770912"/>
            <a:ext cx="3356782" cy="1236863"/>
            <a:chOff x="1584325" y="2323482"/>
            <a:chExt cx="3356782" cy="1236863"/>
          </a:xfrm>
        </p:grpSpPr>
        <p:grpSp>
          <p:nvGrpSpPr>
            <p:cNvPr id="193" name="Group 192">
              <a:extLst>
                <a:ext uri="{FF2B5EF4-FFF2-40B4-BE49-F238E27FC236}">
                  <a16:creationId xmlns:a16="http://schemas.microsoft.com/office/drawing/2014/main" id="{CE81D97B-C40C-450E-0CED-13EAD1751BC8}"/>
                </a:ext>
              </a:extLst>
            </p:cNvPr>
            <p:cNvGrpSpPr/>
            <p:nvPr/>
          </p:nvGrpSpPr>
          <p:grpSpPr>
            <a:xfrm>
              <a:off x="1668905" y="2323482"/>
              <a:ext cx="3240000" cy="1236863"/>
              <a:chOff x="1668905" y="2323482"/>
              <a:chExt cx="3240000" cy="1236863"/>
            </a:xfrm>
          </p:grpSpPr>
          <p:sp>
            <p:nvSpPr>
              <p:cNvPr id="198" name="Rectangle: Rounded Corners 197">
                <a:extLst>
                  <a:ext uri="{FF2B5EF4-FFF2-40B4-BE49-F238E27FC236}">
                    <a16:creationId xmlns:a16="http://schemas.microsoft.com/office/drawing/2014/main" id="{40CB2AA1-DB8C-28B1-4B0E-335F8F0D6471}"/>
                  </a:ext>
                </a:extLst>
              </p:cNvPr>
              <p:cNvSpPr/>
              <p:nvPr/>
            </p:nvSpPr>
            <p:spPr>
              <a:xfrm>
                <a:off x="1668905" y="2459066"/>
                <a:ext cx="3240000" cy="1101279"/>
              </a:xfrm>
              <a:prstGeom prst="roundRect">
                <a:avLst/>
              </a:prstGeom>
              <a:noFill/>
              <a:ln w="12700">
                <a:solidFill>
                  <a:schemeClr val="accent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99" name="Oval 198">
                <a:extLst>
                  <a:ext uri="{FF2B5EF4-FFF2-40B4-BE49-F238E27FC236}">
                    <a16:creationId xmlns:a16="http://schemas.microsoft.com/office/drawing/2014/main" id="{A1B98AAD-21B5-5F61-F5AD-77393BBB364B}"/>
                  </a:ext>
                </a:extLst>
              </p:cNvPr>
              <p:cNvSpPr/>
              <p:nvPr/>
            </p:nvSpPr>
            <p:spPr>
              <a:xfrm>
                <a:off x="3164798" y="2323482"/>
                <a:ext cx="248215" cy="26035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a:latin typeface="Arial" panose="020B0604020202020204" pitchFamily="34" charset="0"/>
                    <a:cs typeface="Arial" panose="020B0604020202020204" pitchFamily="34" charset="0"/>
                  </a:rPr>
                  <a:t>1</a:t>
                </a:r>
                <a:endParaRPr lang="en-CA" sz="1200" b="1">
                  <a:latin typeface="Arial" panose="020B0604020202020204" pitchFamily="34" charset="0"/>
                  <a:cs typeface="Arial" panose="020B0604020202020204" pitchFamily="34" charset="0"/>
                </a:endParaRPr>
              </a:p>
            </p:txBody>
          </p:sp>
        </p:grpSp>
        <p:grpSp>
          <p:nvGrpSpPr>
            <p:cNvPr id="194" name="Group 193">
              <a:extLst>
                <a:ext uri="{FF2B5EF4-FFF2-40B4-BE49-F238E27FC236}">
                  <a16:creationId xmlns:a16="http://schemas.microsoft.com/office/drawing/2014/main" id="{623333DD-F7F3-3F64-D8EC-21B5DCAAFA15}"/>
                </a:ext>
              </a:extLst>
            </p:cNvPr>
            <p:cNvGrpSpPr/>
            <p:nvPr/>
          </p:nvGrpSpPr>
          <p:grpSpPr>
            <a:xfrm>
              <a:off x="1792098" y="2649705"/>
              <a:ext cx="3149009" cy="720000"/>
              <a:chOff x="1494561" y="3406103"/>
              <a:chExt cx="3149009" cy="720000"/>
            </a:xfrm>
          </p:grpSpPr>
          <p:pic>
            <p:nvPicPr>
              <p:cNvPr id="196" name="Picture 195">
                <a:extLst>
                  <a:ext uri="{FF2B5EF4-FFF2-40B4-BE49-F238E27FC236}">
                    <a16:creationId xmlns:a16="http://schemas.microsoft.com/office/drawing/2014/main" id="{75880F40-A98A-1226-F56D-C4EFA2809CFC}"/>
                  </a:ext>
                </a:extLst>
              </p:cNvPr>
              <p:cNvPicPr>
                <a:picLocks noChangeAspect="1"/>
              </p:cNvPicPr>
              <p:nvPr/>
            </p:nvPicPr>
            <p:blipFill>
              <a:blip r:embed="rId47">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1494561" y="3406103"/>
                <a:ext cx="720000" cy="720000"/>
              </a:xfrm>
              <a:prstGeom prst="rect">
                <a:avLst/>
              </a:prstGeom>
            </p:spPr>
          </p:pic>
          <p:sp>
            <p:nvSpPr>
              <p:cNvPr id="197" name="Rectangle 196">
                <a:extLst>
                  <a:ext uri="{FF2B5EF4-FFF2-40B4-BE49-F238E27FC236}">
                    <a16:creationId xmlns:a16="http://schemas.microsoft.com/office/drawing/2014/main" id="{95A2B8AE-383F-87D2-CF0C-9CAC35B6A4A7}"/>
                  </a:ext>
                </a:extLst>
              </p:cNvPr>
              <p:cNvSpPr/>
              <p:nvPr/>
            </p:nvSpPr>
            <p:spPr>
              <a:xfrm>
                <a:off x="2153090" y="3429000"/>
                <a:ext cx="2490480" cy="38395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spcAft>
                    <a:spcPts val="600"/>
                  </a:spcAft>
                </a:pPr>
                <a:r>
                  <a:rPr lang="en-US" sz="2400" b="1">
                    <a:solidFill>
                      <a:schemeClr val="tx2"/>
                    </a:solidFill>
                    <a:latin typeface="Arial" panose="020B0604020202020204" pitchFamily="34" charset="0"/>
                    <a:ea typeface="Inter" pitchFamily="34" charset="-122"/>
                    <a:cs typeface="Arial" panose="020B0604020202020204" pitchFamily="34" charset="0"/>
                  </a:rPr>
                  <a:t>14 hours</a:t>
                </a:r>
                <a:br>
                  <a:rPr lang="en-US" sz="2400" b="1">
                    <a:solidFill>
                      <a:schemeClr val="tx2"/>
                    </a:solidFill>
                    <a:latin typeface="Arial" panose="020B0604020202020204" pitchFamily="34" charset="0"/>
                    <a:ea typeface="Inter" pitchFamily="34" charset="-122"/>
                    <a:cs typeface="Arial" panose="020B0604020202020204" pitchFamily="34" charset="0"/>
                  </a:rPr>
                </a:br>
                <a:r>
                  <a:rPr lang="en-US" sz="1200" b="1">
                    <a:solidFill>
                      <a:schemeClr val="tx2"/>
                    </a:solidFill>
                    <a:latin typeface="Arial" panose="020B0604020202020204" pitchFamily="34" charset="0"/>
                    <a:ea typeface="Inter" pitchFamily="34" charset="-122"/>
                    <a:cs typeface="Arial" panose="020B0604020202020204" pitchFamily="34" charset="0"/>
                  </a:rPr>
                  <a:t>In circulation</a:t>
                </a:r>
                <a:endParaRPr lang="en-US" sz="1400">
                  <a:solidFill>
                    <a:schemeClr val="tx2"/>
                  </a:solidFill>
                  <a:latin typeface="Arial" panose="020B0604020202020204" pitchFamily="34" charset="0"/>
                  <a:ea typeface="Inter" pitchFamily="34" charset="-122"/>
                  <a:cs typeface="Arial" panose="020B0604020202020204" pitchFamily="34" charset="0"/>
                </a:endParaRPr>
              </a:p>
            </p:txBody>
          </p:sp>
        </p:grpSp>
        <p:graphicFrame>
          <p:nvGraphicFramePr>
            <p:cNvPr id="195" name="Chart 194">
              <a:extLst>
                <a:ext uri="{FF2B5EF4-FFF2-40B4-BE49-F238E27FC236}">
                  <a16:creationId xmlns:a16="http://schemas.microsoft.com/office/drawing/2014/main" id="{59C9FBD5-FE78-144E-0BC9-98E6370DC097}"/>
                </a:ext>
              </a:extLst>
            </p:cNvPr>
            <p:cNvGraphicFramePr>
              <a:graphicFrameLocks noChangeAspect="1"/>
            </p:cNvGraphicFramePr>
            <p:nvPr/>
          </p:nvGraphicFramePr>
          <p:xfrm>
            <a:off x="1584325" y="2673000"/>
            <a:ext cx="1134000" cy="756000"/>
          </p:xfrm>
          <a:graphic>
            <a:graphicData uri="http://schemas.openxmlformats.org/drawingml/2006/chart">
              <c:chart xmlns:c="http://schemas.openxmlformats.org/drawingml/2006/chart" xmlns:r="http://schemas.openxmlformats.org/officeDocument/2006/relationships" r:id="rId48"/>
            </a:graphicData>
          </a:graphic>
        </p:graphicFrame>
      </p:grpSp>
      <p:pic>
        <p:nvPicPr>
          <p:cNvPr id="219" name="Image 32" descr="preencoded.png">
            <a:extLst>
              <a:ext uri="{FF2B5EF4-FFF2-40B4-BE49-F238E27FC236}">
                <a16:creationId xmlns:a16="http://schemas.microsoft.com/office/drawing/2014/main" id="{0579AE32-56CA-2E82-4D1A-BC654156D8E7}"/>
              </a:ext>
            </a:extLst>
          </p:cNvPr>
          <p:cNvPicPr>
            <a:picLocks noChangeAspect="1"/>
          </p:cNvPicPr>
          <p:nvPr>
            <p:custDataLst>
              <p:tags r:id="rId1"/>
            </p:custDataLst>
          </p:nvPr>
        </p:nvPicPr>
        <p:blipFill>
          <a:blip r:embed="rId46"/>
          <a:srcRect l="1" t="67305" r="-2" b="-1"/>
          <a:stretch>
            <a:fillRect/>
          </a:stretch>
        </p:blipFill>
        <p:spPr>
          <a:xfrm rot="5400000">
            <a:off x="1029905" y="2765728"/>
            <a:ext cx="173083" cy="196849"/>
          </a:xfrm>
          <a:prstGeom prst="rect">
            <a:avLst/>
          </a:prstGeom>
        </p:spPr>
      </p:pic>
      <p:pic>
        <p:nvPicPr>
          <p:cNvPr id="21" name="Picture 20">
            <a:extLst>
              <a:ext uri="{FF2B5EF4-FFF2-40B4-BE49-F238E27FC236}">
                <a16:creationId xmlns:a16="http://schemas.microsoft.com/office/drawing/2014/main" id="{C19C8E4D-1398-AA81-7ECF-7B75A2D776C5}"/>
              </a:ext>
            </a:extLst>
          </p:cNvPr>
          <p:cNvPicPr>
            <a:picLocks noChangeAspect="1"/>
          </p:cNvPicPr>
          <p:nvPr/>
        </p:nvPicPr>
        <p:blipFill>
          <a:blip r:embed="rId49">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8345326" y="1781572"/>
            <a:ext cx="720000" cy="720000"/>
          </a:xfrm>
          <a:prstGeom prst="rect">
            <a:avLst/>
          </a:prstGeom>
        </p:spPr>
      </p:pic>
      <p:graphicFrame>
        <p:nvGraphicFramePr>
          <p:cNvPr id="45" name="Chart 44">
            <a:extLst>
              <a:ext uri="{FF2B5EF4-FFF2-40B4-BE49-F238E27FC236}">
                <a16:creationId xmlns:a16="http://schemas.microsoft.com/office/drawing/2014/main" id="{CB1AA754-5048-5661-15E1-035DB43B3E57}"/>
              </a:ext>
            </a:extLst>
          </p:cNvPr>
          <p:cNvGraphicFramePr>
            <a:graphicFrameLocks noChangeAspect="1"/>
          </p:cNvGraphicFramePr>
          <p:nvPr/>
        </p:nvGraphicFramePr>
        <p:xfrm>
          <a:off x="4729432" y="4991232"/>
          <a:ext cx="1134000" cy="756000"/>
        </p:xfrm>
        <a:graphic>
          <a:graphicData uri="http://schemas.openxmlformats.org/drawingml/2006/chart">
            <c:chart xmlns:c="http://schemas.openxmlformats.org/drawingml/2006/chart" xmlns:r="http://schemas.openxmlformats.org/officeDocument/2006/relationships" r:id="rId50"/>
          </a:graphicData>
        </a:graphic>
      </p:graphicFrame>
      <p:grpSp>
        <p:nvGrpSpPr>
          <p:cNvPr id="2" name="Group 1">
            <a:extLst>
              <a:ext uri="{FF2B5EF4-FFF2-40B4-BE49-F238E27FC236}">
                <a16:creationId xmlns:a16="http://schemas.microsoft.com/office/drawing/2014/main" id="{3AF2DB24-D541-8E51-F0C2-E01A446BF1E7}"/>
              </a:ext>
            </a:extLst>
          </p:cNvPr>
          <p:cNvGrpSpPr/>
          <p:nvPr/>
        </p:nvGrpSpPr>
        <p:grpSpPr>
          <a:xfrm>
            <a:off x="4393109" y="4780123"/>
            <a:ext cx="3356009" cy="1231454"/>
            <a:chOff x="4726937" y="4637718"/>
            <a:chExt cx="3356009" cy="1231454"/>
          </a:xfrm>
        </p:grpSpPr>
        <p:grpSp>
          <p:nvGrpSpPr>
            <p:cNvPr id="44" name="Group 43">
              <a:extLst>
                <a:ext uri="{FF2B5EF4-FFF2-40B4-BE49-F238E27FC236}">
                  <a16:creationId xmlns:a16="http://schemas.microsoft.com/office/drawing/2014/main" id="{2BF935BD-7DE6-2270-DD99-737AA25219D3}"/>
                </a:ext>
              </a:extLst>
            </p:cNvPr>
            <p:cNvGrpSpPr/>
            <p:nvPr/>
          </p:nvGrpSpPr>
          <p:grpSpPr>
            <a:xfrm>
              <a:off x="4810744" y="4637718"/>
              <a:ext cx="3272202" cy="1231454"/>
              <a:chOff x="1668905" y="3598891"/>
              <a:chExt cx="3272202" cy="1231454"/>
            </a:xfrm>
          </p:grpSpPr>
          <p:grpSp>
            <p:nvGrpSpPr>
              <p:cNvPr id="46" name="Group 45">
                <a:extLst>
                  <a:ext uri="{FF2B5EF4-FFF2-40B4-BE49-F238E27FC236}">
                    <a16:creationId xmlns:a16="http://schemas.microsoft.com/office/drawing/2014/main" id="{FF17064E-ACD1-73D8-46AD-947C49287184}"/>
                  </a:ext>
                </a:extLst>
              </p:cNvPr>
              <p:cNvGrpSpPr/>
              <p:nvPr/>
            </p:nvGrpSpPr>
            <p:grpSpPr>
              <a:xfrm>
                <a:off x="1668905" y="3598891"/>
                <a:ext cx="3240000" cy="1231454"/>
                <a:chOff x="1668905" y="3598891"/>
                <a:chExt cx="3240000" cy="1231454"/>
              </a:xfrm>
            </p:grpSpPr>
            <p:sp>
              <p:nvSpPr>
                <p:cNvPr id="49" name="Rectangle: Rounded Corners 48">
                  <a:extLst>
                    <a:ext uri="{FF2B5EF4-FFF2-40B4-BE49-F238E27FC236}">
                      <a16:creationId xmlns:a16="http://schemas.microsoft.com/office/drawing/2014/main" id="{53F03EED-4617-8BC3-8DF4-C9F7B0895FB3}"/>
                    </a:ext>
                  </a:extLst>
                </p:cNvPr>
                <p:cNvSpPr/>
                <p:nvPr/>
              </p:nvSpPr>
              <p:spPr>
                <a:xfrm>
                  <a:off x="1668905" y="3729066"/>
                  <a:ext cx="3240000" cy="1101279"/>
                </a:xfrm>
                <a:prstGeom prst="roundRect">
                  <a:avLst/>
                </a:prstGeom>
                <a:noFill/>
                <a:ln w="12700">
                  <a:solidFill>
                    <a:schemeClr val="accent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0" name="Oval 49">
                  <a:extLst>
                    <a:ext uri="{FF2B5EF4-FFF2-40B4-BE49-F238E27FC236}">
                      <a16:creationId xmlns:a16="http://schemas.microsoft.com/office/drawing/2014/main" id="{508D71CE-A0CE-7F10-B300-7A78F49ABE05}"/>
                    </a:ext>
                  </a:extLst>
                </p:cNvPr>
                <p:cNvSpPr/>
                <p:nvPr/>
              </p:nvSpPr>
              <p:spPr>
                <a:xfrm>
                  <a:off x="3164798" y="3598891"/>
                  <a:ext cx="248215" cy="26035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200" b="1">
                      <a:latin typeface="Arial"/>
                      <a:cs typeface="Arial"/>
                    </a:rPr>
                    <a:t>2</a:t>
                  </a:r>
                  <a:endParaRPr lang="en-CA" sz="1200" b="1">
                    <a:latin typeface="Arial" panose="020B0604020202020204" pitchFamily="34" charset="0"/>
                    <a:cs typeface="Arial" panose="020B0604020202020204" pitchFamily="34" charset="0"/>
                  </a:endParaRPr>
                </a:p>
              </p:txBody>
            </p:sp>
          </p:grpSp>
          <p:pic>
            <p:nvPicPr>
              <p:cNvPr id="47" name="Picture 46">
                <a:extLst>
                  <a:ext uri="{FF2B5EF4-FFF2-40B4-BE49-F238E27FC236}">
                    <a16:creationId xmlns:a16="http://schemas.microsoft.com/office/drawing/2014/main" id="{C101E50E-2C7E-2BD4-D34E-F2BD70AC6666}"/>
                  </a:ext>
                </a:extLst>
              </p:cNvPr>
              <p:cNvPicPr>
                <a:picLocks noChangeAspect="1"/>
              </p:cNvPicPr>
              <p:nvPr/>
            </p:nvPicPr>
            <p:blipFill>
              <a:blip r:embed="rId47">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1792098" y="3919705"/>
                <a:ext cx="720000" cy="720000"/>
              </a:xfrm>
              <a:prstGeom prst="rect">
                <a:avLst/>
              </a:prstGeom>
            </p:spPr>
          </p:pic>
          <p:sp>
            <p:nvSpPr>
              <p:cNvPr id="48" name="Rectangle 47">
                <a:extLst>
                  <a:ext uri="{FF2B5EF4-FFF2-40B4-BE49-F238E27FC236}">
                    <a16:creationId xmlns:a16="http://schemas.microsoft.com/office/drawing/2014/main" id="{5E892002-217E-4762-4634-6331B52013F1}"/>
                  </a:ext>
                </a:extLst>
              </p:cNvPr>
              <p:cNvSpPr/>
              <p:nvPr/>
            </p:nvSpPr>
            <p:spPr>
              <a:xfrm>
                <a:off x="2450627" y="3942602"/>
                <a:ext cx="2490480" cy="38395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spcAft>
                    <a:spcPts val="600"/>
                  </a:spcAft>
                </a:pPr>
                <a:r>
                  <a:rPr lang="en-US" sz="2400" b="1">
                    <a:solidFill>
                      <a:schemeClr val="tx2"/>
                    </a:solidFill>
                    <a:latin typeface="Arial" panose="020B0604020202020204" pitchFamily="34" charset="0"/>
                    <a:ea typeface="Inter" pitchFamily="34" charset="-122"/>
                    <a:cs typeface="Arial" panose="020B0604020202020204" pitchFamily="34" charset="0"/>
                  </a:rPr>
                  <a:t>6 hours</a:t>
                </a:r>
                <a:br>
                  <a:rPr lang="en-US" sz="2400" b="1">
                    <a:solidFill>
                      <a:schemeClr val="tx2"/>
                    </a:solidFill>
                    <a:latin typeface="Arial" panose="020B0604020202020204" pitchFamily="34" charset="0"/>
                    <a:ea typeface="Inter" pitchFamily="34" charset="-122"/>
                    <a:cs typeface="Arial" panose="020B0604020202020204" pitchFamily="34" charset="0"/>
                  </a:rPr>
                </a:br>
                <a:r>
                  <a:rPr lang="en-US" sz="1200" b="1">
                    <a:solidFill>
                      <a:schemeClr val="tx2"/>
                    </a:solidFill>
                    <a:latin typeface="Arial" panose="020B0604020202020204" pitchFamily="34" charset="0"/>
                    <a:ea typeface="Inter" pitchFamily="34" charset="-122"/>
                    <a:cs typeface="Arial" panose="020B0604020202020204" pitchFamily="34" charset="0"/>
                  </a:rPr>
                  <a:t>Half-life of NLRP3 inflammasome reconstitution</a:t>
                </a:r>
                <a:endParaRPr lang="en-US" sz="1400">
                  <a:solidFill>
                    <a:schemeClr val="tx2"/>
                  </a:solidFill>
                  <a:latin typeface="Arial" panose="020B0604020202020204" pitchFamily="34" charset="0"/>
                  <a:ea typeface="Inter" pitchFamily="34" charset="-122"/>
                  <a:cs typeface="Arial" panose="020B0604020202020204" pitchFamily="34" charset="0"/>
                </a:endParaRPr>
              </a:p>
            </p:txBody>
          </p:sp>
        </p:grpSp>
        <p:graphicFrame>
          <p:nvGraphicFramePr>
            <p:cNvPr id="53" name="Chart 52">
              <a:extLst>
                <a:ext uri="{FF2B5EF4-FFF2-40B4-BE49-F238E27FC236}">
                  <a16:creationId xmlns:a16="http://schemas.microsoft.com/office/drawing/2014/main" id="{253E1A57-89C3-02DB-09A6-E6C0FB79527C}"/>
                </a:ext>
              </a:extLst>
            </p:cNvPr>
            <p:cNvGraphicFramePr>
              <a:graphicFrameLocks noChangeAspect="1"/>
            </p:cNvGraphicFramePr>
            <p:nvPr>
              <p:extLst>
                <p:ext uri="{D42A27DB-BD31-4B8C-83A1-F6EECF244321}">
                  <p14:modId xmlns:p14="http://schemas.microsoft.com/office/powerpoint/2010/main" val="338933931"/>
                </p:ext>
              </p:extLst>
            </p:nvPr>
          </p:nvGraphicFramePr>
          <p:xfrm>
            <a:off x="4726937" y="4995868"/>
            <a:ext cx="1134000" cy="756000"/>
          </p:xfrm>
          <a:graphic>
            <a:graphicData uri="http://schemas.openxmlformats.org/drawingml/2006/chart">
              <c:chart xmlns:c="http://schemas.openxmlformats.org/drawingml/2006/chart" xmlns:r="http://schemas.openxmlformats.org/officeDocument/2006/relationships" r:id="rId51"/>
            </a:graphicData>
          </a:graphic>
        </p:graphicFrame>
      </p:grpSp>
      <p:sp>
        <p:nvSpPr>
          <p:cNvPr id="23" name="Text Placeholder 22">
            <a:extLst>
              <a:ext uri="{FF2B5EF4-FFF2-40B4-BE49-F238E27FC236}">
                <a16:creationId xmlns:a16="http://schemas.microsoft.com/office/drawing/2014/main" id="{F56DB481-92D1-A9B9-ED87-21BF8D298AC2}"/>
              </a:ext>
            </a:extLst>
          </p:cNvPr>
          <p:cNvSpPr>
            <a:spLocks noGrp="1"/>
          </p:cNvSpPr>
          <p:nvPr>
            <p:ph type="body" sz="quarter" idx="14"/>
          </p:nvPr>
        </p:nvSpPr>
        <p:spPr/>
        <p:txBody>
          <a:bodyPr/>
          <a:lstStyle/>
          <a:p>
            <a:r>
              <a:rPr lang="en-US">
                <a:ea typeface="Arial" pitchFamily="34" charset="-122"/>
                <a:cs typeface="Arial" panose="020B0604020202020204" pitchFamily="34" charset="0"/>
              </a:rPr>
              <a:t>CES1, carboxylesterase 1; hsCRP, high-sensitivity C-reactive protein; IL-1</a:t>
            </a:r>
            <a:r>
              <a:rPr lang="el-GR">
                <a:ea typeface="Arial" pitchFamily="34" charset="-122"/>
                <a:cs typeface="Arial" panose="020B0604020202020204" pitchFamily="34" charset="0"/>
              </a:rPr>
              <a:t>β</a:t>
            </a:r>
            <a:r>
              <a:rPr lang="en-US">
                <a:ea typeface="Arial" pitchFamily="34" charset="-122"/>
                <a:cs typeface="Arial" panose="020B0604020202020204" pitchFamily="34" charset="0"/>
              </a:rPr>
              <a:t>, interleukin-1</a:t>
            </a:r>
            <a:r>
              <a:rPr lang="el-GR">
                <a:ea typeface="Arial" pitchFamily="34" charset="-122"/>
                <a:cs typeface="Arial" panose="020B0604020202020204" pitchFamily="34" charset="0"/>
              </a:rPr>
              <a:t>β</a:t>
            </a:r>
            <a:r>
              <a:rPr lang="en-US">
                <a:ea typeface="Arial" pitchFamily="34" charset="-122"/>
                <a:cs typeface="Arial" panose="020B0604020202020204" pitchFamily="34" charset="0"/>
              </a:rPr>
              <a:t>; IL-6, interleukin-6; IL-18, interleukin-18; NLPR3, NOD-like receptor family, pyrin domain containing 3. </a:t>
            </a:r>
            <a:br>
              <a:rPr lang="en-US">
                <a:ea typeface="Arial" pitchFamily="34" charset="-122"/>
                <a:cs typeface="Arial" panose="020B0604020202020204" pitchFamily="34" charset="0"/>
              </a:rPr>
            </a:br>
            <a:r>
              <a:rPr lang="en-CA"/>
              <a:t>Harrison D, et al. </a:t>
            </a:r>
            <a:r>
              <a:rPr lang="en-CA" i="1"/>
              <a:t>J Med Chem</a:t>
            </a:r>
            <a:r>
              <a:rPr lang="en-CA"/>
              <a:t>. 2023. </a:t>
            </a:r>
            <a:r>
              <a:rPr lang="en-CA">
                <a:hlinkClick r:id="rId52"/>
              </a:rPr>
              <a:t>https://doi.org/10.1021/acs.jmedchem.3c01398</a:t>
            </a:r>
            <a:r>
              <a:rPr lang="en-CA"/>
              <a:t>. Doedens JR, et al. </a:t>
            </a:r>
            <a:r>
              <a:rPr lang="en-CA" i="1" err="1"/>
              <a:t>Biochem</a:t>
            </a:r>
            <a:r>
              <a:rPr lang="en-CA" i="1"/>
              <a:t> </a:t>
            </a:r>
            <a:r>
              <a:rPr lang="en-CA" i="1" err="1"/>
              <a:t>Pharmacol</a:t>
            </a:r>
            <a:r>
              <a:rPr lang="en-CA"/>
              <a:t>. 2024. </a:t>
            </a:r>
            <a:r>
              <a:rPr lang="en-CA">
                <a:hlinkClick r:id="rId53"/>
              </a:rPr>
              <a:t>https://doi.org/10.1016/j.bcp.2024.116455</a:t>
            </a:r>
            <a:r>
              <a:rPr lang="en-CA"/>
              <a:t>. </a:t>
            </a:r>
            <a:endParaRPr lang="en-US">
              <a:cs typeface="Arial" panose="020B0604020202020204" pitchFamily="34" charset="0"/>
            </a:endParaRPr>
          </a:p>
        </p:txBody>
      </p:sp>
      <p:pic>
        <p:nvPicPr>
          <p:cNvPr id="18" name="Picture 17">
            <a:extLst>
              <a:ext uri="{FF2B5EF4-FFF2-40B4-BE49-F238E27FC236}">
                <a16:creationId xmlns:a16="http://schemas.microsoft.com/office/drawing/2014/main" id="{577AE5F3-CB80-6409-982C-C0BD55AC5CB5}"/>
              </a:ext>
            </a:extLst>
          </p:cNvPr>
          <p:cNvPicPr>
            <a:picLocks noChangeAspect="1"/>
          </p:cNvPicPr>
          <p:nvPr/>
        </p:nvPicPr>
        <p:blipFill>
          <a:blip r:embed="rId54">
            <a:extLst>
              <a:ext uri="{28A0092B-C50C-407E-A947-70E740481C1C}">
                <a14:useLocalDpi xmlns:a14="http://schemas.microsoft.com/office/drawing/2010/main" val="0"/>
              </a:ext>
            </a:extLst>
          </a:blip>
          <a:srcRect l="41081" t="3539" r="9160" b="30899"/>
          <a:stretch>
            <a:fillRect/>
          </a:stretch>
        </p:blipFill>
        <p:spPr>
          <a:xfrm rot="257328">
            <a:off x="4235938" y="820137"/>
            <a:ext cx="4879025" cy="4500000"/>
          </a:xfrm>
          <a:prstGeom prst="rect">
            <a:avLst/>
          </a:prstGeom>
        </p:spPr>
      </p:pic>
      <p:pic>
        <p:nvPicPr>
          <p:cNvPr id="128" name="Image 7" descr="preencoded.png">
            <a:extLst>
              <a:ext uri="{FF2B5EF4-FFF2-40B4-BE49-F238E27FC236}">
                <a16:creationId xmlns:a16="http://schemas.microsoft.com/office/drawing/2014/main" id="{A5DBFF44-7D38-2F0B-464C-CE32AC64CD18}"/>
              </a:ext>
            </a:extLst>
          </p:cNvPr>
          <p:cNvPicPr>
            <a:picLocks noChangeAspect="1"/>
          </p:cNvPicPr>
          <p:nvPr>
            <p:custDataLst>
              <p:tags r:id="rId2"/>
            </p:custDataLst>
          </p:nvPr>
        </p:nvPicPr>
        <p:blipFill>
          <a:blip r:embed="rId55"/>
          <a:stretch>
            <a:fillRect/>
          </a:stretch>
        </p:blipFill>
        <p:spPr>
          <a:xfrm>
            <a:off x="5831302" y="3427227"/>
            <a:ext cx="793569" cy="679269"/>
          </a:xfrm>
          <a:prstGeom prst="rect">
            <a:avLst/>
          </a:prstGeom>
        </p:spPr>
      </p:pic>
      <p:pic>
        <p:nvPicPr>
          <p:cNvPr id="129" name="Image 26" descr="preencoded.png">
            <a:extLst>
              <a:ext uri="{FF2B5EF4-FFF2-40B4-BE49-F238E27FC236}">
                <a16:creationId xmlns:a16="http://schemas.microsoft.com/office/drawing/2014/main" id="{E2CDEA61-A1B6-0F2C-3D39-A331EAF179B3}"/>
              </a:ext>
            </a:extLst>
          </p:cNvPr>
          <p:cNvPicPr>
            <a:picLocks noChangeAspect="1"/>
          </p:cNvPicPr>
          <p:nvPr>
            <p:custDataLst>
              <p:tags r:id="rId3"/>
            </p:custDataLst>
          </p:nvPr>
        </p:nvPicPr>
        <p:blipFill>
          <a:blip r:embed="rId56"/>
          <a:stretch>
            <a:fillRect/>
          </a:stretch>
        </p:blipFill>
        <p:spPr>
          <a:xfrm>
            <a:off x="6359622" y="3113819"/>
            <a:ext cx="346166" cy="173083"/>
          </a:xfrm>
          <a:prstGeom prst="rect">
            <a:avLst/>
          </a:prstGeom>
        </p:spPr>
      </p:pic>
      <p:pic>
        <p:nvPicPr>
          <p:cNvPr id="130" name="Image 3" descr="preencoded.png">
            <a:extLst>
              <a:ext uri="{FF2B5EF4-FFF2-40B4-BE49-F238E27FC236}">
                <a16:creationId xmlns:a16="http://schemas.microsoft.com/office/drawing/2014/main" id="{9224A33A-B2C4-ECB1-F9C0-08E5745C7460}"/>
              </a:ext>
            </a:extLst>
          </p:cNvPr>
          <p:cNvPicPr>
            <a:picLocks noChangeAspect="1"/>
          </p:cNvPicPr>
          <p:nvPr>
            <p:custDataLst>
              <p:tags r:id="rId4"/>
            </p:custDataLst>
          </p:nvPr>
        </p:nvPicPr>
        <p:blipFill>
          <a:blip r:embed="rId57"/>
          <a:stretch>
            <a:fillRect/>
          </a:stretch>
        </p:blipFill>
        <p:spPr>
          <a:xfrm rot="10800000">
            <a:off x="5506017" y="3085742"/>
            <a:ext cx="403471" cy="216000"/>
          </a:xfrm>
          <a:prstGeom prst="rect">
            <a:avLst/>
          </a:prstGeom>
        </p:spPr>
      </p:pic>
      <p:pic>
        <p:nvPicPr>
          <p:cNvPr id="136" name="Image 20" descr="preencoded.png">
            <a:extLst>
              <a:ext uri="{FF2B5EF4-FFF2-40B4-BE49-F238E27FC236}">
                <a16:creationId xmlns:a16="http://schemas.microsoft.com/office/drawing/2014/main" id="{483FC4AB-C589-0C75-71BC-32D8E35F9F43}"/>
              </a:ext>
            </a:extLst>
          </p:cNvPr>
          <p:cNvPicPr>
            <a:picLocks noChangeAspect="1"/>
          </p:cNvPicPr>
          <p:nvPr>
            <p:custDataLst>
              <p:tags r:id="rId5"/>
            </p:custDataLst>
          </p:nvPr>
        </p:nvPicPr>
        <p:blipFill>
          <a:blip r:embed="rId44">
            <a:duotone>
              <a:prstClr val="black"/>
              <a:srgbClr val="4472C4">
                <a:tint val="45000"/>
                <a:satMod val="400000"/>
              </a:srgbClr>
            </a:duotone>
          </a:blip>
          <a:stretch>
            <a:fillRect/>
          </a:stretch>
        </p:blipFill>
        <p:spPr>
          <a:xfrm>
            <a:off x="5385605" y="3107078"/>
            <a:ext cx="215537" cy="215537"/>
          </a:xfrm>
          <a:prstGeom prst="rect">
            <a:avLst/>
          </a:prstGeom>
        </p:spPr>
      </p:pic>
      <p:pic>
        <p:nvPicPr>
          <p:cNvPr id="137" name="Image 5" descr="preencoded.png">
            <a:extLst>
              <a:ext uri="{FF2B5EF4-FFF2-40B4-BE49-F238E27FC236}">
                <a16:creationId xmlns:a16="http://schemas.microsoft.com/office/drawing/2014/main" id="{71C5C1DC-D266-24FD-E0CB-826C3CF107CB}"/>
              </a:ext>
            </a:extLst>
          </p:cNvPr>
          <p:cNvPicPr>
            <a:picLocks noChangeAspect="1"/>
          </p:cNvPicPr>
          <p:nvPr>
            <p:custDataLst>
              <p:tags r:id="rId6"/>
            </p:custDataLst>
          </p:nvPr>
        </p:nvPicPr>
        <p:blipFill>
          <a:blip r:embed="rId58"/>
          <a:stretch>
            <a:fillRect/>
          </a:stretch>
        </p:blipFill>
        <p:spPr>
          <a:xfrm rot="1510382">
            <a:off x="6610537" y="2898590"/>
            <a:ext cx="607423" cy="600891"/>
          </a:xfrm>
          <a:prstGeom prst="rect">
            <a:avLst/>
          </a:prstGeom>
        </p:spPr>
      </p:pic>
      <p:pic>
        <p:nvPicPr>
          <p:cNvPr id="140" name="Image 20" descr="preencoded.png">
            <a:extLst>
              <a:ext uri="{FF2B5EF4-FFF2-40B4-BE49-F238E27FC236}">
                <a16:creationId xmlns:a16="http://schemas.microsoft.com/office/drawing/2014/main" id="{6D284438-AA8B-5E69-0E2D-50468E8EC7A9}"/>
              </a:ext>
            </a:extLst>
          </p:cNvPr>
          <p:cNvPicPr>
            <a:picLocks noChangeAspect="1"/>
          </p:cNvPicPr>
          <p:nvPr>
            <p:custDataLst>
              <p:tags r:id="rId7"/>
            </p:custDataLst>
          </p:nvPr>
        </p:nvPicPr>
        <p:blipFill>
          <a:blip r:embed="rId44">
            <a:duotone>
              <a:prstClr val="black"/>
              <a:srgbClr val="4472C4">
                <a:tint val="45000"/>
                <a:satMod val="400000"/>
              </a:srgbClr>
            </a:duotone>
          </a:blip>
          <a:stretch>
            <a:fillRect/>
          </a:stretch>
        </p:blipFill>
        <p:spPr>
          <a:xfrm>
            <a:off x="5814363" y="3100119"/>
            <a:ext cx="215537" cy="215537"/>
          </a:xfrm>
          <a:prstGeom prst="rect">
            <a:avLst/>
          </a:prstGeom>
        </p:spPr>
      </p:pic>
      <p:grpSp>
        <p:nvGrpSpPr>
          <p:cNvPr id="141" name="Group 140">
            <a:extLst>
              <a:ext uri="{FF2B5EF4-FFF2-40B4-BE49-F238E27FC236}">
                <a16:creationId xmlns:a16="http://schemas.microsoft.com/office/drawing/2014/main" id="{A9A8CD0E-CB34-A39B-871F-8A2D7110EE47}"/>
              </a:ext>
            </a:extLst>
          </p:cNvPr>
          <p:cNvGrpSpPr/>
          <p:nvPr/>
        </p:nvGrpSpPr>
        <p:grpSpPr>
          <a:xfrm>
            <a:off x="5934029" y="3086404"/>
            <a:ext cx="458434" cy="443631"/>
            <a:chOff x="6714317" y="3644293"/>
            <a:chExt cx="458434" cy="443631"/>
          </a:xfrm>
        </p:grpSpPr>
        <p:pic>
          <p:nvPicPr>
            <p:cNvPr id="148" name="Image 6" descr="preencoded.png">
              <a:extLst>
                <a:ext uri="{FF2B5EF4-FFF2-40B4-BE49-F238E27FC236}">
                  <a16:creationId xmlns:a16="http://schemas.microsoft.com/office/drawing/2014/main" id="{7CDFF5C6-560D-3530-E6AA-1E084BF7C68A}"/>
                </a:ext>
              </a:extLst>
            </p:cNvPr>
            <p:cNvPicPr>
              <a:picLocks noChangeAspect="1"/>
            </p:cNvPicPr>
            <p:nvPr>
              <p:custDataLst>
                <p:tags r:id="rId11"/>
              </p:custDataLst>
            </p:nvPr>
          </p:nvPicPr>
          <p:blipFill>
            <a:blip r:embed="rId59"/>
            <a:stretch>
              <a:fillRect/>
            </a:stretch>
          </p:blipFill>
          <p:spPr>
            <a:xfrm>
              <a:off x="6795027" y="3761023"/>
              <a:ext cx="216000" cy="191393"/>
            </a:xfrm>
            <a:prstGeom prst="rect">
              <a:avLst/>
            </a:prstGeom>
          </p:spPr>
        </p:pic>
        <p:sp>
          <p:nvSpPr>
            <p:cNvPr id="149" name="Text 0">
              <a:extLst>
                <a:ext uri="{FF2B5EF4-FFF2-40B4-BE49-F238E27FC236}">
                  <a16:creationId xmlns:a16="http://schemas.microsoft.com/office/drawing/2014/main" id="{B6DA0F6F-B675-C0B4-1899-A0C6E56A4AFB}"/>
                </a:ext>
              </a:extLst>
            </p:cNvPr>
            <p:cNvSpPr/>
            <p:nvPr/>
          </p:nvSpPr>
          <p:spPr>
            <a:xfrm>
              <a:off x="6773865" y="3929748"/>
              <a:ext cx="398886" cy="158176"/>
            </a:xfrm>
            <a:prstGeom prst="rect">
              <a:avLst/>
            </a:prstGeom>
            <a:noFill/>
            <a:ln/>
          </p:spPr>
          <p:txBody>
            <a:bodyPr wrap="square" lIns="0" tIns="0" rIns="0" bIns="0" rtlCol="0" anchor="ctr"/>
            <a:lstStyle>
              <a:lvl1pPr marL="0" algn="l" defTabSz="1120506" rtl="0" eaLnBrk="1" latinLnBrk="0" hangingPunct="1">
                <a:defRPr sz="2206" kern="1200">
                  <a:solidFill>
                    <a:schemeClr val="tx1"/>
                  </a:solidFill>
                  <a:latin typeface="+mn-lt"/>
                  <a:ea typeface="+mn-ea"/>
                  <a:cs typeface="+mn-cs"/>
                </a:defRPr>
              </a:lvl1pPr>
              <a:lvl2pPr marL="560253" algn="l" defTabSz="1120506" rtl="0" eaLnBrk="1" latinLnBrk="0" hangingPunct="1">
                <a:defRPr sz="2206" kern="1200">
                  <a:solidFill>
                    <a:schemeClr val="tx1"/>
                  </a:solidFill>
                  <a:latin typeface="+mn-lt"/>
                  <a:ea typeface="+mn-ea"/>
                  <a:cs typeface="+mn-cs"/>
                </a:defRPr>
              </a:lvl2pPr>
              <a:lvl3pPr marL="1120506" algn="l" defTabSz="1120506" rtl="0" eaLnBrk="1" latinLnBrk="0" hangingPunct="1">
                <a:defRPr sz="2206" kern="1200">
                  <a:solidFill>
                    <a:schemeClr val="tx1"/>
                  </a:solidFill>
                  <a:latin typeface="+mn-lt"/>
                  <a:ea typeface="+mn-ea"/>
                  <a:cs typeface="+mn-cs"/>
                </a:defRPr>
              </a:lvl3pPr>
              <a:lvl4pPr marL="1680759" algn="l" defTabSz="1120506" rtl="0" eaLnBrk="1" latinLnBrk="0" hangingPunct="1">
                <a:defRPr sz="2206" kern="1200">
                  <a:solidFill>
                    <a:schemeClr val="tx1"/>
                  </a:solidFill>
                  <a:latin typeface="+mn-lt"/>
                  <a:ea typeface="+mn-ea"/>
                  <a:cs typeface="+mn-cs"/>
                </a:defRPr>
              </a:lvl4pPr>
              <a:lvl5pPr marL="2241012" algn="l" defTabSz="1120506" rtl="0" eaLnBrk="1" latinLnBrk="0" hangingPunct="1">
                <a:defRPr sz="2206" kern="1200">
                  <a:solidFill>
                    <a:schemeClr val="tx1"/>
                  </a:solidFill>
                  <a:latin typeface="+mn-lt"/>
                  <a:ea typeface="+mn-ea"/>
                  <a:cs typeface="+mn-cs"/>
                </a:defRPr>
              </a:lvl5pPr>
              <a:lvl6pPr marL="2801264" algn="l" defTabSz="1120506" rtl="0" eaLnBrk="1" latinLnBrk="0" hangingPunct="1">
                <a:defRPr sz="2206" kern="1200">
                  <a:solidFill>
                    <a:schemeClr val="tx1"/>
                  </a:solidFill>
                  <a:latin typeface="+mn-lt"/>
                  <a:ea typeface="+mn-ea"/>
                  <a:cs typeface="+mn-cs"/>
                </a:defRPr>
              </a:lvl6pPr>
              <a:lvl7pPr marL="3361517" algn="l" defTabSz="1120506" rtl="0" eaLnBrk="1" latinLnBrk="0" hangingPunct="1">
                <a:defRPr sz="2206" kern="1200">
                  <a:solidFill>
                    <a:schemeClr val="tx1"/>
                  </a:solidFill>
                  <a:latin typeface="+mn-lt"/>
                  <a:ea typeface="+mn-ea"/>
                  <a:cs typeface="+mn-cs"/>
                </a:defRPr>
              </a:lvl7pPr>
              <a:lvl8pPr marL="3921770" algn="l" defTabSz="1120506" rtl="0" eaLnBrk="1" latinLnBrk="0" hangingPunct="1">
                <a:defRPr sz="2206" kern="1200">
                  <a:solidFill>
                    <a:schemeClr val="tx1"/>
                  </a:solidFill>
                  <a:latin typeface="+mn-lt"/>
                  <a:ea typeface="+mn-ea"/>
                  <a:cs typeface="+mn-cs"/>
                </a:defRPr>
              </a:lvl8pPr>
              <a:lvl9pPr marL="4482023" algn="l" defTabSz="1120506" rtl="0" eaLnBrk="1" latinLnBrk="0" hangingPunct="1">
                <a:defRPr sz="2206" kern="1200">
                  <a:solidFill>
                    <a:schemeClr val="tx1"/>
                  </a:solidFill>
                  <a:latin typeface="+mn-lt"/>
                  <a:ea typeface="+mn-ea"/>
                  <a:cs typeface="+mn-cs"/>
                </a:defRPr>
              </a:lvl9pPr>
            </a:lstStyle>
            <a:p>
              <a:pPr algn="ctr">
                <a:lnSpc>
                  <a:spcPct val="97750"/>
                </a:lnSpc>
              </a:pPr>
              <a:r>
                <a:rPr lang="en-US" sz="1000">
                  <a:solidFill>
                    <a:schemeClr val="tx2"/>
                  </a:solidFill>
                  <a:latin typeface="Arial" panose="020B0604020202020204" pitchFamily="34" charset="0"/>
                  <a:ea typeface="Arial" pitchFamily="34" charset="-122"/>
                  <a:cs typeface="Arial" panose="020B0604020202020204" pitchFamily="34" charset="0"/>
                </a:rPr>
                <a:t>CES1</a:t>
              </a:r>
              <a:endParaRPr lang="en-US" sz="1000">
                <a:solidFill>
                  <a:schemeClr val="tx2"/>
                </a:solidFill>
                <a:latin typeface="Arial" panose="020B0604020202020204" pitchFamily="34" charset="0"/>
                <a:cs typeface="Arial" panose="020B0604020202020204" pitchFamily="34" charset="0"/>
              </a:endParaRPr>
            </a:p>
          </p:txBody>
        </p:sp>
        <p:pic>
          <p:nvPicPr>
            <p:cNvPr id="150" name="Image 3" descr="preencoded.png">
              <a:extLst>
                <a:ext uri="{FF2B5EF4-FFF2-40B4-BE49-F238E27FC236}">
                  <a16:creationId xmlns:a16="http://schemas.microsoft.com/office/drawing/2014/main" id="{716D4F80-509B-B19B-65F5-230757C454B6}"/>
                </a:ext>
              </a:extLst>
            </p:cNvPr>
            <p:cNvPicPr>
              <a:picLocks noChangeAspect="1"/>
            </p:cNvPicPr>
            <p:nvPr>
              <p:custDataLst>
                <p:tags r:id="rId12"/>
              </p:custDataLst>
            </p:nvPr>
          </p:nvPicPr>
          <p:blipFill>
            <a:blip r:embed="rId57"/>
            <a:stretch>
              <a:fillRect/>
            </a:stretch>
          </p:blipFill>
          <p:spPr>
            <a:xfrm rot="10800000">
              <a:off x="6714317" y="3644293"/>
              <a:ext cx="403471" cy="216000"/>
            </a:xfrm>
            <a:prstGeom prst="rect">
              <a:avLst/>
            </a:prstGeom>
          </p:spPr>
        </p:pic>
      </p:grpSp>
      <p:grpSp>
        <p:nvGrpSpPr>
          <p:cNvPr id="143" name="Group 142">
            <a:extLst>
              <a:ext uri="{FF2B5EF4-FFF2-40B4-BE49-F238E27FC236}">
                <a16:creationId xmlns:a16="http://schemas.microsoft.com/office/drawing/2014/main" id="{AD4E2D65-40E8-843B-BCEA-FE34A430F43E}"/>
              </a:ext>
            </a:extLst>
          </p:cNvPr>
          <p:cNvGrpSpPr/>
          <p:nvPr/>
        </p:nvGrpSpPr>
        <p:grpSpPr>
          <a:xfrm>
            <a:off x="5972809" y="2848187"/>
            <a:ext cx="616146" cy="441195"/>
            <a:chOff x="7139787" y="3212292"/>
            <a:chExt cx="616146" cy="441195"/>
          </a:xfrm>
        </p:grpSpPr>
        <p:sp>
          <p:nvSpPr>
            <p:cNvPr id="144" name="Text 2">
              <a:extLst>
                <a:ext uri="{FF2B5EF4-FFF2-40B4-BE49-F238E27FC236}">
                  <a16:creationId xmlns:a16="http://schemas.microsoft.com/office/drawing/2014/main" id="{EF16B8FA-1BEC-0A2A-294D-B1C4EB1F771C}"/>
                </a:ext>
              </a:extLst>
            </p:cNvPr>
            <p:cNvSpPr/>
            <p:nvPr/>
          </p:nvSpPr>
          <p:spPr>
            <a:xfrm>
              <a:off x="7139787" y="3212292"/>
              <a:ext cx="616146" cy="224518"/>
            </a:xfrm>
            <a:prstGeom prst="rect">
              <a:avLst/>
            </a:prstGeom>
            <a:noFill/>
            <a:ln/>
          </p:spPr>
          <p:txBody>
            <a:bodyPr wrap="square" lIns="0" tIns="0" rIns="0" bIns="0" rtlCol="0" anchor="ctr"/>
            <a:lstStyle>
              <a:lvl1pPr marL="0" algn="l" defTabSz="1120506" rtl="0" eaLnBrk="1" latinLnBrk="0" hangingPunct="1">
                <a:defRPr sz="2206" kern="1200">
                  <a:solidFill>
                    <a:schemeClr val="tx1"/>
                  </a:solidFill>
                  <a:latin typeface="+mn-lt"/>
                  <a:ea typeface="+mn-ea"/>
                  <a:cs typeface="+mn-cs"/>
                </a:defRPr>
              </a:lvl1pPr>
              <a:lvl2pPr marL="560253" algn="l" defTabSz="1120506" rtl="0" eaLnBrk="1" latinLnBrk="0" hangingPunct="1">
                <a:defRPr sz="2206" kern="1200">
                  <a:solidFill>
                    <a:schemeClr val="tx1"/>
                  </a:solidFill>
                  <a:latin typeface="+mn-lt"/>
                  <a:ea typeface="+mn-ea"/>
                  <a:cs typeface="+mn-cs"/>
                </a:defRPr>
              </a:lvl2pPr>
              <a:lvl3pPr marL="1120506" algn="l" defTabSz="1120506" rtl="0" eaLnBrk="1" latinLnBrk="0" hangingPunct="1">
                <a:defRPr sz="2206" kern="1200">
                  <a:solidFill>
                    <a:schemeClr val="tx1"/>
                  </a:solidFill>
                  <a:latin typeface="+mn-lt"/>
                  <a:ea typeface="+mn-ea"/>
                  <a:cs typeface="+mn-cs"/>
                </a:defRPr>
              </a:lvl3pPr>
              <a:lvl4pPr marL="1680759" algn="l" defTabSz="1120506" rtl="0" eaLnBrk="1" latinLnBrk="0" hangingPunct="1">
                <a:defRPr sz="2206" kern="1200">
                  <a:solidFill>
                    <a:schemeClr val="tx1"/>
                  </a:solidFill>
                  <a:latin typeface="+mn-lt"/>
                  <a:ea typeface="+mn-ea"/>
                  <a:cs typeface="+mn-cs"/>
                </a:defRPr>
              </a:lvl4pPr>
              <a:lvl5pPr marL="2241012" algn="l" defTabSz="1120506" rtl="0" eaLnBrk="1" latinLnBrk="0" hangingPunct="1">
                <a:defRPr sz="2206" kern="1200">
                  <a:solidFill>
                    <a:schemeClr val="tx1"/>
                  </a:solidFill>
                  <a:latin typeface="+mn-lt"/>
                  <a:ea typeface="+mn-ea"/>
                  <a:cs typeface="+mn-cs"/>
                </a:defRPr>
              </a:lvl5pPr>
              <a:lvl6pPr marL="2801264" algn="l" defTabSz="1120506" rtl="0" eaLnBrk="1" latinLnBrk="0" hangingPunct="1">
                <a:defRPr sz="2206" kern="1200">
                  <a:solidFill>
                    <a:schemeClr val="tx1"/>
                  </a:solidFill>
                  <a:latin typeface="+mn-lt"/>
                  <a:ea typeface="+mn-ea"/>
                  <a:cs typeface="+mn-cs"/>
                </a:defRPr>
              </a:lvl6pPr>
              <a:lvl7pPr marL="3361517" algn="l" defTabSz="1120506" rtl="0" eaLnBrk="1" latinLnBrk="0" hangingPunct="1">
                <a:defRPr sz="2206" kern="1200">
                  <a:solidFill>
                    <a:schemeClr val="tx1"/>
                  </a:solidFill>
                  <a:latin typeface="+mn-lt"/>
                  <a:ea typeface="+mn-ea"/>
                  <a:cs typeface="+mn-cs"/>
                </a:defRPr>
              </a:lvl7pPr>
              <a:lvl8pPr marL="3921770" algn="l" defTabSz="1120506" rtl="0" eaLnBrk="1" latinLnBrk="0" hangingPunct="1">
                <a:defRPr sz="2206" kern="1200">
                  <a:solidFill>
                    <a:schemeClr val="tx1"/>
                  </a:solidFill>
                  <a:latin typeface="+mn-lt"/>
                  <a:ea typeface="+mn-ea"/>
                  <a:cs typeface="+mn-cs"/>
                </a:defRPr>
              </a:lvl8pPr>
              <a:lvl9pPr marL="4482023" algn="l" defTabSz="1120506" rtl="0" eaLnBrk="1" latinLnBrk="0" hangingPunct="1">
                <a:defRPr sz="2206" kern="1200">
                  <a:solidFill>
                    <a:schemeClr val="tx1"/>
                  </a:solidFill>
                  <a:latin typeface="+mn-lt"/>
                  <a:ea typeface="+mn-ea"/>
                  <a:cs typeface="+mn-cs"/>
                </a:defRPr>
              </a:lvl9pPr>
            </a:lstStyle>
            <a:p>
              <a:pPr algn="ctr">
                <a:lnSpc>
                  <a:spcPct val="97750"/>
                </a:lnSpc>
              </a:pPr>
              <a:r>
                <a:rPr lang="en-US" sz="1000">
                  <a:solidFill>
                    <a:schemeClr val="accent1">
                      <a:lumMod val="75000"/>
                    </a:schemeClr>
                  </a:solidFill>
                  <a:latin typeface="Arial" panose="020B0604020202020204" pitchFamily="34" charset="0"/>
                  <a:ea typeface="Arial" pitchFamily="34" charset="-122"/>
                  <a:cs typeface="Arial" panose="020B0604020202020204" pitchFamily="34" charset="0"/>
                </a:rPr>
                <a:t>Active metabolite</a:t>
              </a:r>
              <a:endParaRPr lang="en-US" sz="1000">
                <a:solidFill>
                  <a:schemeClr val="accent1">
                    <a:lumMod val="75000"/>
                  </a:schemeClr>
                </a:solidFill>
                <a:latin typeface="Arial" panose="020B0604020202020204" pitchFamily="34" charset="0"/>
                <a:cs typeface="Arial" panose="020B0604020202020204" pitchFamily="34" charset="0"/>
              </a:endParaRPr>
            </a:p>
          </p:txBody>
        </p:sp>
        <p:pic>
          <p:nvPicPr>
            <p:cNvPr id="145" name="Image 20" descr="preencoded.png">
              <a:extLst>
                <a:ext uri="{FF2B5EF4-FFF2-40B4-BE49-F238E27FC236}">
                  <a16:creationId xmlns:a16="http://schemas.microsoft.com/office/drawing/2014/main" id="{C97A9A04-BC7F-71A4-69E3-310FF8A99F95}"/>
                </a:ext>
              </a:extLst>
            </p:cNvPr>
            <p:cNvPicPr>
              <a:picLocks noChangeAspect="1"/>
            </p:cNvPicPr>
            <p:nvPr>
              <p:custDataLst>
                <p:tags r:id="rId10"/>
              </p:custDataLst>
            </p:nvPr>
          </p:nvPicPr>
          <p:blipFill>
            <a:blip r:embed="rId44"/>
            <a:stretch>
              <a:fillRect/>
            </a:stretch>
          </p:blipFill>
          <p:spPr>
            <a:xfrm>
              <a:off x="7410099" y="3437950"/>
              <a:ext cx="215537" cy="215537"/>
            </a:xfrm>
            <a:prstGeom prst="rect">
              <a:avLst/>
            </a:prstGeom>
          </p:spPr>
        </p:pic>
      </p:grpSp>
      <p:sp>
        <p:nvSpPr>
          <p:cNvPr id="41" name="Text 3">
            <a:extLst>
              <a:ext uri="{FF2B5EF4-FFF2-40B4-BE49-F238E27FC236}">
                <a16:creationId xmlns:a16="http://schemas.microsoft.com/office/drawing/2014/main" id="{0571FBC5-D1E2-DE34-3454-2D20BB5CC108}"/>
              </a:ext>
            </a:extLst>
          </p:cNvPr>
          <p:cNvSpPr/>
          <p:nvPr/>
        </p:nvSpPr>
        <p:spPr>
          <a:xfrm>
            <a:off x="6481446" y="3802292"/>
            <a:ext cx="793569" cy="332141"/>
          </a:xfrm>
          <a:prstGeom prst="rect">
            <a:avLst/>
          </a:prstGeom>
          <a:noFill/>
          <a:ln/>
        </p:spPr>
        <p:txBody>
          <a:bodyPr wrap="square" lIns="0" tIns="0" rIns="0" bIns="0" rtlCol="0" anchor="t"/>
          <a:lstStyle>
            <a:lvl1pPr marL="0" algn="l" defTabSz="1120506" rtl="0" eaLnBrk="1" latinLnBrk="0" hangingPunct="1">
              <a:defRPr sz="2206" kern="1200">
                <a:solidFill>
                  <a:schemeClr val="tx1"/>
                </a:solidFill>
                <a:latin typeface="+mn-lt"/>
                <a:ea typeface="+mn-ea"/>
                <a:cs typeface="+mn-cs"/>
              </a:defRPr>
            </a:lvl1pPr>
            <a:lvl2pPr marL="560253" algn="l" defTabSz="1120506" rtl="0" eaLnBrk="1" latinLnBrk="0" hangingPunct="1">
              <a:defRPr sz="2206" kern="1200">
                <a:solidFill>
                  <a:schemeClr val="tx1"/>
                </a:solidFill>
                <a:latin typeface="+mn-lt"/>
                <a:ea typeface="+mn-ea"/>
                <a:cs typeface="+mn-cs"/>
              </a:defRPr>
            </a:lvl2pPr>
            <a:lvl3pPr marL="1120506" algn="l" defTabSz="1120506" rtl="0" eaLnBrk="1" latinLnBrk="0" hangingPunct="1">
              <a:defRPr sz="2206" kern="1200">
                <a:solidFill>
                  <a:schemeClr val="tx1"/>
                </a:solidFill>
                <a:latin typeface="+mn-lt"/>
                <a:ea typeface="+mn-ea"/>
                <a:cs typeface="+mn-cs"/>
              </a:defRPr>
            </a:lvl3pPr>
            <a:lvl4pPr marL="1680759" algn="l" defTabSz="1120506" rtl="0" eaLnBrk="1" latinLnBrk="0" hangingPunct="1">
              <a:defRPr sz="2206" kern="1200">
                <a:solidFill>
                  <a:schemeClr val="tx1"/>
                </a:solidFill>
                <a:latin typeface="+mn-lt"/>
                <a:ea typeface="+mn-ea"/>
                <a:cs typeface="+mn-cs"/>
              </a:defRPr>
            </a:lvl4pPr>
            <a:lvl5pPr marL="2241012" algn="l" defTabSz="1120506" rtl="0" eaLnBrk="1" latinLnBrk="0" hangingPunct="1">
              <a:defRPr sz="2206" kern="1200">
                <a:solidFill>
                  <a:schemeClr val="tx1"/>
                </a:solidFill>
                <a:latin typeface="+mn-lt"/>
                <a:ea typeface="+mn-ea"/>
                <a:cs typeface="+mn-cs"/>
              </a:defRPr>
            </a:lvl5pPr>
            <a:lvl6pPr marL="2801264" algn="l" defTabSz="1120506" rtl="0" eaLnBrk="1" latinLnBrk="0" hangingPunct="1">
              <a:defRPr sz="2206" kern="1200">
                <a:solidFill>
                  <a:schemeClr val="tx1"/>
                </a:solidFill>
                <a:latin typeface="+mn-lt"/>
                <a:ea typeface="+mn-ea"/>
                <a:cs typeface="+mn-cs"/>
              </a:defRPr>
            </a:lvl6pPr>
            <a:lvl7pPr marL="3361517" algn="l" defTabSz="1120506" rtl="0" eaLnBrk="1" latinLnBrk="0" hangingPunct="1">
              <a:defRPr sz="2206" kern="1200">
                <a:solidFill>
                  <a:schemeClr val="tx1"/>
                </a:solidFill>
                <a:latin typeface="+mn-lt"/>
                <a:ea typeface="+mn-ea"/>
                <a:cs typeface="+mn-cs"/>
              </a:defRPr>
            </a:lvl7pPr>
            <a:lvl8pPr marL="3921770" algn="l" defTabSz="1120506" rtl="0" eaLnBrk="1" latinLnBrk="0" hangingPunct="1">
              <a:defRPr sz="2206" kern="1200">
                <a:solidFill>
                  <a:schemeClr val="tx1"/>
                </a:solidFill>
                <a:latin typeface="+mn-lt"/>
                <a:ea typeface="+mn-ea"/>
                <a:cs typeface="+mn-cs"/>
              </a:defRPr>
            </a:lvl8pPr>
            <a:lvl9pPr marL="4482023" algn="l" defTabSz="1120506" rtl="0" eaLnBrk="1" latinLnBrk="0" hangingPunct="1">
              <a:defRPr sz="2206" kern="1200">
                <a:solidFill>
                  <a:schemeClr val="tx1"/>
                </a:solidFill>
                <a:latin typeface="+mn-lt"/>
                <a:ea typeface="+mn-ea"/>
                <a:cs typeface="+mn-cs"/>
              </a:defRPr>
            </a:lvl9pPr>
          </a:lstStyle>
          <a:p>
            <a:pPr algn="ctr">
              <a:lnSpc>
                <a:spcPct val="127500"/>
              </a:lnSpc>
            </a:pPr>
            <a:r>
              <a:rPr lang="en-US" sz="1000">
                <a:solidFill>
                  <a:schemeClr val="tx2"/>
                </a:solidFill>
                <a:latin typeface="Arial" panose="020B0604020202020204" pitchFamily="34" charset="0"/>
                <a:ea typeface="Arial" pitchFamily="34" charset="-122"/>
                <a:cs typeface="Arial" panose="020B0604020202020204" pitchFamily="34" charset="0"/>
              </a:rPr>
              <a:t>IL-1β, IL-18</a:t>
            </a:r>
            <a:endParaRPr lang="en-US" sz="1000">
              <a:solidFill>
                <a:schemeClr val="tx2"/>
              </a:solidFill>
              <a:latin typeface="Arial" panose="020B0604020202020204" pitchFamily="34" charset="0"/>
              <a:cs typeface="Arial" panose="020B0604020202020204" pitchFamily="34" charset="0"/>
            </a:endParaRPr>
          </a:p>
        </p:txBody>
      </p:sp>
      <p:pic>
        <p:nvPicPr>
          <p:cNvPr id="42" name="Image 32" descr="preencoded.png">
            <a:extLst>
              <a:ext uri="{FF2B5EF4-FFF2-40B4-BE49-F238E27FC236}">
                <a16:creationId xmlns:a16="http://schemas.microsoft.com/office/drawing/2014/main" id="{FC8FA503-619C-1149-08C0-6A4A82D9D17D}"/>
              </a:ext>
            </a:extLst>
          </p:cNvPr>
          <p:cNvPicPr>
            <a:picLocks noChangeAspect="1"/>
          </p:cNvPicPr>
          <p:nvPr>
            <p:custDataLst>
              <p:tags r:id="rId8"/>
            </p:custDataLst>
          </p:nvPr>
        </p:nvPicPr>
        <p:blipFill>
          <a:blip r:embed="rId46"/>
          <a:srcRect l="1" t="29667" r="-2" b="-1"/>
          <a:stretch>
            <a:fillRect/>
          </a:stretch>
        </p:blipFill>
        <p:spPr>
          <a:xfrm>
            <a:off x="6794641" y="3436716"/>
            <a:ext cx="173083" cy="423451"/>
          </a:xfrm>
          <a:prstGeom prst="rect">
            <a:avLst/>
          </a:prstGeom>
        </p:spPr>
      </p:pic>
      <p:pic>
        <p:nvPicPr>
          <p:cNvPr id="43" name="Graphic 42" descr="Close with solid fill">
            <a:extLst>
              <a:ext uri="{FF2B5EF4-FFF2-40B4-BE49-F238E27FC236}">
                <a16:creationId xmlns:a16="http://schemas.microsoft.com/office/drawing/2014/main" id="{7726C060-8517-EE0B-AE6A-24CC01B4BBD7}"/>
              </a:ext>
            </a:extLst>
          </p:cNvPr>
          <p:cNvPicPr>
            <a:picLocks noChangeAspect="1"/>
          </p:cNvPicPr>
          <p:nvPr/>
        </p:nvPicPr>
        <p:blipFill>
          <a:blip>
            <a:extLst>
              <a:ext uri="{96DAC541-7B7A-43D3-8B79-37D633B846F1}">
                <asvg:svgBlip xmlns:asvg="http://schemas.microsoft.com/office/drawing/2016/SVG/main" r:embed="rId60"/>
              </a:ext>
            </a:extLst>
          </a:blip>
          <a:stretch>
            <a:fillRect/>
          </a:stretch>
        </p:blipFill>
        <p:spPr>
          <a:xfrm>
            <a:off x="6806231" y="3540821"/>
            <a:ext cx="144000" cy="144000"/>
          </a:xfrm>
          <a:prstGeom prst="rect">
            <a:avLst/>
          </a:prstGeom>
        </p:spPr>
      </p:pic>
      <p:grpSp>
        <p:nvGrpSpPr>
          <p:cNvPr id="34" name="Group 33">
            <a:extLst>
              <a:ext uri="{FF2B5EF4-FFF2-40B4-BE49-F238E27FC236}">
                <a16:creationId xmlns:a16="http://schemas.microsoft.com/office/drawing/2014/main" id="{2EBC89CD-8EAB-DDB2-45DD-DC713A4F2022}"/>
              </a:ext>
            </a:extLst>
          </p:cNvPr>
          <p:cNvGrpSpPr/>
          <p:nvPr/>
        </p:nvGrpSpPr>
        <p:grpSpPr>
          <a:xfrm>
            <a:off x="6596125" y="4025741"/>
            <a:ext cx="570113" cy="556131"/>
            <a:chOff x="7378763" y="4158889"/>
            <a:chExt cx="570113" cy="556131"/>
          </a:xfrm>
        </p:grpSpPr>
        <p:sp>
          <p:nvSpPr>
            <p:cNvPr id="39" name="Text 3">
              <a:extLst>
                <a:ext uri="{FF2B5EF4-FFF2-40B4-BE49-F238E27FC236}">
                  <a16:creationId xmlns:a16="http://schemas.microsoft.com/office/drawing/2014/main" id="{90EC3765-DC3F-40F2-B945-609AAAE52BBB}"/>
                </a:ext>
              </a:extLst>
            </p:cNvPr>
            <p:cNvSpPr/>
            <p:nvPr/>
          </p:nvSpPr>
          <p:spPr>
            <a:xfrm>
              <a:off x="7378763" y="4382879"/>
              <a:ext cx="570113" cy="332141"/>
            </a:xfrm>
            <a:prstGeom prst="rect">
              <a:avLst/>
            </a:prstGeom>
            <a:noFill/>
            <a:ln/>
          </p:spPr>
          <p:txBody>
            <a:bodyPr wrap="square" lIns="0" tIns="0" rIns="0" bIns="0" rtlCol="0" anchor="t"/>
            <a:lstStyle>
              <a:lvl1pPr marL="0" algn="l" defTabSz="1120506" rtl="0" eaLnBrk="1" latinLnBrk="0" hangingPunct="1">
                <a:defRPr sz="2206" kern="1200">
                  <a:solidFill>
                    <a:schemeClr val="tx1"/>
                  </a:solidFill>
                  <a:latin typeface="+mn-lt"/>
                  <a:ea typeface="+mn-ea"/>
                  <a:cs typeface="+mn-cs"/>
                </a:defRPr>
              </a:lvl1pPr>
              <a:lvl2pPr marL="560253" algn="l" defTabSz="1120506" rtl="0" eaLnBrk="1" latinLnBrk="0" hangingPunct="1">
                <a:defRPr sz="2206" kern="1200">
                  <a:solidFill>
                    <a:schemeClr val="tx1"/>
                  </a:solidFill>
                  <a:latin typeface="+mn-lt"/>
                  <a:ea typeface="+mn-ea"/>
                  <a:cs typeface="+mn-cs"/>
                </a:defRPr>
              </a:lvl2pPr>
              <a:lvl3pPr marL="1120506" algn="l" defTabSz="1120506" rtl="0" eaLnBrk="1" latinLnBrk="0" hangingPunct="1">
                <a:defRPr sz="2206" kern="1200">
                  <a:solidFill>
                    <a:schemeClr val="tx1"/>
                  </a:solidFill>
                  <a:latin typeface="+mn-lt"/>
                  <a:ea typeface="+mn-ea"/>
                  <a:cs typeface="+mn-cs"/>
                </a:defRPr>
              </a:lvl3pPr>
              <a:lvl4pPr marL="1680759" algn="l" defTabSz="1120506" rtl="0" eaLnBrk="1" latinLnBrk="0" hangingPunct="1">
                <a:defRPr sz="2206" kern="1200">
                  <a:solidFill>
                    <a:schemeClr val="tx1"/>
                  </a:solidFill>
                  <a:latin typeface="+mn-lt"/>
                  <a:ea typeface="+mn-ea"/>
                  <a:cs typeface="+mn-cs"/>
                </a:defRPr>
              </a:lvl4pPr>
              <a:lvl5pPr marL="2241012" algn="l" defTabSz="1120506" rtl="0" eaLnBrk="1" latinLnBrk="0" hangingPunct="1">
                <a:defRPr sz="2206" kern="1200">
                  <a:solidFill>
                    <a:schemeClr val="tx1"/>
                  </a:solidFill>
                  <a:latin typeface="+mn-lt"/>
                  <a:ea typeface="+mn-ea"/>
                  <a:cs typeface="+mn-cs"/>
                </a:defRPr>
              </a:lvl5pPr>
              <a:lvl6pPr marL="2801264" algn="l" defTabSz="1120506" rtl="0" eaLnBrk="1" latinLnBrk="0" hangingPunct="1">
                <a:defRPr sz="2206" kern="1200">
                  <a:solidFill>
                    <a:schemeClr val="tx1"/>
                  </a:solidFill>
                  <a:latin typeface="+mn-lt"/>
                  <a:ea typeface="+mn-ea"/>
                  <a:cs typeface="+mn-cs"/>
                </a:defRPr>
              </a:lvl6pPr>
              <a:lvl7pPr marL="3361517" algn="l" defTabSz="1120506" rtl="0" eaLnBrk="1" latinLnBrk="0" hangingPunct="1">
                <a:defRPr sz="2206" kern="1200">
                  <a:solidFill>
                    <a:schemeClr val="tx1"/>
                  </a:solidFill>
                  <a:latin typeface="+mn-lt"/>
                  <a:ea typeface="+mn-ea"/>
                  <a:cs typeface="+mn-cs"/>
                </a:defRPr>
              </a:lvl7pPr>
              <a:lvl8pPr marL="3921770" algn="l" defTabSz="1120506" rtl="0" eaLnBrk="1" latinLnBrk="0" hangingPunct="1">
                <a:defRPr sz="2206" kern="1200">
                  <a:solidFill>
                    <a:schemeClr val="tx1"/>
                  </a:solidFill>
                  <a:latin typeface="+mn-lt"/>
                  <a:ea typeface="+mn-ea"/>
                  <a:cs typeface="+mn-cs"/>
                </a:defRPr>
              </a:lvl8pPr>
              <a:lvl9pPr marL="4482023" algn="l" defTabSz="1120506" rtl="0" eaLnBrk="1" latinLnBrk="0" hangingPunct="1">
                <a:defRPr sz="2206" kern="1200">
                  <a:solidFill>
                    <a:schemeClr val="tx1"/>
                  </a:solidFill>
                  <a:latin typeface="+mn-lt"/>
                  <a:ea typeface="+mn-ea"/>
                  <a:cs typeface="+mn-cs"/>
                </a:defRPr>
              </a:lvl9pPr>
            </a:lstStyle>
            <a:p>
              <a:pPr algn="ctr">
                <a:lnSpc>
                  <a:spcPct val="127500"/>
                </a:lnSpc>
              </a:pPr>
              <a:r>
                <a:rPr lang="en-US" sz="1000">
                  <a:solidFill>
                    <a:schemeClr val="tx2"/>
                  </a:solidFill>
                  <a:latin typeface="Arial" panose="020B0604020202020204" pitchFamily="34" charset="0"/>
                  <a:ea typeface="Arial" pitchFamily="34" charset="-122"/>
                  <a:cs typeface="Arial" panose="020B0604020202020204" pitchFamily="34" charset="0"/>
                </a:rPr>
                <a:t>IL-6</a:t>
              </a:r>
              <a:endParaRPr lang="en-US" sz="1000">
                <a:solidFill>
                  <a:schemeClr val="tx2"/>
                </a:solidFill>
                <a:latin typeface="Arial" panose="020B0604020202020204" pitchFamily="34" charset="0"/>
                <a:cs typeface="Arial" panose="020B0604020202020204" pitchFamily="34" charset="0"/>
              </a:endParaRPr>
            </a:p>
          </p:txBody>
        </p:sp>
        <p:pic>
          <p:nvPicPr>
            <p:cNvPr id="40" name="Image 34" descr="preencoded.png">
              <a:extLst>
                <a:ext uri="{FF2B5EF4-FFF2-40B4-BE49-F238E27FC236}">
                  <a16:creationId xmlns:a16="http://schemas.microsoft.com/office/drawing/2014/main" id="{F82D26BE-5422-497D-D948-E679FD494D0B}"/>
                </a:ext>
              </a:extLst>
            </p:cNvPr>
            <p:cNvPicPr>
              <a:picLocks noChangeAspect="1"/>
            </p:cNvPicPr>
            <p:nvPr>
              <p:custDataLst>
                <p:tags r:id="rId9"/>
              </p:custDataLst>
            </p:nvPr>
          </p:nvPicPr>
          <p:blipFill>
            <a:blip r:embed="rId61"/>
            <a:srcRect l="72874" t="2392" b="-1"/>
            <a:stretch>
              <a:fillRect/>
            </a:stretch>
          </p:blipFill>
          <p:spPr>
            <a:xfrm rot="5400000" flipV="1">
              <a:off x="7524770" y="4253833"/>
              <a:ext cx="281535" cy="91648"/>
            </a:xfrm>
            <a:prstGeom prst="rect">
              <a:avLst/>
            </a:prstGeom>
          </p:spPr>
        </p:pic>
      </p:grpSp>
      <p:cxnSp>
        <p:nvCxnSpPr>
          <p:cNvPr id="151" name="Straight Connector 150">
            <a:extLst>
              <a:ext uri="{FF2B5EF4-FFF2-40B4-BE49-F238E27FC236}">
                <a16:creationId xmlns:a16="http://schemas.microsoft.com/office/drawing/2014/main" id="{7FE6307C-EBC6-3571-A8E0-B8AC9E315040}"/>
              </a:ext>
            </a:extLst>
          </p:cNvPr>
          <p:cNvCxnSpPr>
            <a:cxnSpLocks/>
          </p:cNvCxnSpPr>
          <p:nvPr/>
        </p:nvCxnSpPr>
        <p:spPr>
          <a:xfrm flipV="1">
            <a:off x="6540817" y="2316168"/>
            <a:ext cx="1751062" cy="634526"/>
          </a:xfrm>
          <a:prstGeom prst="line">
            <a:avLst/>
          </a:prstGeom>
          <a:ln w="12700">
            <a:prstDash val="sysDash"/>
          </a:ln>
        </p:spPr>
        <p:style>
          <a:lnRef idx="2">
            <a:schemeClr val="accent1"/>
          </a:lnRef>
          <a:fillRef idx="0">
            <a:schemeClr val="accent1"/>
          </a:fillRef>
          <a:effectRef idx="1">
            <a:schemeClr val="accent1"/>
          </a:effectRef>
          <a:fontRef idx="minor">
            <a:schemeClr val="tx1"/>
          </a:fontRef>
        </p:style>
      </p:cxnSp>
      <p:sp>
        <p:nvSpPr>
          <p:cNvPr id="19" name="Text 5">
            <a:extLst>
              <a:ext uri="{FF2B5EF4-FFF2-40B4-BE49-F238E27FC236}">
                <a16:creationId xmlns:a16="http://schemas.microsoft.com/office/drawing/2014/main" id="{1036B939-3712-BFDF-B1D5-88C28DD46BF3}"/>
              </a:ext>
            </a:extLst>
          </p:cNvPr>
          <p:cNvSpPr/>
          <p:nvPr/>
        </p:nvSpPr>
        <p:spPr>
          <a:xfrm>
            <a:off x="7001039" y="3314808"/>
            <a:ext cx="429227" cy="134565"/>
          </a:xfrm>
          <a:prstGeom prst="rect">
            <a:avLst/>
          </a:prstGeom>
          <a:solidFill>
            <a:srgbClr val="F9E0C8"/>
          </a:solidFill>
          <a:ln/>
        </p:spPr>
        <p:txBody>
          <a:bodyPr wrap="square" lIns="0" tIns="0" rIns="0" bIns="0" rtlCol="0" anchor="ctr"/>
          <a:lstStyle>
            <a:lvl1pPr marL="0" algn="l" defTabSz="1120506" rtl="0" eaLnBrk="1" latinLnBrk="0" hangingPunct="1">
              <a:defRPr sz="2206" kern="1200">
                <a:solidFill>
                  <a:schemeClr val="tx1"/>
                </a:solidFill>
                <a:latin typeface="+mn-lt"/>
                <a:ea typeface="+mn-ea"/>
                <a:cs typeface="+mn-cs"/>
              </a:defRPr>
            </a:lvl1pPr>
            <a:lvl2pPr marL="560253" algn="l" defTabSz="1120506" rtl="0" eaLnBrk="1" latinLnBrk="0" hangingPunct="1">
              <a:defRPr sz="2206" kern="1200">
                <a:solidFill>
                  <a:schemeClr val="tx1"/>
                </a:solidFill>
                <a:latin typeface="+mn-lt"/>
                <a:ea typeface="+mn-ea"/>
                <a:cs typeface="+mn-cs"/>
              </a:defRPr>
            </a:lvl2pPr>
            <a:lvl3pPr marL="1120506" algn="l" defTabSz="1120506" rtl="0" eaLnBrk="1" latinLnBrk="0" hangingPunct="1">
              <a:defRPr sz="2206" kern="1200">
                <a:solidFill>
                  <a:schemeClr val="tx1"/>
                </a:solidFill>
                <a:latin typeface="+mn-lt"/>
                <a:ea typeface="+mn-ea"/>
                <a:cs typeface="+mn-cs"/>
              </a:defRPr>
            </a:lvl3pPr>
            <a:lvl4pPr marL="1680759" algn="l" defTabSz="1120506" rtl="0" eaLnBrk="1" latinLnBrk="0" hangingPunct="1">
              <a:defRPr sz="2206" kern="1200">
                <a:solidFill>
                  <a:schemeClr val="tx1"/>
                </a:solidFill>
                <a:latin typeface="+mn-lt"/>
                <a:ea typeface="+mn-ea"/>
                <a:cs typeface="+mn-cs"/>
              </a:defRPr>
            </a:lvl4pPr>
            <a:lvl5pPr marL="2241012" algn="l" defTabSz="1120506" rtl="0" eaLnBrk="1" latinLnBrk="0" hangingPunct="1">
              <a:defRPr sz="2206" kern="1200">
                <a:solidFill>
                  <a:schemeClr val="tx1"/>
                </a:solidFill>
                <a:latin typeface="+mn-lt"/>
                <a:ea typeface="+mn-ea"/>
                <a:cs typeface="+mn-cs"/>
              </a:defRPr>
            </a:lvl5pPr>
            <a:lvl6pPr marL="2801264" algn="l" defTabSz="1120506" rtl="0" eaLnBrk="1" latinLnBrk="0" hangingPunct="1">
              <a:defRPr sz="2206" kern="1200">
                <a:solidFill>
                  <a:schemeClr val="tx1"/>
                </a:solidFill>
                <a:latin typeface="+mn-lt"/>
                <a:ea typeface="+mn-ea"/>
                <a:cs typeface="+mn-cs"/>
              </a:defRPr>
            </a:lvl6pPr>
            <a:lvl7pPr marL="3361517" algn="l" defTabSz="1120506" rtl="0" eaLnBrk="1" latinLnBrk="0" hangingPunct="1">
              <a:defRPr sz="2206" kern="1200">
                <a:solidFill>
                  <a:schemeClr val="tx1"/>
                </a:solidFill>
                <a:latin typeface="+mn-lt"/>
                <a:ea typeface="+mn-ea"/>
                <a:cs typeface="+mn-cs"/>
              </a:defRPr>
            </a:lvl7pPr>
            <a:lvl8pPr marL="3921770" algn="l" defTabSz="1120506" rtl="0" eaLnBrk="1" latinLnBrk="0" hangingPunct="1">
              <a:defRPr sz="2206" kern="1200">
                <a:solidFill>
                  <a:schemeClr val="tx1"/>
                </a:solidFill>
                <a:latin typeface="+mn-lt"/>
                <a:ea typeface="+mn-ea"/>
                <a:cs typeface="+mn-cs"/>
              </a:defRPr>
            </a:lvl8pPr>
            <a:lvl9pPr marL="4482023" algn="l" defTabSz="1120506" rtl="0" eaLnBrk="1" latinLnBrk="0" hangingPunct="1">
              <a:defRPr sz="2206" kern="1200">
                <a:solidFill>
                  <a:schemeClr val="tx1"/>
                </a:solidFill>
                <a:latin typeface="+mn-lt"/>
                <a:ea typeface="+mn-ea"/>
                <a:cs typeface="+mn-cs"/>
              </a:defRPr>
            </a:lvl9pPr>
          </a:lstStyle>
          <a:p>
            <a:pPr>
              <a:lnSpc>
                <a:spcPct val="97750"/>
              </a:lnSpc>
            </a:pPr>
            <a:endParaRPr lang="en-US" sz="1000">
              <a:solidFill>
                <a:schemeClr val="tx2"/>
              </a:solidFill>
              <a:latin typeface="Arial" panose="020B0604020202020204" pitchFamily="34" charset="0"/>
              <a:cs typeface="Arial" panose="020B0604020202020204" pitchFamily="34" charset="0"/>
            </a:endParaRPr>
          </a:p>
        </p:txBody>
      </p:sp>
      <p:sp>
        <p:nvSpPr>
          <p:cNvPr id="138" name="Text 5">
            <a:extLst>
              <a:ext uri="{FF2B5EF4-FFF2-40B4-BE49-F238E27FC236}">
                <a16:creationId xmlns:a16="http://schemas.microsoft.com/office/drawing/2014/main" id="{C8CD53E5-FCEC-D838-FE63-5941959D274B}"/>
              </a:ext>
            </a:extLst>
          </p:cNvPr>
          <p:cNvSpPr/>
          <p:nvPr/>
        </p:nvSpPr>
        <p:spPr>
          <a:xfrm>
            <a:off x="7011683" y="3349643"/>
            <a:ext cx="914383" cy="224518"/>
          </a:xfrm>
          <a:prstGeom prst="rect">
            <a:avLst/>
          </a:prstGeom>
          <a:noFill/>
          <a:ln/>
        </p:spPr>
        <p:txBody>
          <a:bodyPr wrap="square" lIns="0" tIns="0" rIns="0" bIns="0" rtlCol="0" anchor="ctr"/>
          <a:lstStyle>
            <a:lvl1pPr marL="0" algn="l" defTabSz="1120506" rtl="0" eaLnBrk="1" latinLnBrk="0" hangingPunct="1">
              <a:defRPr sz="2206" kern="1200">
                <a:solidFill>
                  <a:schemeClr val="tx1"/>
                </a:solidFill>
                <a:latin typeface="+mn-lt"/>
                <a:ea typeface="+mn-ea"/>
                <a:cs typeface="+mn-cs"/>
              </a:defRPr>
            </a:lvl1pPr>
            <a:lvl2pPr marL="560253" algn="l" defTabSz="1120506" rtl="0" eaLnBrk="1" latinLnBrk="0" hangingPunct="1">
              <a:defRPr sz="2206" kern="1200">
                <a:solidFill>
                  <a:schemeClr val="tx1"/>
                </a:solidFill>
                <a:latin typeface="+mn-lt"/>
                <a:ea typeface="+mn-ea"/>
                <a:cs typeface="+mn-cs"/>
              </a:defRPr>
            </a:lvl2pPr>
            <a:lvl3pPr marL="1120506" algn="l" defTabSz="1120506" rtl="0" eaLnBrk="1" latinLnBrk="0" hangingPunct="1">
              <a:defRPr sz="2206" kern="1200">
                <a:solidFill>
                  <a:schemeClr val="tx1"/>
                </a:solidFill>
                <a:latin typeface="+mn-lt"/>
                <a:ea typeface="+mn-ea"/>
                <a:cs typeface="+mn-cs"/>
              </a:defRPr>
            </a:lvl3pPr>
            <a:lvl4pPr marL="1680759" algn="l" defTabSz="1120506" rtl="0" eaLnBrk="1" latinLnBrk="0" hangingPunct="1">
              <a:defRPr sz="2206" kern="1200">
                <a:solidFill>
                  <a:schemeClr val="tx1"/>
                </a:solidFill>
                <a:latin typeface="+mn-lt"/>
                <a:ea typeface="+mn-ea"/>
                <a:cs typeface="+mn-cs"/>
              </a:defRPr>
            </a:lvl4pPr>
            <a:lvl5pPr marL="2241012" algn="l" defTabSz="1120506" rtl="0" eaLnBrk="1" latinLnBrk="0" hangingPunct="1">
              <a:defRPr sz="2206" kern="1200">
                <a:solidFill>
                  <a:schemeClr val="tx1"/>
                </a:solidFill>
                <a:latin typeface="+mn-lt"/>
                <a:ea typeface="+mn-ea"/>
                <a:cs typeface="+mn-cs"/>
              </a:defRPr>
            </a:lvl5pPr>
            <a:lvl6pPr marL="2801264" algn="l" defTabSz="1120506" rtl="0" eaLnBrk="1" latinLnBrk="0" hangingPunct="1">
              <a:defRPr sz="2206" kern="1200">
                <a:solidFill>
                  <a:schemeClr val="tx1"/>
                </a:solidFill>
                <a:latin typeface="+mn-lt"/>
                <a:ea typeface="+mn-ea"/>
                <a:cs typeface="+mn-cs"/>
              </a:defRPr>
            </a:lvl6pPr>
            <a:lvl7pPr marL="3361517" algn="l" defTabSz="1120506" rtl="0" eaLnBrk="1" latinLnBrk="0" hangingPunct="1">
              <a:defRPr sz="2206" kern="1200">
                <a:solidFill>
                  <a:schemeClr val="tx1"/>
                </a:solidFill>
                <a:latin typeface="+mn-lt"/>
                <a:ea typeface="+mn-ea"/>
                <a:cs typeface="+mn-cs"/>
              </a:defRPr>
            </a:lvl7pPr>
            <a:lvl8pPr marL="3921770" algn="l" defTabSz="1120506" rtl="0" eaLnBrk="1" latinLnBrk="0" hangingPunct="1">
              <a:defRPr sz="2206" kern="1200">
                <a:solidFill>
                  <a:schemeClr val="tx1"/>
                </a:solidFill>
                <a:latin typeface="+mn-lt"/>
                <a:ea typeface="+mn-ea"/>
                <a:cs typeface="+mn-cs"/>
              </a:defRPr>
            </a:lvl8pPr>
            <a:lvl9pPr marL="4482023" algn="l" defTabSz="1120506" rtl="0" eaLnBrk="1" latinLnBrk="0" hangingPunct="1">
              <a:defRPr sz="2206" kern="1200">
                <a:solidFill>
                  <a:schemeClr val="tx1"/>
                </a:solidFill>
                <a:latin typeface="+mn-lt"/>
                <a:ea typeface="+mn-ea"/>
                <a:cs typeface="+mn-cs"/>
              </a:defRPr>
            </a:lvl9pPr>
          </a:lstStyle>
          <a:p>
            <a:pPr>
              <a:lnSpc>
                <a:spcPct val="97750"/>
              </a:lnSpc>
            </a:pPr>
            <a:r>
              <a:rPr lang="en-US" sz="1000">
                <a:solidFill>
                  <a:schemeClr val="tx2"/>
                </a:solidFill>
                <a:latin typeface="Arial" panose="020B0604020202020204" pitchFamily="34" charset="0"/>
                <a:ea typeface="Arial" pitchFamily="34" charset="-122"/>
                <a:cs typeface="Arial" panose="020B0604020202020204" pitchFamily="34" charset="0"/>
              </a:rPr>
              <a:t>NLRP3 inflammasome</a:t>
            </a:r>
            <a:endParaRPr lang="en-US" sz="100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7411018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0" name="Straight Connector 109">
            <a:extLst>
              <a:ext uri="{FF2B5EF4-FFF2-40B4-BE49-F238E27FC236}">
                <a16:creationId xmlns:a16="http://schemas.microsoft.com/office/drawing/2014/main" id="{B2609F20-E202-E731-59F8-ADC4E28DEFED}"/>
              </a:ext>
            </a:extLst>
          </p:cNvPr>
          <p:cNvCxnSpPr>
            <a:cxnSpLocks/>
          </p:cNvCxnSpPr>
          <p:nvPr/>
        </p:nvCxnSpPr>
        <p:spPr>
          <a:xfrm>
            <a:off x="967265" y="4020119"/>
            <a:ext cx="0" cy="160960"/>
          </a:xfrm>
          <a:prstGeom prst="line">
            <a:avLst/>
          </a:prstGeom>
          <a:ln w="9525">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105" name="Straight Connector 104">
            <a:extLst>
              <a:ext uri="{FF2B5EF4-FFF2-40B4-BE49-F238E27FC236}">
                <a16:creationId xmlns:a16="http://schemas.microsoft.com/office/drawing/2014/main" id="{11B63D0A-8B23-57D1-CD88-5A81CDBB4909}"/>
              </a:ext>
            </a:extLst>
          </p:cNvPr>
          <p:cNvCxnSpPr>
            <a:cxnSpLocks/>
          </p:cNvCxnSpPr>
          <p:nvPr/>
        </p:nvCxnSpPr>
        <p:spPr>
          <a:xfrm flipH="1">
            <a:off x="2314460" y="3043424"/>
            <a:ext cx="1" cy="155928"/>
          </a:xfrm>
          <a:prstGeom prst="line">
            <a:avLst/>
          </a:prstGeom>
          <a:ln w="9525">
            <a:solidFill>
              <a:schemeClr val="tx2"/>
            </a:solidFill>
          </a:ln>
        </p:spPr>
        <p:style>
          <a:lnRef idx="2">
            <a:schemeClr val="accent1"/>
          </a:lnRef>
          <a:fillRef idx="0">
            <a:schemeClr val="accent1"/>
          </a:fillRef>
          <a:effectRef idx="1">
            <a:schemeClr val="accent1"/>
          </a:effectRef>
          <a:fontRef idx="minor">
            <a:schemeClr val="tx1"/>
          </a:fontRef>
        </p:style>
      </p:cxnSp>
      <p:sp>
        <p:nvSpPr>
          <p:cNvPr id="62" name="Arrow: Pentagon 61">
            <a:extLst>
              <a:ext uri="{FF2B5EF4-FFF2-40B4-BE49-F238E27FC236}">
                <a16:creationId xmlns:a16="http://schemas.microsoft.com/office/drawing/2014/main" id="{36AF9D65-8672-D106-8AB3-F09DBA84F71C}"/>
              </a:ext>
            </a:extLst>
          </p:cNvPr>
          <p:cNvSpPr/>
          <p:nvPr/>
        </p:nvSpPr>
        <p:spPr>
          <a:xfrm>
            <a:off x="262219" y="1519943"/>
            <a:ext cx="1693353" cy="2661136"/>
          </a:xfrm>
          <a:prstGeom prst="homePlate">
            <a:avLst>
              <a:gd name="adj" fmla="val 16537"/>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000000"/>
              </a:solidFill>
              <a:effectLst/>
              <a:uLnTx/>
              <a:uFillTx/>
              <a:latin typeface="Calibri"/>
              <a:ea typeface="+mn-ea"/>
              <a:cs typeface="+mn-cs"/>
            </a:endParaRPr>
          </a:p>
        </p:txBody>
      </p:sp>
      <p:sp>
        <p:nvSpPr>
          <p:cNvPr id="184" name="Rounded Rectangle 2">
            <a:extLst>
              <a:ext uri="{FF2B5EF4-FFF2-40B4-BE49-F238E27FC236}">
                <a16:creationId xmlns:a16="http://schemas.microsoft.com/office/drawing/2014/main" id="{29FA62E5-346A-B777-A005-B98D19C180B5}"/>
              </a:ext>
            </a:extLst>
          </p:cNvPr>
          <p:cNvSpPr/>
          <p:nvPr/>
        </p:nvSpPr>
        <p:spPr>
          <a:xfrm>
            <a:off x="248933" y="1576455"/>
            <a:ext cx="1456222" cy="2082939"/>
          </a:xfrm>
          <a:prstGeom prst="rect">
            <a:avLst/>
          </a:prstGeom>
          <a:noFill/>
          <a:ln w="15875">
            <a:noFill/>
          </a:ln>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t">
            <a:noAutofit/>
          </a:bodyPr>
          <a:lstStyle/>
          <a:p>
            <a:pPr marL="117475" marR="0" lvl="0" indent="-117475" algn="l" defTabSz="914400" rtl="0" eaLnBrk="1" fontAlgn="auto" latinLnBrk="0" hangingPunct="1">
              <a:spcAft>
                <a:spcPts val="300"/>
              </a:spcAft>
              <a:buClrTx/>
              <a:buSzTx/>
              <a:buFont typeface="Arial" panose="020B0604020202020204" pitchFamily="34" charset="0"/>
              <a:buChar char="•"/>
              <a:tabLst/>
              <a:defRPr/>
            </a:pPr>
            <a:r>
              <a:rPr kumimoji="0" lang="en-US" sz="1400" b="0" i="0" u="none" strike="noStrike" kern="1200" cap="none" spc="0" normalizeH="0" baseline="0" noProof="0">
                <a:ln>
                  <a:noFill/>
                </a:ln>
                <a:solidFill>
                  <a:schemeClr val="tx2">
                    <a:lumMod val="75000"/>
                  </a:schemeClr>
                </a:solidFill>
                <a:effectLst/>
                <a:uLnTx/>
                <a:uFillTx/>
                <a:ea typeface="+mn-ea"/>
                <a:cs typeface="+mn-cs"/>
              </a:rPr>
              <a:t>Aged ≥ 18 yrs</a:t>
            </a:r>
          </a:p>
          <a:p>
            <a:pPr marL="117475" lvl="0" indent="-117475">
              <a:spcAft>
                <a:spcPts val="300"/>
              </a:spcAft>
              <a:buFont typeface="Arial" panose="020B0604020202020204" pitchFamily="34" charset="0"/>
              <a:buChar char="•"/>
              <a:defRPr/>
            </a:pPr>
            <a:r>
              <a:rPr lang="en-US" sz="1400">
                <a:solidFill>
                  <a:schemeClr val="tx2">
                    <a:lumMod val="75000"/>
                  </a:schemeClr>
                </a:solidFill>
              </a:rPr>
              <a:t>hsCRP ≥ 2.5 mg/L</a:t>
            </a:r>
          </a:p>
          <a:p>
            <a:pPr marL="117475" lvl="0" indent="-117475">
              <a:spcAft>
                <a:spcPts val="300"/>
              </a:spcAft>
              <a:buFont typeface="Arial" panose="020B0604020202020204" pitchFamily="34" charset="0"/>
              <a:buChar char="•"/>
              <a:defRPr/>
            </a:pPr>
            <a:r>
              <a:rPr kumimoji="0" lang="en-US" sz="1400" b="0" i="0" u="none" strike="noStrike" kern="1200" cap="none" spc="0" normalizeH="0" baseline="0" noProof="0">
                <a:ln>
                  <a:noFill/>
                </a:ln>
                <a:solidFill>
                  <a:schemeClr val="tx2">
                    <a:lumMod val="75000"/>
                  </a:schemeClr>
                </a:solidFill>
                <a:effectLst/>
                <a:uLnTx/>
                <a:uFillTx/>
                <a:ea typeface="Calibri"/>
                <a:cs typeface="Calibri"/>
              </a:rPr>
              <a:t>BMI </a:t>
            </a:r>
            <a:r>
              <a:rPr lang="en-US" sz="1400">
                <a:solidFill>
                  <a:schemeClr val="tx2">
                    <a:lumMod val="75000"/>
                  </a:schemeClr>
                </a:solidFill>
              </a:rPr>
              <a:t>≥</a:t>
            </a:r>
            <a:r>
              <a:rPr kumimoji="0" lang="en-US" sz="1400" b="0" i="0" u="none" strike="noStrike" kern="1200" cap="none" spc="0" normalizeH="0" baseline="0" noProof="0">
                <a:ln>
                  <a:noFill/>
                </a:ln>
                <a:solidFill>
                  <a:schemeClr val="tx2">
                    <a:lumMod val="75000"/>
                  </a:schemeClr>
                </a:solidFill>
                <a:effectLst/>
                <a:uLnTx/>
                <a:uFillTx/>
                <a:ea typeface="Calibri"/>
                <a:cs typeface="Calibri"/>
              </a:rPr>
              <a:t> 30 to ≤ 40 kg/m</a:t>
            </a:r>
            <a:r>
              <a:rPr kumimoji="0" lang="en-US" sz="1400" b="0" i="0" u="none" strike="noStrike" kern="1200" cap="none" spc="0" normalizeH="0" baseline="30000" noProof="0">
                <a:ln>
                  <a:noFill/>
                </a:ln>
                <a:solidFill>
                  <a:schemeClr val="tx2">
                    <a:lumMod val="75000"/>
                  </a:schemeClr>
                </a:solidFill>
                <a:effectLst/>
                <a:uLnTx/>
                <a:uFillTx/>
                <a:ea typeface="Calibri"/>
                <a:cs typeface="Calibri"/>
              </a:rPr>
              <a:t>2</a:t>
            </a:r>
          </a:p>
          <a:p>
            <a:pPr marL="117475" lvl="0" indent="-117475">
              <a:spcAft>
                <a:spcPts val="300"/>
              </a:spcAft>
              <a:buFont typeface="Arial" panose="020B0604020202020204" pitchFamily="34" charset="0"/>
              <a:buChar char="•"/>
              <a:defRPr/>
            </a:pPr>
            <a:r>
              <a:rPr lang="en-US" sz="1400">
                <a:solidFill>
                  <a:schemeClr val="tx2">
                    <a:lumMod val="75000"/>
                  </a:schemeClr>
                </a:solidFill>
              </a:rPr>
              <a:t>≥</a:t>
            </a:r>
            <a:r>
              <a:rPr kumimoji="0" lang="en-US" sz="1400" b="0" i="0" u="none" strike="noStrike" kern="1200" cap="none" spc="0" normalizeH="0" baseline="0" noProof="0">
                <a:ln>
                  <a:noFill/>
                </a:ln>
                <a:solidFill>
                  <a:schemeClr val="tx2">
                    <a:lumMod val="75000"/>
                  </a:schemeClr>
                </a:solidFill>
                <a:effectLst/>
                <a:uLnTx/>
                <a:uFillTx/>
                <a:ea typeface="Calibri"/>
                <a:cs typeface="Calibri"/>
              </a:rPr>
              <a:t>1 ASCVD risk factor: hypertension, dyslipidemia, </a:t>
            </a:r>
            <a:br>
              <a:rPr kumimoji="0" lang="en-US" sz="1400" b="0" i="0" u="none" strike="noStrike" kern="1200" cap="none" spc="0" normalizeH="0" baseline="0" noProof="0">
                <a:ln>
                  <a:noFill/>
                </a:ln>
                <a:solidFill>
                  <a:schemeClr val="tx2">
                    <a:lumMod val="75000"/>
                  </a:schemeClr>
                </a:solidFill>
                <a:effectLst/>
                <a:uLnTx/>
                <a:uFillTx/>
                <a:ea typeface="Calibri"/>
                <a:cs typeface="Calibri"/>
              </a:rPr>
            </a:br>
            <a:r>
              <a:rPr kumimoji="0" lang="en-US" sz="1400" b="0" i="0" u="none" strike="noStrike" kern="1200" cap="none" spc="0" normalizeH="0" baseline="0" noProof="0">
                <a:ln>
                  <a:noFill/>
                </a:ln>
                <a:solidFill>
                  <a:schemeClr val="tx2">
                    <a:lumMod val="75000"/>
                  </a:schemeClr>
                </a:solidFill>
                <a:effectLst/>
                <a:uLnTx/>
                <a:uFillTx/>
                <a:ea typeface="Calibri"/>
                <a:cs typeface="Calibri"/>
              </a:rPr>
              <a:t>type 2 diabetes</a:t>
            </a:r>
          </a:p>
          <a:p>
            <a:pPr marL="117475" lvl="0" indent="-117475">
              <a:spcAft>
                <a:spcPts val="300"/>
              </a:spcAft>
              <a:buFont typeface="Arial" panose="020B0604020202020204" pitchFamily="34" charset="0"/>
              <a:buChar char="•"/>
              <a:defRPr/>
            </a:pPr>
            <a:endParaRPr kumimoji="0" lang="en-US" sz="1400" b="0" i="0" u="none" strike="noStrike" kern="1200" cap="none" spc="0" normalizeH="0" baseline="0" noProof="0">
              <a:ln>
                <a:noFill/>
              </a:ln>
              <a:solidFill>
                <a:schemeClr val="tx2">
                  <a:lumMod val="75000"/>
                </a:schemeClr>
              </a:solidFill>
              <a:effectLst/>
              <a:uLnTx/>
              <a:uFillTx/>
              <a:ea typeface="Calibri"/>
              <a:cs typeface="Calibri"/>
            </a:endParaRPr>
          </a:p>
        </p:txBody>
      </p:sp>
      <p:sp>
        <p:nvSpPr>
          <p:cNvPr id="168" name="Rectangle 167">
            <a:extLst>
              <a:ext uri="{FF2B5EF4-FFF2-40B4-BE49-F238E27FC236}">
                <a16:creationId xmlns:a16="http://schemas.microsoft.com/office/drawing/2014/main" id="{8533AF2C-7F6B-6301-D8D7-3EF6EA02D80C}"/>
              </a:ext>
            </a:extLst>
          </p:cNvPr>
          <p:cNvSpPr/>
          <p:nvPr/>
        </p:nvSpPr>
        <p:spPr>
          <a:xfrm>
            <a:off x="3038627" y="4358722"/>
            <a:ext cx="2635874" cy="1199448"/>
          </a:xfrm>
          <a:prstGeom prst="rect">
            <a:avLst/>
          </a:prstGeom>
          <a:gradFill flip="none" rotWithShape="1">
            <a:gsLst>
              <a:gs pos="0">
                <a:schemeClr val="accent2">
                  <a:lumMod val="20000"/>
                  <a:lumOff val="80000"/>
                </a:schemeClr>
              </a:gs>
              <a:gs pos="100000">
                <a:schemeClr val="bg1"/>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169" name="TextBox 168">
            <a:extLst>
              <a:ext uri="{FF2B5EF4-FFF2-40B4-BE49-F238E27FC236}">
                <a16:creationId xmlns:a16="http://schemas.microsoft.com/office/drawing/2014/main" id="{BB1E684D-9F75-E774-B80E-BFE9743EAB5E}"/>
              </a:ext>
            </a:extLst>
          </p:cNvPr>
          <p:cNvSpPr txBox="1"/>
          <p:nvPr/>
        </p:nvSpPr>
        <p:spPr>
          <a:xfrm>
            <a:off x="3124416" y="4487442"/>
            <a:ext cx="2464297" cy="984885"/>
          </a:xfrm>
          <a:prstGeom prst="rect">
            <a:avLst/>
          </a:prstGeom>
          <a:noFill/>
        </p:spPr>
        <p:txBody>
          <a:bodyPr wrap="square" lIns="0" tIns="0" rIns="0" bIns="0" anchor="t">
            <a:spAutoFit/>
          </a:bodyPr>
          <a:lstStyle/>
          <a:p>
            <a:pPr lvl="0" algn="ctr">
              <a:defRPr/>
            </a:pPr>
            <a:r>
              <a:rPr kumimoji="0" lang="en-US" sz="1600" b="1" i="0" u="none" strike="noStrike" kern="1200" cap="none" spc="0" normalizeH="0" baseline="0" noProof="0">
                <a:ln>
                  <a:noFill/>
                </a:ln>
                <a:solidFill>
                  <a:schemeClr val="tx2">
                    <a:lumMod val="75000"/>
                  </a:schemeClr>
                </a:solidFill>
                <a:effectLst/>
                <a:uLnTx/>
                <a:uFillTx/>
                <a:latin typeface="Calibri"/>
                <a:ea typeface="+mn-ea"/>
                <a:cs typeface="+mn-cs"/>
              </a:rPr>
              <a:t>Inpatient</a:t>
            </a:r>
            <a:r>
              <a:rPr kumimoji="0" lang="en-US" sz="1600" b="0" i="0" u="none" strike="noStrike" kern="1200" cap="none" spc="0" normalizeH="0" baseline="0" noProof="0">
                <a:ln>
                  <a:noFill/>
                </a:ln>
                <a:solidFill>
                  <a:schemeClr val="tx2">
                    <a:lumMod val="75000"/>
                  </a:schemeClr>
                </a:solidFill>
                <a:effectLst/>
                <a:uLnTx/>
                <a:uFillTx/>
                <a:latin typeface="Calibri"/>
                <a:ea typeface="+mn-ea"/>
                <a:cs typeface="+mn-cs"/>
              </a:rPr>
              <a:t> on a clinical research unit, with </a:t>
            </a:r>
            <a:r>
              <a:rPr kumimoji="0" lang="en-US" sz="1600" b="1" i="0" u="none" strike="noStrike" kern="1200" cap="none" spc="0" normalizeH="0" baseline="0" noProof="0">
                <a:ln>
                  <a:noFill/>
                </a:ln>
                <a:solidFill>
                  <a:schemeClr val="tx2">
                    <a:lumMod val="75000"/>
                  </a:schemeClr>
                </a:solidFill>
                <a:effectLst/>
                <a:uLnTx/>
                <a:uFillTx/>
                <a:latin typeface="Calibri"/>
                <a:ea typeface="+mn-ea"/>
                <a:cs typeface="+mn-cs"/>
              </a:rPr>
              <a:t>calorie restriction</a:t>
            </a:r>
            <a:r>
              <a:rPr kumimoji="0" lang="en-US" sz="1600" b="0" i="0" u="none" strike="noStrike" kern="1200" cap="none" spc="0" normalizeH="0" baseline="0" noProof="0">
                <a:ln>
                  <a:noFill/>
                </a:ln>
                <a:solidFill>
                  <a:schemeClr val="tx2">
                    <a:lumMod val="75000"/>
                  </a:schemeClr>
                </a:solidFill>
                <a:effectLst/>
                <a:uLnTx/>
                <a:uFillTx/>
                <a:latin typeface="Calibri"/>
                <a:ea typeface="+mn-ea"/>
                <a:cs typeface="+mn-cs"/>
              </a:rPr>
              <a:t> </a:t>
            </a:r>
            <a:r>
              <a:rPr lang="en-US" sz="1600">
                <a:solidFill>
                  <a:schemeClr val="tx2">
                    <a:lumMod val="75000"/>
                  </a:schemeClr>
                </a:solidFill>
                <a:latin typeface="Calibri"/>
              </a:rPr>
              <a:t>expected to produce weight loss</a:t>
            </a:r>
            <a:r>
              <a:rPr lang="en-US" sz="1600" baseline="30000">
                <a:solidFill>
                  <a:schemeClr val="tx2">
                    <a:lumMod val="75000"/>
                  </a:schemeClr>
                </a:solidFill>
              </a:rPr>
              <a:t>†</a:t>
            </a:r>
            <a:endParaRPr kumimoji="0" lang="en-US" sz="1600" b="0" i="0" u="none" strike="noStrike" kern="1200" cap="none" spc="0" normalizeH="0" baseline="0" noProof="0">
              <a:ln>
                <a:noFill/>
              </a:ln>
              <a:solidFill>
                <a:schemeClr val="tx2">
                  <a:lumMod val="75000"/>
                </a:schemeClr>
              </a:solidFill>
              <a:effectLst/>
              <a:uLnTx/>
              <a:uFillTx/>
              <a:latin typeface="Calibri"/>
              <a:ea typeface="+mn-ea"/>
              <a:cs typeface="+mn-cs"/>
            </a:endParaRPr>
          </a:p>
        </p:txBody>
      </p:sp>
      <p:sp>
        <p:nvSpPr>
          <p:cNvPr id="4" name="Slide Number Placeholder 3">
            <a:extLst>
              <a:ext uri="{FF2B5EF4-FFF2-40B4-BE49-F238E27FC236}">
                <a16:creationId xmlns:a16="http://schemas.microsoft.com/office/drawing/2014/main" id="{9AC2157A-3BEA-CE2B-FE51-ABD34F63FD83}"/>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D56644-8EB0-2A41-BE32-5D3B59CB68A2}" type="slidenum">
              <a:rPr kumimoji="0" lang="en-US" sz="10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000" b="0" i="0" u="none" strike="noStrike" kern="1200" cap="none" spc="0" normalizeH="0" baseline="0" noProof="0">
              <a:ln>
                <a:noFill/>
              </a:ln>
              <a:solidFill>
                <a:srgbClr val="000000"/>
              </a:solidFill>
              <a:effectLst/>
              <a:uLnTx/>
              <a:uFillTx/>
              <a:latin typeface="Calibri"/>
              <a:ea typeface="+mn-ea"/>
              <a:cs typeface="+mn-cs"/>
            </a:endParaRPr>
          </a:p>
        </p:txBody>
      </p:sp>
      <p:sp>
        <p:nvSpPr>
          <p:cNvPr id="2" name="Title 1">
            <a:extLst>
              <a:ext uri="{FF2B5EF4-FFF2-40B4-BE49-F238E27FC236}">
                <a16:creationId xmlns:a16="http://schemas.microsoft.com/office/drawing/2014/main" id="{444F4D96-D15E-03C0-BB2E-338763739035}"/>
              </a:ext>
            </a:extLst>
          </p:cNvPr>
          <p:cNvSpPr>
            <a:spLocks noGrp="1"/>
          </p:cNvSpPr>
          <p:nvPr>
            <p:ph type="title"/>
          </p:nvPr>
        </p:nvSpPr>
        <p:spPr/>
        <p:txBody>
          <a:bodyPr anchor="ctr"/>
          <a:lstStyle/>
          <a:p>
            <a:r>
              <a:rPr lang="en-US"/>
              <a:t>Ruvonoflast efficacy and safety assessed in 63 cardiometabolic patients with elevated risk of ASVCD</a:t>
            </a:r>
            <a:endParaRPr lang="en-CA"/>
          </a:p>
        </p:txBody>
      </p:sp>
      <p:sp>
        <p:nvSpPr>
          <p:cNvPr id="15" name="Text Placeholder 4">
            <a:extLst>
              <a:ext uri="{FF2B5EF4-FFF2-40B4-BE49-F238E27FC236}">
                <a16:creationId xmlns:a16="http://schemas.microsoft.com/office/drawing/2014/main" id="{AF28A284-964C-2D02-3F89-326DF817EF73}"/>
              </a:ext>
            </a:extLst>
          </p:cNvPr>
          <p:cNvSpPr>
            <a:spLocks noGrp="1"/>
          </p:cNvSpPr>
          <p:nvPr>
            <p:ph type="body" sz="quarter" idx="14"/>
          </p:nvPr>
        </p:nvSpPr>
        <p:spPr>
          <a:xfrm>
            <a:off x="248933" y="6357769"/>
            <a:ext cx="11105763" cy="216155"/>
          </a:xfrm>
        </p:spPr>
        <p:txBody>
          <a:bodyPr anchor="ctr"/>
          <a:lstStyle/>
          <a:p>
            <a:pPr>
              <a:lnSpc>
                <a:spcPct val="97750"/>
              </a:lnSpc>
            </a:pPr>
            <a:r>
              <a:rPr lang="en-US" sz="900">
                <a:solidFill>
                  <a:schemeClr val="tx2"/>
                </a:solidFill>
                <a:ea typeface="Arial" pitchFamily="34" charset="-122"/>
                <a:cs typeface="Arial" panose="020B0604020202020204" pitchFamily="34" charset="0"/>
              </a:rPr>
              <a:t>*</a:t>
            </a:r>
            <a:r>
              <a:rPr lang="en-US" sz="900" kern="100">
                <a:solidFill>
                  <a:schemeClr val="tx2"/>
                </a:solidFill>
                <a:ea typeface="Aptos" panose="020B0004020202020204" pitchFamily="34" charset="0"/>
                <a:cs typeface="Arial" panose="020B0604020202020204" pitchFamily="34" charset="0"/>
              </a:rPr>
              <a:t>Anaphylactic reaction (Grade 3) prior to AM dosing in a participant with a strong family history of food allergy; considered unrelated to study treatment. Participant withdrawn from the study to avoid exposure to possible allergens</a:t>
            </a:r>
            <a:r>
              <a:rPr lang="en-US" sz="900">
                <a:solidFill>
                  <a:schemeClr val="tx2"/>
                </a:solidFill>
                <a:ea typeface="Arial" pitchFamily="34" charset="-122"/>
                <a:cs typeface="Arial" panose="020B0604020202020204" pitchFamily="34" charset="0"/>
              </a:rPr>
              <a:t>. </a:t>
            </a:r>
            <a:r>
              <a:rPr lang="en-US" sz="900" baseline="30000">
                <a:solidFill>
                  <a:schemeClr val="tx2"/>
                </a:solidFill>
                <a:ea typeface="Arial" pitchFamily="34" charset="-122"/>
                <a:cs typeface="Arial" panose="020B0604020202020204" pitchFamily="34" charset="0"/>
              </a:rPr>
              <a:t>†</a:t>
            </a:r>
            <a:r>
              <a:rPr lang="en-US" sz="900">
                <a:solidFill>
                  <a:schemeClr val="tx2"/>
                </a:solidFill>
                <a:ea typeface="Arial" pitchFamily="34" charset="-122"/>
                <a:cs typeface="Arial" panose="020B0604020202020204" pitchFamily="34" charset="0"/>
              </a:rPr>
              <a:t>2000 kcal/day (45% carbohydrate, 20% protein, 35% fat). </a:t>
            </a:r>
            <a:r>
              <a:rPr lang="en-US" sz="900" baseline="30000">
                <a:solidFill>
                  <a:schemeClr val="tx2"/>
                </a:solidFill>
                <a:ea typeface="Arial" pitchFamily="34" charset="-122"/>
                <a:cs typeface="Arial" panose="020B0604020202020204" pitchFamily="34" charset="0"/>
              </a:rPr>
              <a:t>‡</a:t>
            </a:r>
            <a:r>
              <a:rPr lang="en-US" sz="900">
                <a:solidFill>
                  <a:schemeClr val="tx2"/>
                </a:solidFill>
                <a:ea typeface="Arial" pitchFamily="34" charset="-122"/>
                <a:cs typeface="Arial" panose="020B0604020202020204" pitchFamily="34" charset="0"/>
              </a:rPr>
              <a:t>Body composition parameters </a:t>
            </a:r>
            <a:r>
              <a:rPr lang="en-US" sz="900">
                <a:ea typeface="Arial" pitchFamily="34" charset="-122"/>
                <a:cs typeface="Arial" panose="020B0604020202020204" pitchFamily="34" charset="0"/>
              </a:rPr>
              <a:t>a</a:t>
            </a:r>
            <a:r>
              <a:rPr lang="en-US" sz="900">
                <a:solidFill>
                  <a:schemeClr val="tx2"/>
                </a:solidFill>
                <a:ea typeface="Arial" pitchFamily="34" charset="-122"/>
                <a:cs typeface="Arial" panose="020B0604020202020204" pitchFamily="34" charset="0"/>
              </a:rPr>
              <a:t>ssessed with bioelectrical impedance. ACS, acute coronary syndrome; AE, adverse event; ASCVD, atherosclerotic cardiovascular disease; BMI, body mass index; CHF, congestive heart failure; CXCL1, C-X-C motif chemokine ligand 1; </a:t>
            </a:r>
            <a:r>
              <a:rPr lang="en-US" sz="900">
                <a:ea typeface="Arial" pitchFamily="34" charset="-122"/>
                <a:cs typeface="Arial" panose="020B0604020202020204" pitchFamily="34" charset="0"/>
              </a:rPr>
              <a:t>HDL-C, high‑density lipoprotein cholesterol; </a:t>
            </a:r>
            <a:r>
              <a:rPr lang="en-US" sz="900" err="1">
                <a:solidFill>
                  <a:schemeClr val="tx2"/>
                </a:solidFill>
                <a:ea typeface="Arial" pitchFamily="34" charset="-122"/>
                <a:cs typeface="Arial" panose="020B0604020202020204" pitchFamily="34" charset="0"/>
              </a:rPr>
              <a:t>HepB</a:t>
            </a:r>
            <a:r>
              <a:rPr lang="en-US" sz="900">
                <a:solidFill>
                  <a:schemeClr val="tx2"/>
                </a:solidFill>
                <a:ea typeface="Arial" pitchFamily="34" charset="-122"/>
                <a:cs typeface="Arial" panose="020B0604020202020204" pitchFamily="34" charset="0"/>
              </a:rPr>
              <a:t>, hepatitis B; </a:t>
            </a:r>
            <a:r>
              <a:rPr lang="en-US" sz="900" err="1">
                <a:solidFill>
                  <a:schemeClr val="tx2"/>
                </a:solidFill>
                <a:ea typeface="Arial" pitchFamily="34" charset="-122"/>
                <a:cs typeface="Arial" panose="020B0604020202020204" pitchFamily="34" charset="0"/>
              </a:rPr>
              <a:t>HepC</a:t>
            </a:r>
            <a:r>
              <a:rPr lang="en-US" sz="900">
                <a:solidFill>
                  <a:schemeClr val="tx2"/>
                </a:solidFill>
                <a:ea typeface="Arial" pitchFamily="34" charset="-122"/>
                <a:cs typeface="Arial" panose="020B0604020202020204" pitchFamily="34" charset="0"/>
              </a:rPr>
              <a:t>, hepatitis C; HIV, human immunodeficiency virus; </a:t>
            </a:r>
            <a:r>
              <a:rPr lang="en-US" sz="900">
                <a:ea typeface="Arial" pitchFamily="34" charset="-122"/>
                <a:cs typeface="Arial" panose="020B0604020202020204" pitchFamily="34" charset="0"/>
              </a:rPr>
              <a:t>HOMA-IR, Homeostatic Model Assessment of Insulin Resistance; </a:t>
            </a:r>
            <a:r>
              <a:rPr lang="en-US" sz="900">
                <a:solidFill>
                  <a:schemeClr val="tx2"/>
                </a:solidFill>
                <a:ea typeface="Arial" pitchFamily="34" charset="-122"/>
                <a:cs typeface="Arial" panose="020B0604020202020204" pitchFamily="34" charset="0"/>
              </a:rPr>
              <a:t>hsCRP, high-sensitivity C-reactive protein; IL-1</a:t>
            </a:r>
            <a:r>
              <a:rPr lang="el-GR" sz="900">
                <a:solidFill>
                  <a:schemeClr val="tx2"/>
                </a:solidFill>
                <a:ea typeface="Arial" pitchFamily="34" charset="-122"/>
                <a:cs typeface="Arial" panose="020B0604020202020204" pitchFamily="34" charset="0"/>
              </a:rPr>
              <a:t>β</a:t>
            </a:r>
            <a:r>
              <a:rPr lang="en-US" sz="900">
                <a:solidFill>
                  <a:schemeClr val="tx2"/>
                </a:solidFill>
                <a:ea typeface="Arial" pitchFamily="34" charset="-122"/>
                <a:cs typeface="Arial" panose="020B0604020202020204" pitchFamily="34" charset="0"/>
              </a:rPr>
              <a:t>, interleukin-1</a:t>
            </a:r>
            <a:r>
              <a:rPr lang="el-GR" sz="900">
                <a:solidFill>
                  <a:schemeClr val="tx2"/>
                </a:solidFill>
                <a:ea typeface="Arial" pitchFamily="34" charset="-122"/>
                <a:cs typeface="Arial" panose="020B0604020202020204" pitchFamily="34" charset="0"/>
              </a:rPr>
              <a:t>β</a:t>
            </a:r>
            <a:r>
              <a:rPr lang="en-US" sz="900">
                <a:solidFill>
                  <a:schemeClr val="tx2"/>
                </a:solidFill>
                <a:ea typeface="Arial" pitchFamily="34" charset="-122"/>
                <a:cs typeface="Arial" panose="020B0604020202020204" pitchFamily="34" charset="0"/>
              </a:rPr>
              <a:t>; IL-6, interleukin-6; IL-18, interleukin-18;</a:t>
            </a:r>
            <a:r>
              <a:rPr lang="en-US" sz="900">
                <a:ea typeface="Arial" pitchFamily="34" charset="-122"/>
                <a:cs typeface="Arial" panose="020B0604020202020204" pitchFamily="34" charset="0"/>
              </a:rPr>
              <a:t> LDL-C, low‑density lipoprotein cholesterol;</a:t>
            </a:r>
            <a:r>
              <a:rPr lang="en-US" sz="900">
                <a:solidFill>
                  <a:schemeClr val="tx2"/>
                </a:solidFill>
                <a:ea typeface="Arial" pitchFamily="34" charset="-122"/>
                <a:cs typeface="Arial" panose="020B0604020202020204" pitchFamily="34" charset="0"/>
              </a:rPr>
              <a:t> </a:t>
            </a:r>
            <a:r>
              <a:rPr lang="en-US" sz="900" err="1">
                <a:solidFill>
                  <a:schemeClr val="tx2"/>
                </a:solidFill>
                <a:ea typeface="Arial" pitchFamily="34" charset="-122"/>
                <a:cs typeface="Arial" panose="020B0604020202020204" pitchFamily="34" charset="0"/>
              </a:rPr>
              <a:t>Lp</a:t>
            </a:r>
            <a:r>
              <a:rPr lang="en-US" sz="900">
                <a:solidFill>
                  <a:schemeClr val="tx2"/>
                </a:solidFill>
                <a:ea typeface="Arial" pitchFamily="34" charset="-122"/>
                <a:cs typeface="Arial" panose="020B0604020202020204" pitchFamily="34" charset="0"/>
              </a:rPr>
              <a:t>(a), lipoprotein A; MI, myocardial infarction; MMRM, mixed-effects model with repeated measures; Q12H, every 12 hours; TIA, transient ischemic attack</a:t>
            </a:r>
            <a:r>
              <a:rPr lang="en-US" sz="900">
                <a:ea typeface="Arial" pitchFamily="34" charset="-122"/>
                <a:cs typeface="Arial" panose="020B0604020202020204" pitchFamily="34" charset="0"/>
              </a:rPr>
              <a:t>; VLDL-C, very low‑density lipoprotein cholesterol. </a:t>
            </a:r>
            <a:r>
              <a:rPr lang="en-US" sz="900"/>
              <a:t>Ray KK, et al. </a:t>
            </a:r>
            <a:r>
              <a:rPr lang="en-US" sz="900" i="1"/>
              <a:t>JACC</a:t>
            </a:r>
            <a:r>
              <a:rPr lang="en-US" sz="900"/>
              <a:t>. 2026. </a:t>
            </a:r>
            <a:r>
              <a:rPr lang="en-US" sz="900" u="sng">
                <a:hlinkClick r:id="rId3"/>
              </a:rPr>
              <a:t>https://doi.org/10.1016/j.jacc.2026.05.014</a:t>
            </a:r>
            <a:r>
              <a:rPr lang="en-US" sz="900"/>
              <a:t>. ​</a:t>
            </a:r>
            <a:endParaRPr lang="en-US" sz="900">
              <a:solidFill>
                <a:schemeClr val="tx2">
                  <a:lumMod val="75000"/>
                </a:schemeClr>
              </a:solidFill>
            </a:endParaRPr>
          </a:p>
        </p:txBody>
      </p:sp>
      <p:sp>
        <p:nvSpPr>
          <p:cNvPr id="25" name="TextBox 24">
            <a:extLst>
              <a:ext uri="{FF2B5EF4-FFF2-40B4-BE49-F238E27FC236}">
                <a16:creationId xmlns:a16="http://schemas.microsoft.com/office/drawing/2014/main" id="{1E5DF827-4735-0B47-74F5-CB4B00095356}"/>
              </a:ext>
            </a:extLst>
          </p:cNvPr>
          <p:cNvSpPr txBox="1"/>
          <p:nvPr/>
        </p:nvSpPr>
        <p:spPr>
          <a:xfrm>
            <a:off x="3560983" y="4007050"/>
            <a:ext cx="1472720" cy="338554"/>
          </a:xfrm>
          <a:prstGeom prst="rect">
            <a:avLst/>
          </a:prstGeom>
          <a:noFill/>
        </p:spPr>
        <p:txBody>
          <a:bodyPr wrap="square"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chemeClr val="tx2">
                    <a:lumMod val="75000"/>
                  </a:schemeClr>
                </a:solidFill>
                <a:effectLst/>
                <a:uLnTx/>
                <a:uFillTx/>
                <a:latin typeface="Calibri"/>
                <a:ea typeface="+mn-ea"/>
                <a:cs typeface="+mn-cs"/>
              </a:rPr>
              <a:t>28 days</a:t>
            </a:r>
          </a:p>
        </p:txBody>
      </p:sp>
      <p:sp>
        <p:nvSpPr>
          <p:cNvPr id="27" name="Rectangle: Rounded Corners 10">
            <a:extLst>
              <a:ext uri="{FF2B5EF4-FFF2-40B4-BE49-F238E27FC236}">
                <a16:creationId xmlns:a16="http://schemas.microsoft.com/office/drawing/2014/main" id="{79F587B1-0FF7-7719-C21A-5FBE65972765}"/>
              </a:ext>
            </a:extLst>
          </p:cNvPr>
          <p:cNvSpPr/>
          <p:nvPr/>
        </p:nvSpPr>
        <p:spPr>
          <a:xfrm>
            <a:off x="2929707" y="1112069"/>
            <a:ext cx="4442518" cy="360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Calibri" panose="020F0502020204030204"/>
                <a:ea typeface="+mn-ea"/>
                <a:cs typeface="+mn-cs"/>
              </a:rPr>
              <a:t>Phase 1b trial</a:t>
            </a: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1" name="TextBox 60">
            <a:extLst>
              <a:ext uri="{FF2B5EF4-FFF2-40B4-BE49-F238E27FC236}">
                <a16:creationId xmlns:a16="http://schemas.microsoft.com/office/drawing/2014/main" id="{27984164-CBEE-422B-D99B-5A2EB2C05250}"/>
              </a:ext>
            </a:extLst>
          </p:cNvPr>
          <p:cNvSpPr txBox="1"/>
          <p:nvPr/>
        </p:nvSpPr>
        <p:spPr>
          <a:xfrm>
            <a:off x="248933" y="1112069"/>
            <a:ext cx="1317797" cy="360000"/>
          </a:xfrm>
          <a:prstGeom prst="rect">
            <a:avLst/>
          </a:prstGeom>
          <a:noFill/>
        </p:spPr>
        <p:txBody>
          <a:bodyPr wrap="non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1" i="0" u="none" strike="noStrike" kern="1200" cap="none" spc="0" normalizeH="0" baseline="0" noProof="0">
                <a:ln>
                  <a:noFill/>
                </a:ln>
                <a:solidFill>
                  <a:srgbClr val="F68C47">
                    <a:lumMod val="75000"/>
                  </a:srgbClr>
                </a:solidFill>
                <a:effectLst/>
                <a:uLnTx/>
                <a:uFillTx/>
                <a:latin typeface="Calibri"/>
                <a:ea typeface="+mn-ea"/>
                <a:cs typeface="+mn-cs"/>
              </a:rPr>
              <a:t>Participants</a:t>
            </a:r>
          </a:p>
        </p:txBody>
      </p:sp>
      <p:grpSp>
        <p:nvGrpSpPr>
          <p:cNvPr id="72" name="Group 71">
            <a:extLst>
              <a:ext uri="{FF2B5EF4-FFF2-40B4-BE49-F238E27FC236}">
                <a16:creationId xmlns:a16="http://schemas.microsoft.com/office/drawing/2014/main" id="{1ED8EE7E-2EC6-254B-BD0A-E13E63E6DF28}"/>
              </a:ext>
            </a:extLst>
          </p:cNvPr>
          <p:cNvGrpSpPr/>
          <p:nvPr/>
        </p:nvGrpSpPr>
        <p:grpSpPr>
          <a:xfrm>
            <a:off x="1955572" y="2370598"/>
            <a:ext cx="962895" cy="932971"/>
            <a:chOff x="1955572" y="2610607"/>
            <a:chExt cx="962895" cy="932971"/>
          </a:xfrm>
        </p:grpSpPr>
        <p:cxnSp>
          <p:nvCxnSpPr>
            <p:cNvPr id="32" name="Straight Connector 31">
              <a:extLst>
                <a:ext uri="{FF2B5EF4-FFF2-40B4-BE49-F238E27FC236}">
                  <a16:creationId xmlns:a16="http://schemas.microsoft.com/office/drawing/2014/main" id="{2478EDE4-2592-E0F3-0D29-59A8670EE65E}"/>
                </a:ext>
              </a:extLst>
            </p:cNvPr>
            <p:cNvCxnSpPr>
              <a:cxnSpLocks/>
            </p:cNvCxnSpPr>
            <p:nvPr/>
          </p:nvCxnSpPr>
          <p:spPr>
            <a:xfrm flipH="1">
              <a:off x="1955572" y="3076181"/>
              <a:ext cx="717778" cy="0"/>
            </a:xfrm>
            <a:prstGeom prst="line">
              <a:avLst/>
            </a:prstGeom>
            <a:ln w="6350">
              <a:solidFill>
                <a:schemeClr val="tx2"/>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33" name="Oval 32">
              <a:extLst>
                <a:ext uri="{FF2B5EF4-FFF2-40B4-BE49-F238E27FC236}">
                  <a16:creationId xmlns:a16="http://schemas.microsoft.com/office/drawing/2014/main" id="{E6C52A92-5869-C6A4-581B-9F833A2CA8B8}"/>
                </a:ext>
              </a:extLst>
            </p:cNvPr>
            <p:cNvSpPr/>
            <p:nvPr/>
          </p:nvSpPr>
          <p:spPr>
            <a:xfrm>
              <a:off x="2107451" y="2868930"/>
              <a:ext cx="414020" cy="414503"/>
            </a:xfrm>
            <a:prstGeom prst="ellipse">
              <a:avLst/>
            </a:prstGeom>
            <a:solidFill>
              <a:schemeClr val="bg1"/>
            </a:solidFill>
            <a:ln w="1905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lIns="18288" tIns="18288" rIns="18288" bIns="1828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chemeClr val="tx2">
                      <a:lumMod val="75000"/>
                    </a:schemeClr>
                  </a:solidFill>
                  <a:effectLst/>
                  <a:uLnTx/>
                  <a:uFillTx/>
                  <a:latin typeface="Calibri"/>
                  <a:ea typeface="+mn-ea"/>
                  <a:cs typeface="+mn-cs"/>
                </a:rPr>
                <a:t>R</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1">
                  <a:solidFill>
                    <a:schemeClr val="tx2">
                      <a:lumMod val="75000"/>
                    </a:schemeClr>
                  </a:solidFill>
                  <a:latin typeface="Calibri"/>
                </a:rPr>
                <a:t>2</a:t>
              </a:r>
              <a:r>
                <a:rPr kumimoji="0" lang="en-US" sz="800" b="1" i="0" u="none" strike="noStrike" kern="1200" cap="none" spc="0" normalizeH="0" baseline="0" noProof="0">
                  <a:ln>
                    <a:noFill/>
                  </a:ln>
                  <a:solidFill>
                    <a:schemeClr val="tx2">
                      <a:lumMod val="75000"/>
                    </a:schemeClr>
                  </a:solidFill>
                  <a:effectLst/>
                  <a:uLnTx/>
                  <a:uFillTx/>
                  <a:latin typeface="Calibri"/>
                  <a:ea typeface="+mn-ea"/>
                  <a:cs typeface="+mn-cs"/>
                </a:rPr>
                <a:t>:1</a:t>
              </a:r>
            </a:p>
          </p:txBody>
        </p:sp>
        <p:cxnSp>
          <p:nvCxnSpPr>
            <p:cNvPr id="70" name="Connector: Elbow 69">
              <a:extLst>
                <a:ext uri="{FF2B5EF4-FFF2-40B4-BE49-F238E27FC236}">
                  <a16:creationId xmlns:a16="http://schemas.microsoft.com/office/drawing/2014/main" id="{7BF24571-3176-6C6D-7FD0-08E2E1DA8119}"/>
                </a:ext>
              </a:extLst>
            </p:cNvPr>
            <p:cNvCxnSpPr>
              <a:cxnSpLocks/>
            </p:cNvCxnSpPr>
            <p:nvPr/>
          </p:nvCxnSpPr>
          <p:spPr>
            <a:xfrm rot="10800000" flipV="1">
              <a:off x="2905767" y="2610607"/>
              <a:ext cx="12700" cy="932971"/>
            </a:xfrm>
            <a:prstGeom prst="bentConnector3">
              <a:avLst>
                <a:gd name="adj1" fmla="val 1800000"/>
              </a:avLst>
            </a:prstGeom>
            <a:ln w="6350">
              <a:solidFill>
                <a:schemeClr val="tx2"/>
              </a:solidFill>
              <a:headEnd type="triangle" w="sm" len="sm"/>
              <a:tailEnd type="triangle" w="sm" len="sm"/>
            </a:ln>
          </p:spPr>
          <p:style>
            <a:lnRef idx="2">
              <a:schemeClr val="accent1"/>
            </a:lnRef>
            <a:fillRef idx="0">
              <a:schemeClr val="accent1"/>
            </a:fillRef>
            <a:effectRef idx="1">
              <a:schemeClr val="accent1"/>
            </a:effectRef>
            <a:fontRef idx="minor">
              <a:schemeClr val="tx1"/>
            </a:fontRef>
          </p:style>
        </p:cxnSp>
      </p:grpSp>
      <p:sp>
        <p:nvSpPr>
          <p:cNvPr id="86" name="Rectangle: Rounded Corners 10">
            <a:extLst>
              <a:ext uri="{FF2B5EF4-FFF2-40B4-BE49-F238E27FC236}">
                <a16:creationId xmlns:a16="http://schemas.microsoft.com/office/drawing/2014/main" id="{AE92706F-5461-8AA4-FA05-64CACE25CA47}"/>
              </a:ext>
            </a:extLst>
          </p:cNvPr>
          <p:cNvSpPr/>
          <p:nvPr/>
        </p:nvSpPr>
        <p:spPr>
          <a:xfrm>
            <a:off x="2931168" y="2903643"/>
            <a:ext cx="2879822" cy="795528"/>
          </a:xfrm>
          <a:prstGeom prst="homePlate">
            <a:avLst/>
          </a:prstGeom>
          <a:solidFill>
            <a:schemeClr val="bg1">
              <a:lumMod val="9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chemeClr val="tx2">
                    <a:lumMod val="75000"/>
                  </a:schemeClr>
                </a:solidFill>
                <a:effectLst/>
                <a:uLnTx/>
                <a:uFillTx/>
                <a:latin typeface="Calibri" panose="020F0502020204030204"/>
                <a:ea typeface="+mn-ea"/>
                <a:cs typeface="+mn-cs"/>
              </a:rPr>
              <a:t>Placebo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chemeClr val="tx2">
                    <a:lumMod val="75000"/>
                  </a:schemeClr>
                </a:solidFill>
                <a:effectLst/>
                <a:uLnTx/>
                <a:uFillTx/>
                <a:latin typeface="Calibri" panose="020F0502020204030204"/>
                <a:ea typeface="+mn-ea"/>
                <a:cs typeface="+mn-cs"/>
              </a:rPr>
              <a:t>N=23</a:t>
            </a:r>
          </a:p>
        </p:txBody>
      </p:sp>
      <p:sp>
        <p:nvSpPr>
          <p:cNvPr id="191" name="TextBox 190">
            <a:extLst>
              <a:ext uri="{FF2B5EF4-FFF2-40B4-BE49-F238E27FC236}">
                <a16:creationId xmlns:a16="http://schemas.microsoft.com/office/drawing/2014/main" id="{8CF3C802-CA98-E491-8F77-EE15E1C79F65}"/>
              </a:ext>
            </a:extLst>
          </p:cNvPr>
          <p:cNvSpPr txBox="1"/>
          <p:nvPr/>
        </p:nvSpPr>
        <p:spPr>
          <a:xfrm>
            <a:off x="7620988" y="1197809"/>
            <a:ext cx="4301411" cy="4783361"/>
          </a:xfrm>
          <a:prstGeom prst="rect">
            <a:avLst/>
          </a:prstGeom>
          <a:noFill/>
        </p:spPr>
        <p:txBody>
          <a:bodyPr wrap="square">
            <a:spAutoFit/>
          </a:bodyPr>
          <a:lstStyle/>
          <a:p>
            <a:pPr marL="216000" indent="-216000" fontAlgn="base">
              <a:spcAft>
                <a:spcPts val="100"/>
              </a:spcAft>
              <a:buFont typeface="Arial" panose="020B0604020202020204" pitchFamily="34" charset="0"/>
              <a:buChar char="•"/>
              <a:defRPr/>
            </a:pPr>
            <a:r>
              <a:rPr lang="en-US" sz="1400" b="1">
                <a:solidFill>
                  <a:schemeClr val="accent4">
                    <a:lumMod val="75000"/>
                  </a:schemeClr>
                </a:solidFill>
              </a:rPr>
              <a:t>Primary endpoint: </a:t>
            </a:r>
            <a:r>
              <a:rPr lang="en-US" sz="1400" b="1">
                <a:solidFill>
                  <a:schemeClr val="tx2">
                    <a:lumMod val="75000"/>
                  </a:schemeClr>
                </a:solidFill>
              </a:rPr>
              <a:t>change in hsCRP at Day 28</a:t>
            </a:r>
            <a:r>
              <a:rPr lang="en-US" sz="1400">
                <a:solidFill>
                  <a:schemeClr val="tx2">
                    <a:lumMod val="75000"/>
                  </a:schemeClr>
                </a:solidFill>
              </a:rPr>
              <a:t>, </a:t>
            </a:r>
            <a:br>
              <a:rPr lang="en-US" sz="1400">
                <a:solidFill>
                  <a:schemeClr val="tx2">
                    <a:lumMod val="75000"/>
                  </a:schemeClr>
                </a:solidFill>
              </a:rPr>
            </a:br>
            <a:r>
              <a:rPr lang="en-US" sz="1400">
                <a:solidFill>
                  <a:schemeClr val="tx2">
                    <a:lumMod val="75000"/>
                  </a:schemeClr>
                </a:solidFill>
              </a:rPr>
              <a:t>log-transformed ratio to baseline (Bayesian analysis)</a:t>
            </a:r>
          </a:p>
          <a:p>
            <a:pPr marL="648000" lvl="1" indent="-216000" fontAlgn="base">
              <a:spcAft>
                <a:spcPts val="100"/>
              </a:spcAft>
              <a:buFont typeface="Arial" panose="020B0604020202020204" pitchFamily="34" charset="0"/>
              <a:buChar char="•"/>
              <a:defRPr/>
            </a:pPr>
            <a:r>
              <a:rPr lang="en-GB" sz="1400">
                <a:solidFill>
                  <a:schemeClr val="tx2">
                    <a:lumMod val="75000"/>
                  </a:schemeClr>
                </a:solidFill>
              </a:rPr>
              <a:t>Sample size provides </a:t>
            </a:r>
            <a:r>
              <a:rPr lang="en-GB" sz="1400" b="1">
                <a:solidFill>
                  <a:schemeClr val="tx2">
                    <a:lumMod val="75000"/>
                  </a:schemeClr>
                </a:solidFill>
              </a:rPr>
              <a:t>80% power </a:t>
            </a:r>
            <a:r>
              <a:rPr lang="en-GB" sz="1400">
                <a:solidFill>
                  <a:schemeClr val="tx2">
                    <a:lumMod val="75000"/>
                  </a:schemeClr>
                </a:solidFill>
              </a:rPr>
              <a:t>to detect </a:t>
            </a:r>
            <a:br>
              <a:rPr lang="en-GB" sz="1400">
                <a:solidFill>
                  <a:schemeClr val="tx2">
                    <a:lumMod val="75000"/>
                  </a:schemeClr>
                </a:solidFill>
              </a:rPr>
            </a:br>
            <a:r>
              <a:rPr lang="en-GB" sz="1400" b="1">
                <a:solidFill>
                  <a:schemeClr val="tx2">
                    <a:lumMod val="75000"/>
                  </a:schemeClr>
                </a:solidFill>
              </a:rPr>
              <a:t>~31% difference (ruvonoflast vs placebo)</a:t>
            </a:r>
            <a:endParaRPr lang="en-US" sz="1400" b="1">
              <a:solidFill>
                <a:schemeClr val="tx2">
                  <a:lumMod val="75000"/>
                </a:schemeClr>
              </a:solidFill>
            </a:endParaRPr>
          </a:p>
          <a:p>
            <a:pPr marL="216000" indent="-216000" fontAlgn="base">
              <a:spcAft>
                <a:spcPts val="100"/>
              </a:spcAft>
              <a:buFont typeface="Arial" panose="020B0604020202020204" pitchFamily="34" charset="0"/>
              <a:buChar char="•"/>
              <a:defRPr/>
            </a:pPr>
            <a:r>
              <a:rPr lang="en-US" sz="1400" b="1">
                <a:solidFill>
                  <a:schemeClr val="accent4">
                    <a:lumMod val="75000"/>
                  </a:schemeClr>
                </a:solidFill>
              </a:rPr>
              <a:t>Secondary endpoints:</a:t>
            </a:r>
          </a:p>
          <a:p>
            <a:pPr marL="648000" lvl="1" indent="-216000" fontAlgn="base">
              <a:spcAft>
                <a:spcPts val="100"/>
              </a:spcAft>
              <a:buFont typeface="Arial" panose="020B0604020202020204" pitchFamily="34" charset="0"/>
              <a:buChar char="•"/>
              <a:defRPr/>
            </a:pPr>
            <a:r>
              <a:rPr lang="en-US" sz="1400">
                <a:solidFill>
                  <a:schemeClr val="tx2">
                    <a:lumMod val="75000"/>
                  </a:schemeClr>
                </a:solidFill>
              </a:rPr>
              <a:t>Change in hsCRP ratio to baseline over time (MMRM)</a:t>
            </a:r>
          </a:p>
          <a:p>
            <a:pPr marL="648000" lvl="1" indent="-216000" fontAlgn="base">
              <a:spcAft>
                <a:spcPts val="100"/>
              </a:spcAft>
              <a:buFont typeface="Arial" panose="020B0604020202020204" pitchFamily="34" charset="0"/>
              <a:buChar char="•"/>
              <a:defRPr/>
            </a:pPr>
            <a:r>
              <a:rPr lang="en-US" sz="1400">
                <a:solidFill>
                  <a:schemeClr val="tx2">
                    <a:lumMod val="75000"/>
                  </a:schemeClr>
                </a:solidFill>
              </a:rPr>
              <a:t>Absolute change in IL-6, total/calculated free IL-18, fibrinogen, CXCL1, IL-1</a:t>
            </a:r>
            <a:r>
              <a:rPr lang="el-GR" sz="1400">
                <a:solidFill>
                  <a:schemeClr val="tx2">
                    <a:lumMod val="75000"/>
                  </a:schemeClr>
                </a:solidFill>
              </a:rPr>
              <a:t>β</a:t>
            </a:r>
            <a:endParaRPr lang="en-US" sz="1400">
              <a:solidFill>
                <a:schemeClr val="tx2">
                  <a:lumMod val="75000"/>
                </a:schemeClr>
              </a:solidFill>
            </a:endParaRPr>
          </a:p>
          <a:p>
            <a:pPr marL="648000" lvl="1" indent="-216000" fontAlgn="base">
              <a:spcAft>
                <a:spcPts val="100"/>
              </a:spcAft>
              <a:buFont typeface="Arial" panose="020B0604020202020204" pitchFamily="34" charset="0"/>
              <a:buChar char="•"/>
              <a:defRPr/>
            </a:pPr>
            <a:r>
              <a:rPr lang="en-US" sz="1400">
                <a:solidFill>
                  <a:schemeClr val="tx2">
                    <a:lumMod val="75000"/>
                  </a:schemeClr>
                </a:solidFill>
              </a:rPr>
              <a:t>% change in body weight, absolute fat mass, </a:t>
            </a:r>
            <a:br>
              <a:rPr lang="en-US" sz="1400">
                <a:solidFill>
                  <a:schemeClr val="tx2">
                    <a:lumMod val="75000"/>
                  </a:schemeClr>
                </a:solidFill>
              </a:rPr>
            </a:br>
            <a:r>
              <a:rPr lang="en-US" sz="1400">
                <a:solidFill>
                  <a:schemeClr val="tx2">
                    <a:lumMod val="75000"/>
                  </a:schemeClr>
                </a:solidFill>
              </a:rPr>
              <a:t>% body fat, visceral fat volume</a:t>
            </a:r>
            <a:r>
              <a:rPr lang="en-US" sz="1400" baseline="30000">
                <a:solidFill>
                  <a:schemeClr val="tx2">
                    <a:lumMod val="75000"/>
                  </a:schemeClr>
                </a:solidFill>
              </a:rPr>
              <a:t>‡</a:t>
            </a:r>
          </a:p>
          <a:p>
            <a:pPr marL="648000" lvl="1" indent="-216000" fontAlgn="base">
              <a:spcAft>
                <a:spcPts val="100"/>
              </a:spcAft>
              <a:buFont typeface="Arial" panose="020B0604020202020204" pitchFamily="34" charset="0"/>
              <a:buChar char="•"/>
              <a:defRPr/>
            </a:pPr>
            <a:r>
              <a:rPr lang="en-US" sz="1400">
                <a:solidFill>
                  <a:schemeClr val="tx2">
                    <a:lumMod val="75000"/>
                  </a:schemeClr>
                </a:solidFill>
              </a:rPr>
              <a:t>Safety (AEs)</a:t>
            </a:r>
          </a:p>
          <a:p>
            <a:pPr marL="216000" indent="-216000" fontAlgn="base">
              <a:spcAft>
                <a:spcPts val="100"/>
              </a:spcAft>
              <a:buFont typeface="Arial" panose="020B0604020202020204" pitchFamily="34" charset="0"/>
              <a:buChar char="•"/>
              <a:defRPr/>
            </a:pPr>
            <a:r>
              <a:rPr lang="en-US" sz="1400" b="1">
                <a:solidFill>
                  <a:schemeClr val="accent4">
                    <a:lumMod val="75000"/>
                  </a:schemeClr>
                </a:solidFill>
              </a:rPr>
              <a:t>Prespecified exploratory analyses:</a:t>
            </a:r>
          </a:p>
          <a:p>
            <a:pPr marL="648000" lvl="1" indent="-216000" fontAlgn="base">
              <a:spcAft>
                <a:spcPts val="100"/>
              </a:spcAft>
              <a:buFont typeface="Arial" panose="020B0604020202020204" pitchFamily="34" charset="0"/>
              <a:buChar char="•"/>
              <a:defRPr/>
            </a:pPr>
            <a:r>
              <a:rPr lang="en-US" sz="1400">
                <a:solidFill>
                  <a:schemeClr val="tx2">
                    <a:lumMod val="75000"/>
                  </a:schemeClr>
                </a:solidFill>
              </a:rPr>
              <a:t>% change in IL-6, total/calculated free IL-18, fibrinogen, CXCL1, IL-1</a:t>
            </a:r>
            <a:r>
              <a:rPr lang="el-GR" sz="1400">
                <a:solidFill>
                  <a:schemeClr val="tx2">
                    <a:lumMod val="75000"/>
                  </a:schemeClr>
                </a:solidFill>
              </a:rPr>
              <a:t>β</a:t>
            </a:r>
            <a:endParaRPr lang="en-US" sz="1400">
              <a:solidFill>
                <a:schemeClr val="tx2">
                  <a:lumMod val="75000"/>
                </a:schemeClr>
              </a:solidFill>
            </a:endParaRPr>
          </a:p>
          <a:p>
            <a:pPr marL="648000" lvl="1" indent="-216000" fontAlgn="base">
              <a:spcAft>
                <a:spcPts val="100"/>
              </a:spcAft>
              <a:buFont typeface="Arial" panose="020B0604020202020204" pitchFamily="34" charset="0"/>
              <a:buChar char="•"/>
              <a:defRPr/>
            </a:pPr>
            <a:r>
              <a:rPr lang="en-US" sz="1400">
                <a:solidFill>
                  <a:schemeClr val="tx2">
                    <a:lumMod val="75000"/>
                  </a:schemeClr>
                </a:solidFill>
              </a:rPr>
              <a:t>% change in </a:t>
            </a:r>
            <a:r>
              <a:rPr lang="en-US" sz="1400" err="1">
                <a:solidFill>
                  <a:schemeClr val="tx2">
                    <a:lumMod val="75000"/>
                  </a:schemeClr>
                </a:solidFill>
              </a:rPr>
              <a:t>Lp</a:t>
            </a:r>
            <a:r>
              <a:rPr lang="en-US" sz="1400">
                <a:solidFill>
                  <a:schemeClr val="tx2">
                    <a:lumMod val="75000"/>
                  </a:schemeClr>
                </a:solidFill>
              </a:rPr>
              <a:t>(a)</a:t>
            </a:r>
          </a:p>
          <a:p>
            <a:pPr marL="216000" indent="-216000" fontAlgn="base">
              <a:spcAft>
                <a:spcPts val="100"/>
              </a:spcAft>
              <a:buFont typeface="Arial" panose="020B0604020202020204" pitchFamily="34" charset="0"/>
              <a:buChar char="•"/>
              <a:defRPr/>
            </a:pPr>
            <a:r>
              <a:rPr lang="en-US" sz="1400" b="1">
                <a:solidFill>
                  <a:schemeClr val="accent4">
                    <a:lumMod val="75000"/>
                  </a:schemeClr>
                </a:solidFill>
              </a:rPr>
              <a:t>Post hoc analyses:</a:t>
            </a:r>
          </a:p>
          <a:p>
            <a:pPr marL="648000" lvl="1" indent="-216000" fontAlgn="base">
              <a:spcAft>
                <a:spcPts val="100"/>
              </a:spcAft>
              <a:buFont typeface="Arial" panose="020B0604020202020204" pitchFamily="34" charset="0"/>
              <a:buChar char="•"/>
              <a:defRPr/>
            </a:pPr>
            <a:r>
              <a:rPr lang="en-US" sz="1400">
                <a:solidFill>
                  <a:schemeClr val="tx2">
                    <a:lumMod val="75000"/>
                  </a:schemeClr>
                </a:solidFill>
              </a:rPr>
              <a:t>Participants (%) achieving hsCRP </a:t>
            </a:r>
            <a:r>
              <a:rPr lang="en-US" sz="1400">
                <a:solidFill>
                  <a:schemeClr val="tx2">
                    <a:lumMod val="75000"/>
                  </a:schemeClr>
                </a:solidFill>
                <a:ea typeface="Calibri"/>
                <a:cs typeface="Calibri"/>
              </a:rPr>
              <a:t>≤</a:t>
            </a:r>
            <a:r>
              <a:rPr lang="en-US" sz="1400">
                <a:solidFill>
                  <a:schemeClr val="tx2">
                    <a:lumMod val="75000"/>
                  </a:schemeClr>
                </a:solidFill>
              </a:rPr>
              <a:t> 3, 2, 1 mg/L</a:t>
            </a:r>
          </a:p>
          <a:p>
            <a:pPr marL="648000" lvl="1" indent="-216000" fontAlgn="base">
              <a:spcAft>
                <a:spcPts val="100"/>
              </a:spcAft>
              <a:buFont typeface="Arial" panose="020B0604020202020204" pitchFamily="34" charset="0"/>
              <a:buChar char="•"/>
              <a:defRPr/>
            </a:pPr>
            <a:r>
              <a:rPr lang="en-US" sz="1400">
                <a:solidFill>
                  <a:schemeClr val="tx2">
                    <a:lumMod val="75000"/>
                  </a:schemeClr>
                </a:solidFill>
              </a:rPr>
              <a:t>Absolute change in HbA1c</a:t>
            </a:r>
          </a:p>
          <a:p>
            <a:pPr marL="648000" lvl="1" indent="-216000" fontAlgn="base">
              <a:spcAft>
                <a:spcPts val="100"/>
              </a:spcAft>
              <a:buFont typeface="Arial" panose="020B0604020202020204" pitchFamily="34" charset="0"/>
              <a:buChar char="•"/>
              <a:defRPr/>
            </a:pPr>
            <a:r>
              <a:rPr lang="en-US" sz="1400">
                <a:solidFill>
                  <a:schemeClr val="tx2">
                    <a:lumMod val="75000"/>
                  </a:schemeClr>
                </a:solidFill>
              </a:rPr>
              <a:t>% change in HOMA-IR, total cholesterol, HDL-C, LDL-C, VLDL-C, triglycerides</a:t>
            </a:r>
            <a:endParaRPr lang="en-CA" sz="1400">
              <a:solidFill>
                <a:schemeClr val="tx2">
                  <a:lumMod val="75000"/>
                </a:schemeClr>
              </a:solidFill>
            </a:endParaRPr>
          </a:p>
        </p:txBody>
      </p:sp>
      <p:cxnSp>
        <p:nvCxnSpPr>
          <p:cNvPr id="5" name="Straight Connector 4">
            <a:extLst>
              <a:ext uri="{FF2B5EF4-FFF2-40B4-BE49-F238E27FC236}">
                <a16:creationId xmlns:a16="http://schemas.microsoft.com/office/drawing/2014/main" id="{C5986F8D-24BF-897F-7420-F6CF5FAE535A}"/>
              </a:ext>
            </a:extLst>
          </p:cNvPr>
          <p:cNvCxnSpPr>
            <a:cxnSpLocks/>
          </p:cNvCxnSpPr>
          <p:nvPr/>
        </p:nvCxnSpPr>
        <p:spPr>
          <a:xfrm>
            <a:off x="2929725" y="4357056"/>
            <a:ext cx="4442500" cy="0"/>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sp>
        <p:nvSpPr>
          <p:cNvPr id="6" name="Oval 5">
            <a:extLst>
              <a:ext uri="{FF2B5EF4-FFF2-40B4-BE49-F238E27FC236}">
                <a16:creationId xmlns:a16="http://schemas.microsoft.com/office/drawing/2014/main" id="{76791F59-7E97-B9EC-D243-6D258C79467E}"/>
              </a:ext>
            </a:extLst>
          </p:cNvPr>
          <p:cNvSpPr/>
          <p:nvPr/>
        </p:nvSpPr>
        <p:spPr>
          <a:xfrm>
            <a:off x="2872575" y="4299906"/>
            <a:ext cx="114300" cy="114300"/>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7" name="Oval 6">
            <a:extLst>
              <a:ext uri="{FF2B5EF4-FFF2-40B4-BE49-F238E27FC236}">
                <a16:creationId xmlns:a16="http://schemas.microsoft.com/office/drawing/2014/main" id="{7BCE91A3-206C-5886-325C-DEBFA3E9503A}"/>
              </a:ext>
            </a:extLst>
          </p:cNvPr>
          <p:cNvSpPr/>
          <p:nvPr/>
        </p:nvSpPr>
        <p:spPr>
          <a:xfrm>
            <a:off x="5764530" y="4300284"/>
            <a:ext cx="114300" cy="114300"/>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8" name="Rectangle: Rounded Corners 10">
            <a:extLst>
              <a:ext uri="{FF2B5EF4-FFF2-40B4-BE49-F238E27FC236}">
                <a16:creationId xmlns:a16="http://schemas.microsoft.com/office/drawing/2014/main" id="{A2D481F2-D782-498A-0069-697622F1ACBB}"/>
              </a:ext>
            </a:extLst>
          </p:cNvPr>
          <p:cNvSpPr/>
          <p:nvPr/>
        </p:nvSpPr>
        <p:spPr>
          <a:xfrm>
            <a:off x="2929707" y="1972834"/>
            <a:ext cx="2883629" cy="795528"/>
          </a:xfrm>
          <a:prstGeom prst="homePlate">
            <a:avLst/>
          </a:prstGeom>
          <a:solidFill>
            <a:schemeClr val="accent1">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8288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chemeClr val="tx2">
                    <a:lumMod val="75000"/>
                  </a:schemeClr>
                </a:solidFill>
                <a:effectLst/>
                <a:uLnTx/>
                <a:uFillTx/>
                <a:latin typeface="Calibri" panose="020F0502020204030204"/>
                <a:ea typeface="+mn-ea"/>
                <a:cs typeface="+mn-cs"/>
              </a:rPr>
              <a:t>Ruvonoflast 225mg Q12H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chemeClr val="tx2">
                    <a:lumMod val="75000"/>
                  </a:schemeClr>
                </a:solidFill>
                <a:effectLst/>
                <a:uLnTx/>
                <a:uFillTx/>
                <a:latin typeface="Calibri" panose="020F0502020204030204"/>
                <a:ea typeface="+mn-ea"/>
                <a:cs typeface="+mn-cs"/>
              </a:rPr>
              <a:t>N=40</a:t>
            </a:r>
          </a:p>
        </p:txBody>
      </p:sp>
      <p:sp>
        <p:nvSpPr>
          <p:cNvPr id="38" name="Rounded Rectangle 2">
            <a:extLst>
              <a:ext uri="{FF2B5EF4-FFF2-40B4-BE49-F238E27FC236}">
                <a16:creationId xmlns:a16="http://schemas.microsoft.com/office/drawing/2014/main" id="{C3595D5B-E885-270E-0CCF-D68C0E33E074}"/>
              </a:ext>
            </a:extLst>
          </p:cNvPr>
          <p:cNvSpPr/>
          <p:nvPr/>
        </p:nvSpPr>
        <p:spPr>
          <a:xfrm>
            <a:off x="100320" y="4202008"/>
            <a:ext cx="2766176" cy="1771196"/>
          </a:xfrm>
          <a:prstGeom prst="rect">
            <a:avLst/>
          </a:prstGeom>
          <a:noFill/>
          <a:ln w="15875">
            <a:noFill/>
          </a:ln>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t">
            <a:noAutofit/>
          </a:bodyPr>
          <a:lstStyle/>
          <a:p>
            <a:pPr marR="0" lvl="0" algn="l" defTabSz="914400" rtl="0" eaLnBrk="1" fontAlgn="auto" latinLnBrk="0" hangingPunct="1">
              <a:spcAft>
                <a:spcPts val="300"/>
              </a:spcAft>
              <a:buClrTx/>
              <a:buSzTx/>
              <a:tabLst/>
              <a:defRPr/>
            </a:pPr>
            <a:r>
              <a:rPr kumimoji="0" lang="en-US" sz="1100" b="1" i="1" u="none" strike="noStrike" kern="1200" cap="none" spc="0" normalizeH="0" baseline="0" noProof="0">
                <a:ln>
                  <a:noFill/>
                </a:ln>
                <a:solidFill>
                  <a:schemeClr val="tx2">
                    <a:lumMod val="75000"/>
                  </a:schemeClr>
                </a:solidFill>
                <a:effectLst/>
                <a:uLnTx/>
                <a:uFillTx/>
                <a:ea typeface="Calibri"/>
                <a:cs typeface="Calibri"/>
              </a:rPr>
              <a:t>Major exclusion criteria:</a:t>
            </a:r>
          </a:p>
          <a:p>
            <a:pPr marL="171450" lvl="0" indent="-171450">
              <a:spcAft>
                <a:spcPts val="300"/>
              </a:spcAft>
              <a:buFont typeface="Arial" panose="020B0604020202020204" pitchFamily="34" charset="0"/>
              <a:buChar char="•"/>
              <a:defRPr/>
            </a:pPr>
            <a:r>
              <a:rPr lang="en-GB" sz="1100" i="1">
                <a:solidFill>
                  <a:schemeClr val="tx2">
                    <a:lumMod val="75000"/>
                  </a:schemeClr>
                </a:solidFill>
              </a:rPr>
              <a:t>History of stroke with residual neuro deficit (&lt;2 yrs) or TIA (&lt;6 mos)</a:t>
            </a:r>
          </a:p>
          <a:p>
            <a:pPr marL="171450" lvl="0" indent="-171450">
              <a:spcAft>
                <a:spcPts val="300"/>
              </a:spcAft>
              <a:buFont typeface="Arial" panose="020B0604020202020204" pitchFamily="34" charset="0"/>
              <a:buChar char="•"/>
              <a:defRPr/>
            </a:pPr>
            <a:r>
              <a:rPr lang="en-GB" sz="1100" i="1">
                <a:solidFill>
                  <a:schemeClr val="tx2">
                    <a:lumMod val="75000"/>
                  </a:schemeClr>
                </a:solidFill>
              </a:rPr>
              <a:t>Any history of ACS (incl. unstable angina, acute MI)</a:t>
            </a:r>
          </a:p>
          <a:p>
            <a:pPr marL="171450" lvl="0" indent="-171450">
              <a:spcAft>
                <a:spcPts val="300"/>
              </a:spcAft>
              <a:buFont typeface="Arial" panose="020B0604020202020204" pitchFamily="34" charset="0"/>
              <a:buChar char="•"/>
              <a:defRPr/>
            </a:pPr>
            <a:r>
              <a:rPr lang="en-GB" sz="1100" i="1">
                <a:solidFill>
                  <a:schemeClr val="tx2">
                    <a:lumMod val="75000"/>
                  </a:schemeClr>
                </a:solidFill>
              </a:rPr>
              <a:t>Stable angina or CHF</a:t>
            </a:r>
          </a:p>
          <a:p>
            <a:pPr marL="171450" lvl="0" indent="-171450">
              <a:spcAft>
                <a:spcPts val="300"/>
              </a:spcAft>
              <a:buFont typeface="Arial" panose="020B0604020202020204" pitchFamily="34" charset="0"/>
              <a:buChar char="•"/>
              <a:defRPr/>
            </a:pPr>
            <a:r>
              <a:rPr lang="en-GB" sz="1100" i="1">
                <a:solidFill>
                  <a:schemeClr val="tx2">
                    <a:lumMod val="75000"/>
                  </a:schemeClr>
                </a:solidFill>
              </a:rPr>
              <a:t>Past or current Hep B or C infection, or positive HIV antibody at screening</a:t>
            </a:r>
          </a:p>
          <a:p>
            <a:pPr marL="171450" lvl="0" indent="-171450">
              <a:spcAft>
                <a:spcPts val="300"/>
              </a:spcAft>
              <a:buFont typeface="Arial" panose="020B0604020202020204" pitchFamily="34" charset="0"/>
              <a:buChar char="•"/>
              <a:defRPr/>
            </a:pPr>
            <a:r>
              <a:rPr lang="en-GB" sz="1100" i="1">
                <a:solidFill>
                  <a:schemeClr val="tx2">
                    <a:lumMod val="75000"/>
                  </a:schemeClr>
                </a:solidFill>
              </a:rPr>
              <a:t>Concurrent inflammatory illness</a:t>
            </a:r>
            <a:endParaRPr kumimoji="0" lang="en-US" sz="1100" b="0" i="1" u="none" strike="noStrike" kern="1200" cap="none" spc="0" normalizeH="0" baseline="0" noProof="0">
              <a:ln>
                <a:noFill/>
              </a:ln>
              <a:solidFill>
                <a:schemeClr val="tx2">
                  <a:lumMod val="75000"/>
                </a:schemeClr>
              </a:solidFill>
              <a:effectLst/>
              <a:uLnTx/>
              <a:uFillTx/>
              <a:ea typeface="Calibri"/>
              <a:cs typeface="Calibri"/>
            </a:endParaRPr>
          </a:p>
        </p:txBody>
      </p:sp>
      <p:sp>
        <p:nvSpPr>
          <p:cNvPr id="58" name="TextBox 57">
            <a:extLst>
              <a:ext uri="{FF2B5EF4-FFF2-40B4-BE49-F238E27FC236}">
                <a16:creationId xmlns:a16="http://schemas.microsoft.com/office/drawing/2014/main" id="{7A9495D4-81F8-14B4-C812-5A1EF6D831ED}"/>
              </a:ext>
            </a:extLst>
          </p:cNvPr>
          <p:cNvSpPr txBox="1"/>
          <p:nvPr/>
        </p:nvSpPr>
        <p:spPr>
          <a:xfrm>
            <a:off x="6079107" y="4013034"/>
            <a:ext cx="1030292" cy="338554"/>
          </a:xfrm>
          <a:prstGeom prst="rect">
            <a:avLst/>
          </a:prstGeom>
          <a:noFill/>
        </p:spPr>
        <p:txBody>
          <a:bodyPr wrap="square"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chemeClr val="tx2">
                    <a:lumMod val="75000"/>
                  </a:schemeClr>
                </a:solidFill>
                <a:effectLst/>
                <a:uLnTx/>
                <a:uFillTx/>
                <a:latin typeface="Calibri"/>
                <a:ea typeface="+mn-ea"/>
                <a:cs typeface="+mn-cs"/>
              </a:rPr>
              <a:t>7 days</a:t>
            </a:r>
          </a:p>
        </p:txBody>
      </p:sp>
      <p:sp>
        <p:nvSpPr>
          <p:cNvPr id="73" name="TextBox 72">
            <a:extLst>
              <a:ext uri="{FF2B5EF4-FFF2-40B4-BE49-F238E27FC236}">
                <a16:creationId xmlns:a16="http://schemas.microsoft.com/office/drawing/2014/main" id="{639BEA05-A7F9-98BF-06D7-445797373513}"/>
              </a:ext>
            </a:extLst>
          </p:cNvPr>
          <p:cNvSpPr txBox="1"/>
          <p:nvPr/>
        </p:nvSpPr>
        <p:spPr>
          <a:xfrm>
            <a:off x="5947047" y="4485732"/>
            <a:ext cx="1294412" cy="738664"/>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chemeClr val="tx2">
                    <a:lumMod val="75000"/>
                  </a:schemeClr>
                </a:solidFill>
                <a:effectLst/>
                <a:uLnTx/>
                <a:uFillTx/>
                <a:latin typeface="Calibri"/>
                <a:ea typeface="+mn-ea"/>
                <a:cs typeface="+mn-cs"/>
              </a:rPr>
              <a:t>Outpatient safety follow up</a:t>
            </a:r>
          </a:p>
        </p:txBody>
      </p:sp>
      <p:sp>
        <p:nvSpPr>
          <p:cNvPr id="82" name="TextBox 81">
            <a:extLst>
              <a:ext uri="{FF2B5EF4-FFF2-40B4-BE49-F238E27FC236}">
                <a16:creationId xmlns:a16="http://schemas.microsoft.com/office/drawing/2014/main" id="{C00CBCB0-C52F-B637-AED4-2CBA1A599056}"/>
              </a:ext>
            </a:extLst>
          </p:cNvPr>
          <p:cNvSpPr txBox="1"/>
          <p:nvPr/>
        </p:nvSpPr>
        <p:spPr>
          <a:xfrm>
            <a:off x="5849359" y="1955100"/>
            <a:ext cx="2216846" cy="830997"/>
          </a:xfrm>
          <a:prstGeom prst="rect">
            <a:avLst/>
          </a:prstGeom>
          <a:noFill/>
        </p:spPr>
        <p:txBody>
          <a:bodyPr wrap="square" anchor="ctr">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1200" b="1">
                <a:solidFill>
                  <a:schemeClr val="tx2">
                    <a:lumMod val="75000"/>
                  </a:schemeClr>
                </a:solidFill>
                <a:latin typeface="Calibri"/>
              </a:rPr>
              <a:t>n</a:t>
            </a:r>
            <a:r>
              <a:rPr kumimoji="0" lang="en-US" sz="1200" b="1" i="0" u="none" strike="noStrike" kern="1200" cap="none" spc="0" normalizeH="0" baseline="0" noProof="0">
                <a:ln>
                  <a:noFill/>
                </a:ln>
                <a:solidFill>
                  <a:schemeClr val="tx2">
                    <a:lumMod val="75000"/>
                  </a:schemeClr>
                </a:solidFill>
                <a:effectLst/>
                <a:uLnTx/>
                <a:uFillTx/>
                <a:latin typeface="Calibri"/>
                <a:ea typeface="+mn-ea"/>
                <a:cs typeface="+mn-cs"/>
              </a:rPr>
              <a:t>=37 completed</a:t>
            </a:r>
          </a:p>
          <a:p>
            <a:pPr marL="0" marR="0" lvl="0" indent="0" defTabSz="914400" rtl="0" eaLnBrk="1" fontAlgn="auto" latinLnBrk="0" hangingPunct="1">
              <a:lnSpc>
                <a:spcPct val="100000"/>
              </a:lnSpc>
              <a:spcBef>
                <a:spcPts val="0"/>
              </a:spcBef>
              <a:spcAft>
                <a:spcPts val="0"/>
              </a:spcAft>
              <a:buClrTx/>
              <a:buSzTx/>
              <a:buFontTx/>
              <a:buNone/>
              <a:tabLst/>
              <a:defRPr/>
            </a:pPr>
            <a:r>
              <a:rPr lang="en-US" sz="1200" b="1">
                <a:solidFill>
                  <a:schemeClr val="tx2">
                    <a:lumMod val="75000"/>
                  </a:schemeClr>
                </a:solidFill>
                <a:latin typeface="Calibri"/>
              </a:rPr>
              <a:t>n=3 withdrawn</a:t>
            </a:r>
            <a:br>
              <a:rPr kumimoji="0" lang="en-US" sz="1200" i="0" u="none" strike="noStrike" kern="1200" cap="none" spc="0" normalizeH="0" baseline="0" noProof="0">
                <a:ln>
                  <a:noFill/>
                </a:ln>
                <a:solidFill>
                  <a:schemeClr val="tx2">
                    <a:lumMod val="75000"/>
                  </a:schemeClr>
                </a:solidFill>
                <a:effectLst/>
                <a:uLnTx/>
                <a:uFillTx/>
                <a:latin typeface="Calibri"/>
                <a:ea typeface="+mn-ea"/>
                <a:cs typeface="+mn-cs"/>
              </a:rPr>
            </a:br>
            <a:r>
              <a:rPr kumimoji="0" lang="en-US" sz="1200" i="1" u="none" strike="noStrike" kern="1200" cap="none" spc="0" normalizeH="0" baseline="0" noProof="0">
                <a:ln>
                  <a:noFill/>
                </a:ln>
                <a:solidFill>
                  <a:schemeClr val="tx2">
                    <a:lumMod val="75000"/>
                  </a:schemeClr>
                </a:solidFill>
                <a:effectLst/>
                <a:uLnTx/>
                <a:uFillTx/>
                <a:latin typeface="Calibri"/>
                <a:ea typeface="+mn-ea"/>
                <a:cs typeface="+mn-cs"/>
              </a:rPr>
              <a:t>participant choice, n=2</a:t>
            </a:r>
          </a:p>
          <a:p>
            <a:pPr marL="0" marR="0" lvl="0" indent="0" defTabSz="914400" rtl="0" eaLnBrk="1" fontAlgn="auto" latinLnBrk="0" hangingPunct="1">
              <a:lnSpc>
                <a:spcPct val="100000"/>
              </a:lnSpc>
              <a:spcBef>
                <a:spcPts val="0"/>
              </a:spcBef>
              <a:spcAft>
                <a:spcPts val="0"/>
              </a:spcAft>
              <a:buClrTx/>
              <a:buSzTx/>
              <a:buFontTx/>
              <a:buNone/>
              <a:tabLst/>
              <a:defRPr/>
            </a:pPr>
            <a:r>
              <a:rPr lang="en-US" sz="1200" i="1">
                <a:solidFill>
                  <a:schemeClr val="tx2">
                    <a:lumMod val="75000"/>
                  </a:schemeClr>
                </a:solidFill>
                <a:latin typeface="Calibri"/>
              </a:rPr>
              <a:t>AE, n=1*</a:t>
            </a:r>
            <a:endParaRPr kumimoji="0" lang="en-US" sz="1200" i="1" u="none" strike="noStrike" kern="1200" cap="none" spc="0" normalizeH="0" baseline="0" noProof="0">
              <a:ln>
                <a:noFill/>
              </a:ln>
              <a:solidFill>
                <a:schemeClr val="tx2">
                  <a:lumMod val="75000"/>
                </a:schemeClr>
              </a:solidFill>
              <a:effectLst/>
              <a:uLnTx/>
              <a:uFillTx/>
              <a:latin typeface="Calibri"/>
              <a:ea typeface="+mn-ea"/>
              <a:cs typeface="+mn-cs"/>
            </a:endParaRPr>
          </a:p>
        </p:txBody>
      </p:sp>
      <p:sp>
        <p:nvSpPr>
          <p:cNvPr id="84" name="TextBox 83">
            <a:extLst>
              <a:ext uri="{FF2B5EF4-FFF2-40B4-BE49-F238E27FC236}">
                <a16:creationId xmlns:a16="http://schemas.microsoft.com/office/drawing/2014/main" id="{EEFA06D6-225F-F8AA-F654-3E84D5C709C8}"/>
              </a:ext>
            </a:extLst>
          </p:cNvPr>
          <p:cNvSpPr txBox="1"/>
          <p:nvPr/>
        </p:nvSpPr>
        <p:spPr>
          <a:xfrm>
            <a:off x="5847667" y="2980405"/>
            <a:ext cx="2216846" cy="646331"/>
          </a:xfrm>
          <a:prstGeom prst="rect">
            <a:avLst/>
          </a:prstGeom>
          <a:noFill/>
        </p:spPr>
        <p:txBody>
          <a:bodyPr wrap="square" anchor="ctr">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1200" b="1">
                <a:solidFill>
                  <a:schemeClr val="tx2">
                    <a:lumMod val="75000"/>
                  </a:schemeClr>
                </a:solidFill>
                <a:latin typeface="Calibri"/>
              </a:rPr>
              <a:t>n</a:t>
            </a:r>
            <a:r>
              <a:rPr kumimoji="0" lang="en-US" sz="1200" b="1" i="0" u="none" strike="noStrike" kern="1200" cap="none" spc="0" normalizeH="0" baseline="0" noProof="0">
                <a:ln>
                  <a:noFill/>
                </a:ln>
                <a:solidFill>
                  <a:schemeClr val="tx2">
                    <a:lumMod val="75000"/>
                  </a:schemeClr>
                </a:solidFill>
                <a:effectLst/>
                <a:uLnTx/>
                <a:uFillTx/>
                <a:latin typeface="Calibri"/>
                <a:ea typeface="+mn-ea"/>
                <a:cs typeface="+mn-cs"/>
              </a:rPr>
              <a:t>=22 completed</a:t>
            </a:r>
          </a:p>
          <a:p>
            <a:pPr marL="0" marR="0" lvl="0" indent="0" defTabSz="914400" rtl="0" eaLnBrk="1" fontAlgn="auto" latinLnBrk="0" hangingPunct="1">
              <a:lnSpc>
                <a:spcPct val="100000"/>
              </a:lnSpc>
              <a:spcBef>
                <a:spcPts val="0"/>
              </a:spcBef>
              <a:spcAft>
                <a:spcPts val="0"/>
              </a:spcAft>
              <a:buClrTx/>
              <a:buSzTx/>
              <a:buFontTx/>
              <a:buNone/>
              <a:tabLst/>
              <a:defRPr/>
            </a:pPr>
            <a:r>
              <a:rPr lang="en-US" sz="1200" b="1">
                <a:solidFill>
                  <a:schemeClr val="tx2">
                    <a:lumMod val="75000"/>
                  </a:schemeClr>
                </a:solidFill>
                <a:latin typeface="Calibri"/>
              </a:rPr>
              <a:t>n=1 withdrawn</a:t>
            </a:r>
            <a:br>
              <a:rPr kumimoji="0" lang="en-US" sz="1200" i="0" u="none" strike="noStrike" kern="1200" cap="none" spc="0" normalizeH="0" baseline="0" noProof="0">
                <a:ln>
                  <a:noFill/>
                </a:ln>
                <a:solidFill>
                  <a:schemeClr val="tx2">
                    <a:lumMod val="75000"/>
                  </a:schemeClr>
                </a:solidFill>
                <a:effectLst/>
                <a:uLnTx/>
                <a:uFillTx/>
                <a:latin typeface="Calibri"/>
                <a:ea typeface="+mn-ea"/>
                <a:cs typeface="+mn-cs"/>
              </a:rPr>
            </a:br>
            <a:r>
              <a:rPr kumimoji="0" lang="en-US" sz="1200" i="1" u="none" strike="noStrike" kern="1200" cap="none" spc="0" normalizeH="0" baseline="0" noProof="0">
                <a:ln>
                  <a:noFill/>
                </a:ln>
                <a:solidFill>
                  <a:schemeClr val="tx2">
                    <a:lumMod val="75000"/>
                  </a:schemeClr>
                </a:solidFill>
                <a:effectLst/>
                <a:uLnTx/>
                <a:uFillTx/>
                <a:latin typeface="Calibri"/>
                <a:ea typeface="+mn-ea"/>
                <a:cs typeface="+mn-cs"/>
              </a:rPr>
              <a:t>participant choice, n=1</a:t>
            </a:r>
          </a:p>
        </p:txBody>
      </p:sp>
      <p:sp>
        <p:nvSpPr>
          <p:cNvPr id="101" name="Rounded Rectangle 2">
            <a:extLst>
              <a:ext uri="{FF2B5EF4-FFF2-40B4-BE49-F238E27FC236}">
                <a16:creationId xmlns:a16="http://schemas.microsoft.com/office/drawing/2014/main" id="{CA1588B1-CB6E-74C2-9F23-2B89F6A9F373}"/>
              </a:ext>
            </a:extLst>
          </p:cNvPr>
          <p:cNvSpPr/>
          <p:nvPr/>
        </p:nvSpPr>
        <p:spPr>
          <a:xfrm>
            <a:off x="1862970" y="3190265"/>
            <a:ext cx="902981" cy="635816"/>
          </a:xfrm>
          <a:prstGeom prst="rect">
            <a:avLst/>
          </a:prstGeom>
          <a:noFill/>
          <a:ln w="15875">
            <a:noFill/>
          </a:ln>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t">
            <a:noAutofit/>
          </a:bodyPr>
          <a:lstStyle/>
          <a:p>
            <a:pPr marR="0" lvl="0" algn="l" defTabSz="914400" rtl="0" eaLnBrk="1" fontAlgn="auto" latinLnBrk="0" hangingPunct="1">
              <a:spcAft>
                <a:spcPts val="300"/>
              </a:spcAft>
              <a:buClrTx/>
              <a:buSzTx/>
              <a:tabLst/>
              <a:defRPr/>
            </a:pPr>
            <a:r>
              <a:rPr kumimoji="0" lang="en-US" sz="1100" u="none" strike="noStrike" kern="1200" cap="none" spc="0" normalizeH="0" baseline="0" noProof="0">
                <a:ln>
                  <a:noFill/>
                </a:ln>
                <a:solidFill>
                  <a:schemeClr val="tx2">
                    <a:lumMod val="75000"/>
                  </a:schemeClr>
                </a:solidFill>
                <a:effectLst/>
                <a:uLnTx/>
                <a:uFillTx/>
                <a:ea typeface="Calibri"/>
                <a:cs typeface="Calibri"/>
              </a:rPr>
              <a:t>stratified </a:t>
            </a:r>
            <a:br>
              <a:rPr kumimoji="0" lang="en-US" sz="1100" u="none" strike="noStrike" kern="1200" cap="none" spc="0" normalizeH="0" baseline="0" noProof="0">
                <a:ln>
                  <a:noFill/>
                </a:ln>
                <a:solidFill>
                  <a:schemeClr val="tx2">
                    <a:lumMod val="75000"/>
                  </a:schemeClr>
                </a:solidFill>
                <a:effectLst/>
                <a:uLnTx/>
                <a:uFillTx/>
                <a:ea typeface="Calibri"/>
                <a:cs typeface="Calibri"/>
              </a:rPr>
            </a:br>
            <a:r>
              <a:rPr kumimoji="0" lang="en-US" sz="1100" u="none" strike="noStrike" kern="1200" cap="none" spc="0" normalizeH="0" baseline="0" noProof="0">
                <a:ln>
                  <a:noFill/>
                </a:ln>
                <a:solidFill>
                  <a:schemeClr val="tx2">
                    <a:lumMod val="75000"/>
                  </a:schemeClr>
                </a:solidFill>
                <a:effectLst/>
                <a:uLnTx/>
                <a:uFillTx/>
                <a:ea typeface="Calibri"/>
                <a:cs typeface="Calibri"/>
              </a:rPr>
              <a:t>by baseline hsCRP</a:t>
            </a:r>
          </a:p>
        </p:txBody>
      </p:sp>
      <p:sp>
        <p:nvSpPr>
          <p:cNvPr id="107" name="Oval 106">
            <a:extLst>
              <a:ext uri="{FF2B5EF4-FFF2-40B4-BE49-F238E27FC236}">
                <a16:creationId xmlns:a16="http://schemas.microsoft.com/office/drawing/2014/main" id="{F9C5CAD4-836D-98F3-A804-27AA890AE04D}"/>
              </a:ext>
            </a:extLst>
          </p:cNvPr>
          <p:cNvSpPr/>
          <p:nvPr/>
        </p:nvSpPr>
        <p:spPr>
          <a:xfrm>
            <a:off x="2296460" y="3163352"/>
            <a:ext cx="36000" cy="36000"/>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121" name="Rectangle: Diagonal Corners Rounded 120">
            <a:extLst>
              <a:ext uri="{FF2B5EF4-FFF2-40B4-BE49-F238E27FC236}">
                <a16:creationId xmlns:a16="http://schemas.microsoft.com/office/drawing/2014/main" id="{FCB50345-07C3-DDA9-6557-E02AC9121C6E}"/>
              </a:ext>
            </a:extLst>
          </p:cNvPr>
          <p:cNvSpPr/>
          <p:nvPr/>
        </p:nvSpPr>
        <p:spPr>
          <a:xfrm flipH="1">
            <a:off x="7610605" y="1112069"/>
            <a:ext cx="4319176" cy="4861127"/>
          </a:xfrm>
          <a:prstGeom prst="round2Diag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 name="Oval 2">
            <a:extLst>
              <a:ext uri="{FF2B5EF4-FFF2-40B4-BE49-F238E27FC236}">
                <a16:creationId xmlns:a16="http://schemas.microsoft.com/office/drawing/2014/main" id="{D15341AC-492E-B8C1-2B20-93A48D1BF100}"/>
              </a:ext>
            </a:extLst>
          </p:cNvPr>
          <p:cNvSpPr/>
          <p:nvPr/>
        </p:nvSpPr>
        <p:spPr>
          <a:xfrm>
            <a:off x="7309677" y="4294438"/>
            <a:ext cx="114300" cy="114300"/>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9" name="Oval 8">
            <a:extLst>
              <a:ext uri="{FF2B5EF4-FFF2-40B4-BE49-F238E27FC236}">
                <a16:creationId xmlns:a16="http://schemas.microsoft.com/office/drawing/2014/main" id="{817AC656-9F06-28B0-A2C6-EB8AB2562295}"/>
              </a:ext>
            </a:extLst>
          </p:cNvPr>
          <p:cNvSpPr/>
          <p:nvPr/>
        </p:nvSpPr>
        <p:spPr>
          <a:xfrm>
            <a:off x="5764349" y="3240111"/>
            <a:ext cx="114300" cy="114300"/>
          </a:xfrm>
          <a:prstGeom prst="ellipse">
            <a:avLst/>
          </a:prstGeom>
          <a:solidFill>
            <a:srgbClr val="A6A6A6"/>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10" name="Oval 9">
            <a:extLst>
              <a:ext uri="{FF2B5EF4-FFF2-40B4-BE49-F238E27FC236}">
                <a16:creationId xmlns:a16="http://schemas.microsoft.com/office/drawing/2014/main" id="{8A46BB91-0BAC-E399-0A2B-07A1A0AAE5E1}"/>
              </a:ext>
            </a:extLst>
          </p:cNvPr>
          <p:cNvSpPr/>
          <p:nvPr/>
        </p:nvSpPr>
        <p:spPr>
          <a:xfrm>
            <a:off x="5764224" y="2317332"/>
            <a:ext cx="114300" cy="114300"/>
          </a:xfrm>
          <a:prstGeom prst="ellipse">
            <a:avLst/>
          </a:prstGeom>
          <a:solidFill>
            <a:srgbClr val="F68C47"/>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grpSp>
        <p:nvGrpSpPr>
          <p:cNvPr id="12" name="Group 11">
            <a:extLst>
              <a:ext uri="{FF2B5EF4-FFF2-40B4-BE49-F238E27FC236}">
                <a16:creationId xmlns:a16="http://schemas.microsoft.com/office/drawing/2014/main" id="{34141C99-5DBB-4B60-CB2E-5172A9FFAC73}"/>
              </a:ext>
            </a:extLst>
          </p:cNvPr>
          <p:cNvGrpSpPr/>
          <p:nvPr/>
        </p:nvGrpSpPr>
        <p:grpSpPr>
          <a:xfrm>
            <a:off x="7386988" y="2727540"/>
            <a:ext cx="468000" cy="468000"/>
            <a:chOff x="5882085" y="5571475"/>
            <a:chExt cx="468000" cy="468000"/>
          </a:xfrm>
        </p:grpSpPr>
        <p:sp>
          <p:nvSpPr>
            <p:cNvPr id="11" name="Oval 10">
              <a:extLst>
                <a:ext uri="{FF2B5EF4-FFF2-40B4-BE49-F238E27FC236}">
                  <a16:creationId xmlns:a16="http://schemas.microsoft.com/office/drawing/2014/main" id="{359909AB-2226-95A3-8CD1-9A14EB8AD39E}"/>
                </a:ext>
              </a:extLst>
            </p:cNvPr>
            <p:cNvSpPr/>
            <p:nvPr/>
          </p:nvSpPr>
          <p:spPr>
            <a:xfrm>
              <a:off x="5882085" y="5571475"/>
              <a:ext cx="468000" cy="4680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117" name="Picture 116" descr="The image shows a person holding a phone.&#10;&#10;AI-generated content may be incorrect.">
              <a:extLst>
                <a:ext uri="{FF2B5EF4-FFF2-40B4-BE49-F238E27FC236}">
                  <a16:creationId xmlns:a16="http://schemas.microsoft.com/office/drawing/2014/main" id="{C9191A0B-95AC-0BCB-3B56-F9B37F186F9C}"/>
                </a:ext>
              </a:extLst>
            </p:cNvPr>
            <p:cNvPicPr>
              <a:picLocks noChangeAspect="1"/>
            </p:cNvPicPr>
            <p:nvPr/>
          </p:nvPicPr>
          <p:blipFill>
            <a:blip r:embed="rId4">
              <a:duotone>
                <a:schemeClr val="accent4">
                  <a:shade val="45000"/>
                  <a:satMod val="135000"/>
                </a:schemeClr>
                <a:prstClr val="white"/>
              </a:duotone>
            </a:blip>
            <a:stretch>
              <a:fillRect/>
            </a:stretch>
          </p:blipFill>
          <p:spPr>
            <a:xfrm>
              <a:off x="5902943" y="5584069"/>
              <a:ext cx="432000" cy="432000"/>
            </a:xfrm>
            <a:prstGeom prst="rect">
              <a:avLst/>
            </a:prstGeom>
            <a:solidFill>
              <a:schemeClr val="bg1"/>
            </a:solidFill>
          </p:spPr>
        </p:pic>
      </p:grpSp>
    </p:spTree>
    <p:extLst>
      <p:ext uri="{BB962C8B-B14F-4D97-AF65-F5344CB8AC3E}">
        <p14:creationId xmlns:p14="http://schemas.microsoft.com/office/powerpoint/2010/main" val="123706684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9A90106-BBBA-8DBF-2605-010934C638C1}"/>
              </a:ext>
            </a:extLst>
          </p:cNvPr>
          <p:cNvSpPr>
            <a:spLocks noGrp="1"/>
          </p:cNvSpPr>
          <p:nvPr>
            <p:ph type="sldNum" sz="quarter" idx="11"/>
          </p:nvPr>
        </p:nvSpPr>
        <p:spPr/>
        <p:txBody>
          <a:bodyPr/>
          <a:lstStyle/>
          <a:p>
            <a:fld id="{99D56644-8EB0-2A41-BE32-5D3B59CB68A2}" type="slidenum">
              <a:rPr lang="en-US" smtClean="0"/>
              <a:pPr/>
              <a:t>8</a:t>
            </a:fld>
            <a:endParaRPr lang="en-US"/>
          </a:p>
        </p:txBody>
      </p:sp>
      <p:sp>
        <p:nvSpPr>
          <p:cNvPr id="4" name="Title 3">
            <a:extLst>
              <a:ext uri="{FF2B5EF4-FFF2-40B4-BE49-F238E27FC236}">
                <a16:creationId xmlns:a16="http://schemas.microsoft.com/office/drawing/2014/main" id="{93D0148B-739C-50B4-0E78-74F95F0B524E}"/>
              </a:ext>
            </a:extLst>
          </p:cNvPr>
          <p:cNvSpPr>
            <a:spLocks noGrp="1"/>
          </p:cNvSpPr>
          <p:nvPr>
            <p:ph type="title"/>
          </p:nvPr>
        </p:nvSpPr>
        <p:spPr/>
        <p:txBody>
          <a:bodyPr anchor="ctr"/>
          <a:lstStyle/>
          <a:p>
            <a:r>
              <a:rPr lang="en-CA"/>
              <a:t>Treatment groups were generally well balanced</a:t>
            </a:r>
          </a:p>
        </p:txBody>
      </p:sp>
      <p:sp>
        <p:nvSpPr>
          <p:cNvPr id="5" name="Text Placeholder 4">
            <a:extLst>
              <a:ext uri="{FF2B5EF4-FFF2-40B4-BE49-F238E27FC236}">
                <a16:creationId xmlns:a16="http://schemas.microsoft.com/office/drawing/2014/main" id="{85972B29-0184-64E7-5B4C-DDA04EE6DEAD}"/>
              </a:ext>
            </a:extLst>
          </p:cNvPr>
          <p:cNvSpPr>
            <a:spLocks noGrp="1"/>
          </p:cNvSpPr>
          <p:nvPr>
            <p:ph type="body" sz="quarter" idx="14"/>
          </p:nvPr>
        </p:nvSpPr>
        <p:spPr/>
        <p:txBody>
          <a:bodyPr anchor="ctr"/>
          <a:lstStyle/>
          <a:p>
            <a:r>
              <a:rPr lang="en-US"/>
              <a:t>*</a:t>
            </a:r>
            <a:r>
              <a:rPr lang="en-GB"/>
              <a:t>HbA1c </a:t>
            </a:r>
            <a:r>
              <a:rPr lang="en-CA"/>
              <a:t>≤</a:t>
            </a:r>
            <a:r>
              <a:rPr lang="en-GB"/>
              <a:t>8%. </a:t>
            </a:r>
            <a:r>
              <a:rPr lang="en-US">
                <a:solidFill>
                  <a:schemeClr val="tx2"/>
                </a:solidFill>
                <a:ea typeface="Arial" pitchFamily="34" charset="-122"/>
                <a:cs typeface="Arial" panose="020B0604020202020204" pitchFamily="34" charset="0"/>
              </a:rPr>
              <a:t>BMI, body mass index; HbA1c, glycated hemoglobin; HDL-C, high‑density lipoprotein cholesterol; hsCRP, high-sensitivity C-reactive protein; IL-6, interleukin-6;  LDL-C, low‑density lipoprotein cholesterol; Q12H, every 12 hours. </a:t>
            </a:r>
            <a:r>
              <a:rPr lang="en-US"/>
              <a:t>Ray KK, et al. </a:t>
            </a:r>
            <a:r>
              <a:rPr lang="en-US" i="1"/>
              <a:t>JACC</a:t>
            </a:r>
            <a:r>
              <a:rPr lang="en-US"/>
              <a:t>. 2026. </a:t>
            </a:r>
            <a:r>
              <a:rPr lang="en-US" u="sng">
                <a:hlinkClick r:id="rId3"/>
              </a:rPr>
              <a:t>https://doi.org/10.1016/j.jacc.2026.05.014</a:t>
            </a:r>
            <a:r>
              <a:rPr lang="en-US"/>
              <a:t>. ​</a:t>
            </a:r>
            <a:endParaRPr lang="en-CA"/>
          </a:p>
        </p:txBody>
      </p:sp>
      <p:graphicFrame>
        <p:nvGraphicFramePr>
          <p:cNvPr id="6" name="Table 5">
            <a:extLst>
              <a:ext uri="{FF2B5EF4-FFF2-40B4-BE49-F238E27FC236}">
                <a16:creationId xmlns:a16="http://schemas.microsoft.com/office/drawing/2014/main" id="{76214B7F-151E-3EE3-3315-E84743F52A81}"/>
              </a:ext>
            </a:extLst>
          </p:cNvPr>
          <p:cNvGraphicFramePr>
            <a:graphicFrameLocks noGrp="1"/>
          </p:cNvGraphicFramePr>
          <p:nvPr>
            <p:extLst>
              <p:ext uri="{D42A27DB-BD31-4B8C-83A1-F6EECF244321}">
                <p14:modId xmlns:p14="http://schemas.microsoft.com/office/powerpoint/2010/main" val="2488643156"/>
              </p:ext>
            </p:extLst>
          </p:nvPr>
        </p:nvGraphicFramePr>
        <p:xfrm>
          <a:off x="347471" y="935405"/>
          <a:ext cx="9499913" cy="5339566"/>
        </p:xfrm>
        <a:graphic>
          <a:graphicData uri="http://schemas.openxmlformats.org/drawingml/2006/table">
            <a:tbl>
              <a:tblPr firstRow="1" firstCol="1" bandRow="1">
                <a:tableStyleId>{72833802-FEF1-4C79-8D5D-14CF1EAF98D9}</a:tableStyleId>
              </a:tblPr>
              <a:tblGrid>
                <a:gridCol w="3418601">
                  <a:extLst>
                    <a:ext uri="{9D8B030D-6E8A-4147-A177-3AD203B41FA5}">
                      <a16:colId xmlns:a16="http://schemas.microsoft.com/office/drawing/2014/main" val="2326188758"/>
                    </a:ext>
                  </a:extLst>
                </a:gridCol>
                <a:gridCol w="2027104">
                  <a:extLst>
                    <a:ext uri="{9D8B030D-6E8A-4147-A177-3AD203B41FA5}">
                      <a16:colId xmlns:a16="http://schemas.microsoft.com/office/drawing/2014/main" val="1415219757"/>
                    </a:ext>
                  </a:extLst>
                </a:gridCol>
                <a:gridCol w="2027104">
                  <a:extLst>
                    <a:ext uri="{9D8B030D-6E8A-4147-A177-3AD203B41FA5}">
                      <a16:colId xmlns:a16="http://schemas.microsoft.com/office/drawing/2014/main" val="2979556321"/>
                    </a:ext>
                  </a:extLst>
                </a:gridCol>
                <a:gridCol w="2027104">
                  <a:extLst>
                    <a:ext uri="{9D8B030D-6E8A-4147-A177-3AD203B41FA5}">
                      <a16:colId xmlns:a16="http://schemas.microsoft.com/office/drawing/2014/main" val="453764649"/>
                    </a:ext>
                  </a:extLst>
                </a:gridCol>
              </a:tblGrid>
              <a:tr h="410735">
                <a:tc>
                  <a:txBody>
                    <a:bodyPr/>
                    <a:lstStyle/>
                    <a:p>
                      <a:pPr fontAlgn="base">
                        <a:lnSpc>
                          <a:spcPct val="100000"/>
                        </a:lnSpc>
                        <a:spcBef>
                          <a:spcPts val="200"/>
                        </a:spcBef>
                        <a:spcAft>
                          <a:spcPts val="200"/>
                        </a:spcAft>
                        <a:buNone/>
                      </a:pPr>
                      <a:r>
                        <a:rPr lang="en-GB" sz="1300" kern="0">
                          <a:solidFill>
                            <a:schemeClr val="tx2">
                              <a:lumMod val="75000"/>
                            </a:schemeClr>
                          </a:solidFill>
                          <a:effectLst/>
                        </a:rPr>
                        <a:t>​</a:t>
                      </a:r>
                      <a:endParaRPr lang="en-CA" sz="13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solidFill>
                      <a:schemeClr val="tx2">
                        <a:lumMod val="40000"/>
                        <a:lumOff val="60000"/>
                      </a:schemeClr>
                    </a:solidFill>
                  </a:tcPr>
                </a:tc>
                <a:tc>
                  <a:txBody>
                    <a:bodyPr/>
                    <a:lstStyle/>
                    <a:p>
                      <a:pPr algn="ctr" fontAlgn="base">
                        <a:lnSpc>
                          <a:spcPct val="100000"/>
                        </a:lnSpc>
                        <a:spcBef>
                          <a:spcPts val="200"/>
                        </a:spcBef>
                        <a:spcAft>
                          <a:spcPts val="200"/>
                        </a:spcAft>
                        <a:buNone/>
                      </a:pPr>
                      <a:r>
                        <a:rPr lang="en-GB" sz="1300" kern="0">
                          <a:solidFill>
                            <a:schemeClr val="tx2">
                              <a:lumMod val="75000"/>
                            </a:schemeClr>
                          </a:solidFill>
                          <a:effectLst/>
                        </a:rPr>
                        <a:t>Placebo </a:t>
                      </a:r>
                      <a:br>
                        <a:rPr lang="en-GB" sz="1300" kern="0">
                          <a:solidFill>
                            <a:schemeClr val="tx2">
                              <a:lumMod val="75000"/>
                            </a:schemeClr>
                          </a:solidFill>
                          <a:effectLst/>
                        </a:rPr>
                      </a:br>
                      <a:r>
                        <a:rPr lang="en-GB" sz="1300" kern="0">
                          <a:solidFill>
                            <a:schemeClr val="tx2">
                              <a:lumMod val="75000"/>
                            </a:schemeClr>
                          </a:solidFill>
                          <a:effectLst/>
                        </a:rPr>
                        <a:t>(N=23)​</a:t>
                      </a:r>
                      <a:endParaRPr lang="en-CA" sz="13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solidFill>
                      <a:schemeClr val="tx2">
                        <a:lumMod val="40000"/>
                        <a:lumOff val="60000"/>
                      </a:schemeClr>
                    </a:solidFill>
                  </a:tcPr>
                </a:tc>
                <a:tc>
                  <a:txBody>
                    <a:bodyPr/>
                    <a:lstStyle/>
                    <a:p>
                      <a:pPr algn="ctr" fontAlgn="base">
                        <a:lnSpc>
                          <a:spcPct val="100000"/>
                        </a:lnSpc>
                        <a:spcBef>
                          <a:spcPts val="200"/>
                        </a:spcBef>
                        <a:spcAft>
                          <a:spcPts val="200"/>
                        </a:spcAft>
                        <a:buNone/>
                      </a:pPr>
                      <a:r>
                        <a:rPr lang="en-GB" sz="1300" kern="0">
                          <a:solidFill>
                            <a:schemeClr val="tx2">
                              <a:lumMod val="75000"/>
                            </a:schemeClr>
                          </a:solidFill>
                          <a:effectLst/>
                        </a:rPr>
                        <a:t>Ruvonoflast 225mg Q12H (N=40)​</a:t>
                      </a:r>
                      <a:endParaRPr lang="en-CA" sz="13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solidFill>
                      <a:schemeClr val="tx2">
                        <a:lumMod val="40000"/>
                        <a:lumOff val="60000"/>
                      </a:schemeClr>
                    </a:solidFill>
                  </a:tcPr>
                </a:tc>
                <a:tc>
                  <a:txBody>
                    <a:bodyPr/>
                    <a:lstStyle/>
                    <a:p>
                      <a:pPr algn="ctr" fontAlgn="base">
                        <a:lnSpc>
                          <a:spcPct val="100000"/>
                        </a:lnSpc>
                        <a:spcBef>
                          <a:spcPts val="200"/>
                        </a:spcBef>
                        <a:spcAft>
                          <a:spcPts val="200"/>
                        </a:spcAft>
                        <a:buNone/>
                      </a:pPr>
                      <a:r>
                        <a:rPr lang="en-US" sz="1300" kern="0">
                          <a:solidFill>
                            <a:schemeClr val="tx2">
                              <a:lumMod val="75000"/>
                            </a:schemeClr>
                          </a:solidFill>
                          <a:effectLst/>
                        </a:rPr>
                        <a:t>Total </a:t>
                      </a:r>
                      <a:br>
                        <a:rPr lang="en-US" sz="1300" kern="0">
                          <a:solidFill>
                            <a:schemeClr val="tx2">
                              <a:lumMod val="75000"/>
                            </a:schemeClr>
                          </a:solidFill>
                          <a:effectLst/>
                        </a:rPr>
                      </a:br>
                      <a:r>
                        <a:rPr lang="en-US" sz="1300" kern="0">
                          <a:solidFill>
                            <a:schemeClr val="tx2">
                              <a:lumMod val="75000"/>
                            </a:schemeClr>
                          </a:solidFill>
                          <a:effectLst/>
                        </a:rPr>
                        <a:t>(N=63)</a:t>
                      </a:r>
                      <a:r>
                        <a:rPr lang="en-GB" sz="1300" kern="0">
                          <a:solidFill>
                            <a:schemeClr val="tx2">
                              <a:lumMod val="75000"/>
                            </a:schemeClr>
                          </a:solidFill>
                          <a:effectLst/>
                        </a:rPr>
                        <a:t>​</a:t>
                      </a:r>
                      <a:endParaRPr lang="en-CA" sz="13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solidFill>
                      <a:schemeClr val="tx2">
                        <a:lumMod val="40000"/>
                        <a:lumOff val="60000"/>
                      </a:schemeClr>
                    </a:solidFill>
                  </a:tcPr>
                </a:tc>
                <a:extLst>
                  <a:ext uri="{0D108BD9-81ED-4DB2-BD59-A6C34878D82A}">
                    <a16:rowId xmlns:a16="http://schemas.microsoft.com/office/drawing/2014/main" val="3800453144"/>
                  </a:ext>
                </a:extLst>
              </a:tr>
              <a:tr h="205368">
                <a:tc>
                  <a:txBody>
                    <a:bodyPr/>
                    <a:lstStyle/>
                    <a:p>
                      <a:pPr fontAlgn="base">
                        <a:lnSpc>
                          <a:spcPct val="100000"/>
                        </a:lnSpc>
                        <a:spcBef>
                          <a:spcPts val="200"/>
                        </a:spcBef>
                        <a:spcAft>
                          <a:spcPts val="200"/>
                        </a:spcAft>
                        <a:buNone/>
                      </a:pPr>
                      <a:r>
                        <a:rPr lang="en-GB" sz="1300" b="1" i="0" kern="0">
                          <a:solidFill>
                            <a:schemeClr val="tx2">
                              <a:lumMod val="75000"/>
                            </a:schemeClr>
                          </a:solidFill>
                          <a:effectLst/>
                        </a:rPr>
                        <a:t>Age, years</a:t>
                      </a:r>
                      <a:r>
                        <a:rPr lang="en-GB" sz="1300" b="0" i="0" kern="0">
                          <a:solidFill>
                            <a:schemeClr val="tx2">
                              <a:lumMod val="75000"/>
                            </a:schemeClr>
                          </a:solidFill>
                          <a:effectLst/>
                        </a:rPr>
                        <a:t>; mean (min, max)​</a:t>
                      </a:r>
                      <a:endParaRPr lang="en-CA" sz="1300" b="0" i="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tc>
                  <a:txBody>
                    <a:bodyPr/>
                    <a:lstStyle/>
                    <a:p>
                      <a:pPr algn="ctr" fontAlgn="base">
                        <a:lnSpc>
                          <a:spcPct val="100000"/>
                        </a:lnSpc>
                        <a:spcBef>
                          <a:spcPts val="200"/>
                        </a:spcBef>
                        <a:spcAft>
                          <a:spcPts val="200"/>
                        </a:spcAft>
                        <a:buNone/>
                      </a:pPr>
                      <a:r>
                        <a:rPr lang="en-GB" sz="1300" kern="0">
                          <a:solidFill>
                            <a:schemeClr val="tx2">
                              <a:lumMod val="75000"/>
                            </a:schemeClr>
                          </a:solidFill>
                          <a:effectLst/>
                        </a:rPr>
                        <a:t>52.8 (36, 75)​</a:t>
                      </a:r>
                      <a:endParaRPr lang="en-CA" sz="13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tc>
                  <a:txBody>
                    <a:bodyPr/>
                    <a:lstStyle/>
                    <a:p>
                      <a:pPr algn="ctr" fontAlgn="base">
                        <a:lnSpc>
                          <a:spcPct val="100000"/>
                        </a:lnSpc>
                        <a:spcBef>
                          <a:spcPts val="200"/>
                        </a:spcBef>
                        <a:spcAft>
                          <a:spcPts val="200"/>
                        </a:spcAft>
                        <a:buNone/>
                      </a:pPr>
                      <a:r>
                        <a:rPr lang="en-GB" sz="1300" kern="0">
                          <a:solidFill>
                            <a:schemeClr val="tx2">
                              <a:lumMod val="75000"/>
                            </a:schemeClr>
                          </a:solidFill>
                          <a:effectLst/>
                        </a:rPr>
                        <a:t>52.5 (30, 69)​</a:t>
                      </a:r>
                      <a:endParaRPr lang="en-CA" sz="13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tc>
                  <a:txBody>
                    <a:bodyPr/>
                    <a:lstStyle/>
                    <a:p>
                      <a:pPr algn="ctr" fontAlgn="base">
                        <a:lnSpc>
                          <a:spcPct val="100000"/>
                        </a:lnSpc>
                        <a:spcBef>
                          <a:spcPts val="200"/>
                        </a:spcBef>
                        <a:spcAft>
                          <a:spcPts val="200"/>
                        </a:spcAft>
                        <a:buNone/>
                      </a:pPr>
                      <a:r>
                        <a:rPr lang="en-US" sz="1300" kern="0">
                          <a:solidFill>
                            <a:schemeClr val="tx2">
                              <a:lumMod val="75000"/>
                            </a:schemeClr>
                          </a:solidFill>
                          <a:effectLst/>
                        </a:rPr>
                        <a:t>52.6 (30, 75)</a:t>
                      </a:r>
                      <a:r>
                        <a:rPr lang="en-GB" sz="1300" kern="0">
                          <a:solidFill>
                            <a:schemeClr val="tx2">
                              <a:lumMod val="75000"/>
                            </a:schemeClr>
                          </a:solidFill>
                          <a:effectLst/>
                        </a:rPr>
                        <a:t>​</a:t>
                      </a:r>
                      <a:endParaRPr lang="en-CA" sz="13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extLst>
                  <a:ext uri="{0D108BD9-81ED-4DB2-BD59-A6C34878D82A}">
                    <a16:rowId xmlns:a16="http://schemas.microsoft.com/office/drawing/2014/main" val="1983036512"/>
                  </a:ext>
                </a:extLst>
              </a:tr>
              <a:tr h="205368">
                <a:tc>
                  <a:txBody>
                    <a:bodyPr/>
                    <a:lstStyle/>
                    <a:p>
                      <a:pPr fontAlgn="base">
                        <a:lnSpc>
                          <a:spcPct val="100000"/>
                        </a:lnSpc>
                        <a:spcBef>
                          <a:spcPts val="200"/>
                        </a:spcBef>
                        <a:spcAft>
                          <a:spcPts val="200"/>
                        </a:spcAft>
                        <a:buNone/>
                      </a:pPr>
                      <a:r>
                        <a:rPr lang="en-GB" sz="1300" b="1" i="0" kern="0">
                          <a:solidFill>
                            <a:schemeClr val="tx2">
                              <a:lumMod val="75000"/>
                            </a:schemeClr>
                          </a:solidFill>
                          <a:effectLst/>
                        </a:rPr>
                        <a:t>Sex</a:t>
                      </a:r>
                      <a:r>
                        <a:rPr lang="en-GB" sz="1300" b="0" i="0" kern="0">
                          <a:solidFill>
                            <a:schemeClr val="tx2">
                              <a:lumMod val="75000"/>
                            </a:schemeClr>
                          </a:solidFill>
                          <a:effectLst/>
                        </a:rPr>
                        <a:t>, n (%)</a:t>
                      </a:r>
                      <a:endParaRPr lang="en-CA" sz="1300" b="0" i="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tc>
                  <a:txBody>
                    <a:bodyPr/>
                    <a:lstStyle/>
                    <a:p>
                      <a:pPr algn="ctr" fontAlgn="base">
                        <a:lnSpc>
                          <a:spcPct val="100000"/>
                        </a:lnSpc>
                        <a:spcBef>
                          <a:spcPts val="200"/>
                        </a:spcBef>
                        <a:spcAft>
                          <a:spcPts val="200"/>
                        </a:spcAft>
                        <a:buNone/>
                      </a:pPr>
                      <a:r>
                        <a:rPr lang="en-GB" sz="1300" kern="0">
                          <a:solidFill>
                            <a:schemeClr val="tx2">
                              <a:lumMod val="75000"/>
                            </a:schemeClr>
                          </a:solidFill>
                          <a:effectLst/>
                        </a:rPr>
                        <a:t>​</a:t>
                      </a:r>
                      <a:endParaRPr lang="en-CA" sz="13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tc>
                  <a:txBody>
                    <a:bodyPr/>
                    <a:lstStyle/>
                    <a:p>
                      <a:pPr algn="ctr" fontAlgn="base">
                        <a:lnSpc>
                          <a:spcPct val="100000"/>
                        </a:lnSpc>
                        <a:spcBef>
                          <a:spcPts val="200"/>
                        </a:spcBef>
                        <a:spcAft>
                          <a:spcPts val="200"/>
                        </a:spcAft>
                        <a:buNone/>
                      </a:pPr>
                      <a:r>
                        <a:rPr lang="en-GB" sz="1300" kern="0">
                          <a:solidFill>
                            <a:schemeClr val="tx2">
                              <a:lumMod val="75000"/>
                            </a:schemeClr>
                          </a:solidFill>
                          <a:effectLst/>
                        </a:rPr>
                        <a:t>​</a:t>
                      </a:r>
                      <a:endParaRPr lang="en-CA" sz="13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tc>
                  <a:txBody>
                    <a:bodyPr/>
                    <a:lstStyle/>
                    <a:p>
                      <a:pPr algn="ctr" fontAlgn="base">
                        <a:lnSpc>
                          <a:spcPct val="100000"/>
                        </a:lnSpc>
                        <a:spcBef>
                          <a:spcPts val="200"/>
                        </a:spcBef>
                        <a:spcAft>
                          <a:spcPts val="200"/>
                        </a:spcAft>
                        <a:buNone/>
                      </a:pPr>
                      <a:r>
                        <a:rPr lang="en-GB" sz="1300" kern="0">
                          <a:solidFill>
                            <a:schemeClr val="tx2">
                              <a:lumMod val="75000"/>
                            </a:schemeClr>
                          </a:solidFill>
                          <a:effectLst/>
                        </a:rPr>
                        <a:t>​</a:t>
                      </a:r>
                      <a:endParaRPr lang="en-CA" sz="13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extLst>
                  <a:ext uri="{0D108BD9-81ED-4DB2-BD59-A6C34878D82A}">
                    <a16:rowId xmlns:a16="http://schemas.microsoft.com/office/drawing/2014/main" val="1637663840"/>
                  </a:ext>
                </a:extLst>
              </a:tr>
              <a:tr h="205368">
                <a:tc>
                  <a:txBody>
                    <a:bodyPr/>
                    <a:lstStyle/>
                    <a:p>
                      <a:pPr marL="144145" fontAlgn="base">
                        <a:lnSpc>
                          <a:spcPct val="100000"/>
                        </a:lnSpc>
                        <a:spcBef>
                          <a:spcPts val="200"/>
                        </a:spcBef>
                        <a:spcAft>
                          <a:spcPts val="200"/>
                        </a:spcAft>
                        <a:buNone/>
                      </a:pPr>
                      <a:r>
                        <a:rPr lang="en-GB" sz="1300" b="0" i="0" kern="0">
                          <a:solidFill>
                            <a:schemeClr val="tx2">
                              <a:lumMod val="75000"/>
                            </a:schemeClr>
                          </a:solidFill>
                          <a:effectLst/>
                        </a:rPr>
                        <a:t>Male​</a:t>
                      </a:r>
                      <a:endParaRPr lang="en-CA" sz="1300" b="0" i="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tc>
                  <a:txBody>
                    <a:bodyPr/>
                    <a:lstStyle/>
                    <a:p>
                      <a:pPr algn="ctr" fontAlgn="base">
                        <a:lnSpc>
                          <a:spcPct val="100000"/>
                        </a:lnSpc>
                        <a:spcBef>
                          <a:spcPts val="200"/>
                        </a:spcBef>
                        <a:spcAft>
                          <a:spcPts val="200"/>
                        </a:spcAft>
                        <a:buNone/>
                      </a:pPr>
                      <a:r>
                        <a:rPr lang="en-GB" sz="1300" kern="0">
                          <a:solidFill>
                            <a:schemeClr val="tx2">
                              <a:lumMod val="75000"/>
                            </a:schemeClr>
                          </a:solidFill>
                          <a:effectLst/>
                        </a:rPr>
                        <a:t>8 (34.8%)​</a:t>
                      </a:r>
                      <a:endParaRPr lang="en-CA" sz="13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tc>
                  <a:txBody>
                    <a:bodyPr/>
                    <a:lstStyle/>
                    <a:p>
                      <a:pPr algn="ctr" fontAlgn="base">
                        <a:lnSpc>
                          <a:spcPct val="100000"/>
                        </a:lnSpc>
                        <a:spcBef>
                          <a:spcPts val="200"/>
                        </a:spcBef>
                        <a:spcAft>
                          <a:spcPts val="200"/>
                        </a:spcAft>
                        <a:buNone/>
                      </a:pPr>
                      <a:r>
                        <a:rPr lang="en-GB" sz="1300" kern="0">
                          <a:solidFill>
                            <a:schemeClr val="tx2">
                              <a:lumMod val="75000"/>
                            </a:schemeClr>
                          </a:solidFill>
                          <a:effectLst/>
                        </a:rPr>
                        <a:t>10 (25.0%)​</a:t>
                      </a:r>
                      <a:endParaRPr lang="en-CA" sz="13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tc>
                  <a:txBody>
                    <a:bodyPr/>
                    <a:lstStyle/>
                    <a:p>
                      <a:pPr algn="ctr" fontAlgn="base">
                        <a:lnSpc>
                          <a:spcPct val="100000"/>
                        </a:lnSpc>
                        <a:spcBef>
                          <a:spcPts val="200"/>
                        </a:spcBef>
                        <a:spcAft>
                          <a:spcPts val="200"/>
                        </a:spcAft>
                        <a:buNone/>
                      </a:pPr>
                      <a:r>
                        <a:rPr lang="en-US" sz="1300" kern="0">
                          <a:solidFill>
                            <a:schemeClr val="tx2">
                              <a:lumMod val="75000"/>
                            </a:schemeClr>
                          </a:solidFill>
                          <a:effectLst/>
                        </a:rPr>
                        <a:t>18 (28.6%)</a:t>
                      </a:r>
                      <a:r>
                        <a:rPr lang="en-GB" sz="1300" kern="0">
                          <a:solidFill>
                            <a:schemeClr val="tx2">
                              <a:lumMod val="75000"/>
                            </a:schemeClr>
                          </a:solidFill>
                          <a:effectLst/>
                        </a:rPr>
                        <a:t>​</a:t>
                      </a:r>
                      <a:endParaRPr lang="en-CA" sz="13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extLst>
                  <a:ext uri="{0D108BD9-81ED-4DB2-BD59-A6C34878D82A}">
                    <a16:rowId xmlns:a16="http://schemas.microsoft.com/office/drawing/2014/main" val="1138641215"/>
                  </a:ext>
                </a:extLst>
              </a:tr>
              <a:tr h="205368">
                <a:tc>
                  <a:txBody>
                    <a:bodyPr/>
                    <a:lstStyle/>
                    <a:p>
                      <a:pPr marL="144145" fontAlgn="base">
                        <a:lnSpc>
                          <a:spcPct val="100000"/>
                        </a:lnSpc>
                        <a:spcBef>
                          <a:spcPts val="200"/>
                        </a:spcBef>
                        <a:spcAft>
                          <a:spcPts val="200"/>
                        </a:spcAft>
                        <a:buNone/>
                      </a:pPr>
                      <a:r>
                        <a:rPr lang="en-GB" sz="1300" b="0" i="0" kern="0">
                          <a:solidFill>
                            <a:schemeClr val="tx2">
                              <a:lumMod val="75000"/>
                            </a:schemeClr>
                          </a:solidFill>
                          <a:effectLst/>
                        </a:rPr>
                        <a:t>Female​</a:t>
                      </a:r>
                      <a:endParaRPr lang="en-CA" sz="1300" b="0" i="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tc>
                  <a:txBody>
                    <a:bodyPr/>
                    <a:lstStyle/>
                    <a:p>
                      <a:pPr algn="ctr" fontAlgn="base">
                        <a:lnSpc>
                          <a:spcPct val="100000"/>
                        </a:lnSpc>
                        <a:spcBef>
                          <a:spcPts val="200"/>
                        </a:spcBef>
                        <a:spcAft>
                          <a:spcPts val="200"/>
                        </a:spcAft>
                        <a:buNone/>
                      </a:pPr>
                      <a:r>
                        <a:rPr lang="en-GB" sz="1300" kern="0">
                          <a:solidFill>
                            <a:schemeClr val="tx2">
                              <a:lumMod val="75000"/>
                            </a:schemeClr>
                          </a:solidFill>
                          <a:effectLst/>
                        </a:rPr>
                        <a:t>15 (65.2%)​</a:t>
                      </a:r>
                      <a:endParaRPr lang="en-CA" sz="13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tc>
                  <a:txBody>
                    <a:bodyPr/>
                    <a:lstStyle/>
                    <a:p>
                      <a:pPr algn="ctr" fontAlgn="base">
                        <a:lnSpc>
                          <a:spcPct val="100000"/>
                        </a:lnSpc>
                        <a:spcBef>
                          <a:spcPts val="200"/>
                        </a:spcBef>
                        <a:spcAft>
                          <a:spcPts val="200"/>
                        </a:spcAft>
                        <a:buNone/>
                      </a:pPr>
                      <a:r>
                        <a:rPr lang="en-GB" sz="1300" kern="0">
                          <a:solidFill>
                            <a:schemeClr val="tx2">
                              <a:lumMod val="75000"/>
                            </a:schemeClr>
                          </a:solidFill>
                          <a:effectLst/>
                        </a:rPr>
                        <a:t>30 (75.0%)​</a:t>
                      </a:r>
                      <a:endParaRPr lang="en-CA" sz="13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tc>
                  <a:txBody>
                    <a:bodyPr/>
                    <a:lstStyle/>
                    <a:p>
                      <a:pPr algn="ctr" fontAlgn="base">
                        <a:lnSpc>
                          <a:spcPct val="100000"/>
                        </a:lnSpc>
                        <a:spcBef>
                          <a:spcPts val="200"/>
                        </a:spcBef>
                        <a:spcAft>
                          <a:spcPts val="200"/>
                        </a:spcAft>
                        <a:buNone/>
                      </a:pPr>
                      <a:r>
                        <a:rPr lang="en-US" sz="1300" kern="0">
                          <a:solidFill>
                            <a:schemeClr val="tx2">
                              <a:lumMod val="75000"/>
                            </a:schemeClr>
                          </a:solidFill>
                          <a:effectLst/>
                        </a:rPr>
                        <a:t>45 (71.4%)</a:t>
                      </a:r>
                      <a:r>
                        <a:rPr lang="en-GB" sz="1300" kern="0">
                          <a:solidFill>
                            <a:schemeClr val="tx2">
                              <a:lumMod val="75000"/>
                            </a:schemeClr>
                          </a:solidFill>
                          <a:effectLst/>
                        </a:rPr>
                        <a:t>​</a:t>
                      </a:r>
                      <a:endParaRPr lang="en-CA" sz="13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extLst>
                  <a:ext uri="{0D108BD9-81ED-4DB2-BD59-A6C34878D82A}">
                    <a16:rowId xmlns:a16="http://schemas.microsoft.com/office/drawing/2014/main" val="549940101"/>
                  </a:ext>
                </a:extLst>
              </a:tr>
              <a:tr h="205368">
                <a:tc>
                  <a:txBody>
                    <a:bodyPr/>
                    <a:lstStyle/>
                    <a:p>
                      <a:pPr fontAlgn="base">
                        <a:lnSpc>
                          <a:spcPct val="100000"/>
                        </a:lnSpc>
                        <a:spcBef>
                          <a:spcPts val="200"/>
                        </a:spcBef>
                        <a:spcAft>
                          <a:spcPts val="200"/>
                        </a:spcAft>
                        <a:buNone/>
                      </a:pPr>
                      <a:r>
                        <a:rPr lang="en-GB" sz="1300" b="1" i="0" kern="0">
                          <a:solidFill>
                            <a:schemeClr val="tx2">
                              <a:lumMod val="75000"/>
                            </a:schemeClr>
                          </a:solidFill>
                          <a:effectLst/>
                        </a:rPr>
                        <a:t>Race</a:t>
                      </a:r>
                      <a:r>
                        <a:rPr lang="en-GB" sz="1300" b="0" i="0" kern="0">
                          <a:solidFill>
                            <a:schemeClr val="tx2">
                              <a:lumMod val="75000"/>
                            </a:schemeClr>
                          </a:solidFill>
                          <a:effectLst/>
                        </a:rPr>
                        <a:t>​, n (%)</a:t>
                      </a:r>
                      <a:endParaRPr lang="en-CA" sz="1300" b="0" i="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tc>
                  <a:txBody>
                    <a:bodyPr/>
                    <a:lstStyle/>
                    <a:p>
                      <a:pPr algn="ctr" fontAlgn="base">
                        <a:lnSpc>
                          <a:spcPct val="100000"/>
                        </a:lnSpc>
                        <a:spcBef>
                          <a:spcPts val="200"/>
                        </a:spcBef>
                        <a:spcAft>
                          <a:spcPts val="200"/>
                        </a:spcAft>
                        <a:buNone/>
                      </a:pPr>
                      <a:r>
                        <a:rPr lang="en-GB" sz="1300" kern="0">
                          <a:solidFill>
                            <a:schemeClr val="tx2">
                              <a:lumMod val="75000"/>
                            </a:schemeClr>
                          </a:solidFill>
                          <a:effectLst/>
                        </a:rPr>
                        <a:t>​</a:t>
                      </a:r>
                      <a:endParaRPr lang="en-CA" sz="13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tc>
                  <a:txBody>
                    <a:bodyPr/>
                    <a:lstStyle/>
                    <a:p>
                      <a:pPr algn="ctr" fontAlgn="base">
                        <a:lnSpc>
                          <a:spcPct val="100000"/>
                        </a:lnSpc>
                        <a:spcBef>
                          <a:spcPts val="200"/>
                        </a:spcBef>
                        <a:spcAft>
                          <a:spcPts val="200"/>
                        </a:spcAft>
                        <a:buNone/>
                      </a:pPr>
                      <a:r>
                        <a:rPr lang="en-GB" sz="1300" kern="0">
                          <a:solidFill>
                            <a:schemeClr val="tx2">
                              <a:lumMod val="75000"/>
                            </a:schemeClr>
                          </a:solidFill>
                          <a:effectLst/>
                        </a:rPr>
                        <a:t>​</a:t>
                      </a:r>
                      <a:endParaRPr lang="en-CA" sz="13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tc>
                  <a:txBody>
                    <a:bodyPr/>
                    <a:lstStyle/>
                    <a:p>
                      <a:pPr algn="ctr" fontAlgn="base">
                        <a:lnSpc>
                          <a:spcPct val="100000"/>
                        </a:lnSpc>
                        <a:spcBef>
                          <a:spcPts val="200"/>
                        </a:spcBef>
                        <a:spcAft>
                          <a:spcPts val="200"/>
                        </a:spcAft>
                        <a:buNone/>
                      </a:pPr>
                      <a:r>
                        <a:rPr lang="en-GB" sz="1300" kern="0">
                          <a:solidFill>
                            <a:schemeClr val="tx2">
                              <a:lumMod val="75000"/>
                            </a:schemeClr>
                          </a:solidFill>
                          <a:effectLst/>
                        </a:rPr>
                        <a:t>​</a:t>
                      </a:r>
                      <a:endParaRPr lang="en-CA" sz="13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extLst>
                  <a:ext uri="{0D108BD9-81ED-4DB2-BD59-A6C34878D82A}">
                    <a16:rowId xmlns:a16="http://schemas.microsoft.com/office/drawing/2014/main" val="2612827497"/>
                  </a:ext>
                </a:extLst>
              </a:tr>
              <a:tr h="205368">
                <a:tc>
                  <a:txBody>
                    <a:bodyPr/>
                    <a:lstStyle/>
                    <a:p>
                      <a:pPr marL="144145" fontAlgn="base">
                        <a:lnSpc>
                          <a:spcPct val="100000"/>
                        </a:lnSpc>
                        <a:spcBef>
                          <a:spcPts val="200"/>
                        </a:spcBef>
                        <a:spcAft>
                          <a:spcPts val="200"/>
                        </a:spcAft>
                        <a:buNone/>
                      </a:pPr>
                      <a:r>
                        <a:rPr lang="en-GB" sz="1300" b="0" i="0" kern="0">
                          <a:solidFill>
                            <a:schemeClr val="tx2">
                              <a:lumMod val="75000"/>
                            </a:schemeClr>
                          </a:solidFill>
                          <a:effectLst/>
                        </a:rPr>
                        <a:t>White​</a:t>
                      </a:r>
                      <a:endParaRPr lang="en-CA" sz="1300" b="0" i="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tc>
                  <a:txBody>
                    <a:bodyPr/>
                    <a:lstStyle/>
                    <a:p>
                      <a:pPr algn="ctr" fontAlgn="base">
                        <a:lnSpc>
                          <a:spcPct val="100000"/>
                        </a:lnSpc>
                        <a:spcBef>
                          <a:spcPts val="200"/>
                        </a:spcBef>
                        <a:spcAft>
                          <a:spcPts val="200"/>
                        </a:spcAft>
                        <a:buNone/>
                      </a:pPr>
                      <a:r>
                        <a:rPr lang="en-GB" sz="1300" kern="0">
                          <a:solidFill>
                            <a:schemeClr val="tx2">
                              <a:lumMod val="75000"/>
                            </a:schemeClr>
                          </a:solidFill>
                          <a:effectLst/>
                        </a:rPr>
                        <a:t>16 (69.6%)​</a:t>
                      </a:r>
                      <a:endParaRPr lang="en-CA" sz="13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tc>
                  <a:txBody>
                    <a:bodyPr/>
                    <a:lstStyle/>
                    <a:p>
                      <a:pPr algn="ctr" fontAlgn="base">
                        <a:lnSpc>
                          <a:spcPct val="100000"/>
                        </a:lnSpc>
                        <a:spcBef>
                          <a:spcPts val="200"/>
                        </a:spcBef>
                        <a:spcAft>
                          <a:spcPts val="200"/>
                        </a:spcAft>
                        <a:buNone/>
                      </a:pPr>
                      <a:r>
                        <a:rPr lang="en-GB" sz="1300" kern="0">
                          <a:solidFill>
                            <a:schemeClr val="tx2">
                              <a:lumMod val="75000"/>
                            </a:schemeClr>
                          </a:solidFill>
                          <a:effectLst/>
                        </a:rPr>
                        <a:t>28 (70.0%)​</a:t>
                      </a:r>
                      <a:endParaRPr lang="en-CA" sz="13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tc>
                  <a:txBody>
                    <a:bodyPr/>
                    <a:lstStyle/>
                    <a:p>
                      <a:pPr algn="ctr" fontAlgn="base">
                        <a:lnSpc>
                          <a:spcPct val="100000"/>
                        </a:lnSpc>
                        <a:spcBef>
                          <a:spcPts val="200"/>
                        </a:spcBef>
                        <a:spcAft>
                          <a:spcPts val="200"/>
                        </a:spcAft>
                        <a:buNone/>
                      </a:pPr>
                      <a:r>
                        <a:rPr lang="en-US" sz="1300" kern="0">
                          <a:solidFill>
                            <a:schemeClr val="tx2">
                              <a:lumMod val="75000"/>
                            </a:schemeClr>
                          </a:solidFill>
                          <a:effectLst/>
                        </a:rPr>
                        <a:t>44 (69.8%)</a:t>
                      </a:r>
                      <a:r>
                        <a:rPr lang="en-GB" sz="1300" kern="0">
                          <a:solidFill>
                            <a:schemeClr val="tx2">
                              <a:lumMod val="75000"/>
                            </a:schemeClr>
                          </a:solidFill>
                          <a:effectLst/>
                        </a:rPr>
                        <a:t>​</a:t>
                      </a:r>
                      <a:endParaRPr lang="en-CA" sz="13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extLst>
                  <a:ext uri="{0D108BD9-81ED-4DB2-BD59-A6C34878D82A}">
                    <a16:rowId xmlns:a16="http://schemas.microsoft.com/office/drawing/2014/main" val="273482568"/>
                  </a:ext>
                </a:extLst>
              </a:tr>
              <a:tr h="205368">
                <a:tc>
                  <a:txBody>
                    <a:bodyPr/>
                    <a:lstStyle/>
                    <a:p>
                      <a:pPr marL="144145" fontAlgn="base">
                        <a:lnSpc>
                          <a:spcPct val="100000"/>
                        </a:lnSpc>
                        <a:spcBef>
                          <a:spcPts val="200"/>
                        </a:spcBef>
                        <a:spcAft>
                          <a:spcPts val="200"/>
                        </a:spcAft>
                        <a:buNone/>
                      </a:pPr>
                      <a:r>
                        <a:rPr lang="en-GB" sz="1300" b="0" i="0" kern="0">
                          <a:solidFill>
                            <a:schemeClr val="tx2">
                              <a:lumMod val="75000"/>
                            </a:schemeClr>
                          </a:solidFill>
                          <a:effectLst/>
                        </a:rPr>
                        <a:t>Black or African American​</a:t>
                      </a:r>
                      <a:endParaRPr lang="en-CA" sz="1300" b="0" i="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tc>
                  <a:txBody>
                    <a:bodyPr/>
                    <a:lstStyle/>
                    <a:p>
                      <a:pPr algn="ctr" fontAlgn="base">
                        <a:lnSpc>
                          <a:spcPct val="100000"/>
                        </a:lnSpc>
                        <a:spcBef>
                          <a:spcPts val="200"/>
                        </a:spcBef>
                        <a:spcAft>
                          <a:spcPts val="200"/>
                        </a:spcAft>
                        <a:buNone/>
                      </a:pPr>
                      <a:r>
                        <a:rPr lang="en-GB" sz="1300" kern="0">
                          <a:solidFill>
                            <a:schemeClr val="tx2">
                              <a:lumMod val="75000"/>
                            </a:schemeClr>
                          </a:solidFill>
                          <a:effectLst/>
                        </a:rPr>
                        <a:t>7 (30.4%)​</a:t>
                      </a:r>
                      <a:endParaRPr lang="en-CA" sz="13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tc>
                  <a:txBody>
                    <a:bodyPr/>
                    <a:lstStyle/>
                    <a:p>
                      <a:pPr algn="ctr" fontAlgn="base">
                        <a:lnSpc>
                          <a:spcPct val="100000"/>
                        </a:lnSpc>
                        <a:spcBef>
                          <a:spcPts val="200"/>
                        </a:spcBef>
                        <a:spcAft>
                          <a:spcPts val="200"/>
                        </a:spcAft>
                        <a:buNone/>
                      </a:pPr>
                      <a:r>
                        <a:rPr lang="en-GB" sz="1300" kern="0">
                          <a:solidFill>
                            <a:schemeClr val="tx2">
                              <a:lumMod val="75000"/>
                            </a:schemeClr>
                          </a:solidFill>
                          <a:effectLst/>
                        </a:rPr>
                        <a:t>12 (30.0%)​</a:t>
                      </a:r>
                      <a:endParaRPr lang="en-CA" sz="13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tc>
                  <a:txBody>
                    <a:bodyPr/>
                    <a:lstStyle/>
                    <a:p>
                      <a:pPr algn="ctr" fontAlgn="base">
                        <a:lnSpc>
                          <a:spcPct val="100000"/>
                        </a:lnSpc>
                        <a:spcBef>
                          <a:spcPts val="200"/>
                        </a:spcBef>
                        <a:spcAft>
                          <a:spcPts val="200"/>
                        </a:spcAft>
                        <a:buNone/>
                      </a:pPr>
                      <a:r>
                        <a:rPr lang="en-US" sz="1300" kern="0">
                          <a:solidFill>
                            <a:schemeClr val="tx2">
                              <a:lumMod val="75000"/>
                            </a:schemeClr>
                          </a:solidFill>
                          <a:effectLst/>
                        </a:rPr>
                        <a:t>19 (30.2%)</a:t>
                      </a:r>
                      <a:r>
                        <a:rPr lang="en-GB" sz="1300" kern="0">
                          <a:solidFill>
                            <a:schemeClr val="tx2">
                              <a:lumMod val="75000"/>
                            </a:schemeClr>
                          </a:solidFill>
                          <a:effectLst/>
                        </a:rPr>
                        <a:t>​</a:t>
                      </a:r>
                      <a:endParaRPr lang="en-CA" sz="13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extLst>
                  <a:ext uri="{0D108BD9-81ED-4DB2-BD59-A6C34878D82A}">
                    <a16:rowId xmlns:a16="http://schemas.microsoft.com/office/drawing/2014/main" val="627568547"/>
                  </a:ext>
                </a:extLst>
              </a:tr>
              <a:tr h="205368">
                <a:tc>
                  <a:txBody>
                    <a:bodyPr/>
                    <a:lstStyle/>
                    <a:p>
                      <a:pPr fontAlgn="base">
                        <a:lnSpc>
                          <a:spcPct val="100000"/>
                        </a:lnSpc>
                        <a:spcBef>
                          <a:spcPts val="200"/>
                        </a:spcBef>
                        <a:spcAft>
                          <a:spcPts val="200"/>
                        </a:spcAft>
                        <a:buNone/>
                      </a:pPr>
                      <a:r>
                        <a:rPr lang="en-GB" sz="1300" b="1" i="0" kern="0">
                          <a:solidFill>
                            <a:schemeClr val="tx2">
                              <a:lumMod val="75000"/>
                            </a:schemeClr>
                          </a:solidFill>
                          <a:effectLst/>
                        </a:rPr>
                        <a:t>BMI, kg/m</a:t>
                      </a:r>
                      <a:r>
                        <a:rPr lang="en-GB" sz="1300" b="1" i="0" kern="0" baseline="30000">
                          <a:solidFill>
                            <a:schemeClr val="tx2">
                              <a:lumMod val="75000"/>
                            </a:schemeClr>
                          </a:solidFill>
                          <a:effectLst/>
                        </a:rPr>
                        <a:t>2</a:t>
                      </a:r>
                      <a:r>
                        <a:rPr lang="en-GB" sz="1300" b="0" i="0" kern="0">
                          <a:solidFill>
                            <a:schemeClr val="tx2">
                              <a:lumMod val="75000"/>
                            </a:schemeClr>
                          </a:solidFill>
                          <a:effectLst/>
                        </a:rPr>
                        <a:t>;</a:t>
                      </a:r>
                      <a:r>
                        <a:rPr lang="en-GB" sz="1300" b="0" i="0" kern="0" baseline="30000">
                          <a:solidFill>
                            <a:schemeClr val="tx2">
                              <a:lumMod val="75000"/>
                            </a:schemeClr>
                          </a:solidFill>
                          <a:effectLst/>
                        </a:rPr>
                        <a:t> </a:t>
                      </a:r>
                      <a:r>
                        <a:rPr lang="en-GB" sz="1300" b="0" i="0" kern="0">
                          <a:solidFill>
                            <a:schemeClr val="tx2">
                              <a:lumMod val="75000"/>
                            </a:schemeClr>
                          </a:solidFill>
                          <a:effectLst/>
                        </a:rPr>
                        <a:t>mean (SD)​</a:t>
                      </a:r>
                      <a:endParaRPr lang="en-CA" sz="1300" b="0" i="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tc>
                  <a:txBody>
                    <a:bodyPr/>
                    <a:lstStyle/>
                    <a:p>
                      <a:pPr algn="ctr" fontAlgn="base">
                        <a:lnSpc>
                          <a:spcPct val="100000"/>
                        </a:lnSpc>
                        <a:spcBef>
                          <a:spcPts val="200"/>
                        </a:spcBef>
                        <a:spcAft>
                          <a:spcPts val="200"/>
                        </a:spcAft>
                        <a:buNone/>
                      </a:pPr>
                      <a:r>
                        <a:rPr lang="en-GB" sz="1300" kern="0">
                          <a:solidFill>
                            <a:schemeClr val="tx2">
                              <a:lumMod val="75000"/>
                            </a:schemeClr>
                          </a:solidFill>
                          <a:effectLst/>
                        </a:rPr>
                        <a:t>34.4 (2.6)​</a:t>
                      </a:r>
                      <a:endParaRPr lang="en-CA" sz="13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tc>
                  <a:txBody>
                    <a:bodyPr/>
                    <a:lstStyle/>
                    <a:p>
                      <a:pPr algn="ctr" fontAlgn="base">
                        <a:lnSpc>
                          <a:spcPct val="100000"/>
                        </a:lnSpc>
                        <a:spcBef>
                          <a:spcPts val="200"/>
                        </a:spcBef>
                        <a:spcAft>
                          <a:spcPts val="200"/>
                        </a:spcAft>
                        <a:buNone/>
                      </a:pPr>
                      <a:r>
                        <a:rPr lang="en-GB" sz="1300" kern="0">
                          <a:solidFill>
                            <a:schemeClr val="tx2">
                              <a:lumMod val="75000"/>
                            </a:schemeClr>
                          </a:solidFill>
                          <a:effectLst/>
                        </a:rPr>
                        <a:t>35.2 (2.6)​</a:t>
                      </a:r>
                      <a:endParaRPr lang="en-CA" sz="13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tc>
                  <a:txBody>
                    <a:bodyPr/>
                    <a:lstStyle/>
                    <a:p>
                      <a:pPr algn="ctr" fontAlgn="base">
                        <a:lnSpc>
                          <a:spcPct val="100000"/>
                        </a:lnSpc>
                        <a:spcBef>
                          <a:spcPts val="200"/>
                        </a:spcBef>
                        <a:spcAft>
                          <a:spcPts val="200"/>
                        </a:spcAft>
                        <a:buNone/>
                      </a:pPr>
                      <a:r>
                        <a:rPr lang="en-US" sz="1300" kern="0">
                          <a:solidFill>
                            <a:schemeClr val="tx2">
                              <a:lumMod val="75000"/>
                            </a:schemeClr>
                          </a:solidFill>
                          <a:effectLst/>
                        </a:rPr>
                        <a:t>34.9 (2.6)</a:t>
                      </a:r>
                      <a:r>
                        <a:rPr lang="en-GB" sz="1300" kern="0">
                          <a:solidFill>
                            <a:schemeClr val="tx2">
                              <a:lumMod val="75000"/>
                            </a:schemeClr>
                          </a:solidFill>
                          <a:effectLst/>
                        </a:rPr>
                        <a:t>​</a:t>
                      </a:r>
                      <a:endParaRPr lang="en-CA" sz="13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extLst>
                  <a:ext uri="{0D108BD9-81ED-4DB2-BD59-A6C34878D82A}">
                    <a16:rowId xmlns:a16="http://schemas.microsoft.com/office/drawing/2014/main" val="2583097760"/>
                  </a:ext>
                </a:extLst>
              </a:tr>
              <a:tr h="205368">
                <a:tc>
                  <a:txBody>
                    <a:bodyPr/>
                    <a:lstStyle/>
                    <a:p>
                      <a:pPr fontAlgn="base">
                        <a:lnSpc>
                          <a:spcPct val="100000"/>
                        </a:lnSpc>
                        <a:spcBef>
                          <a:spcPts val="200"/>
                        </a:spcBef>
                        <a:spcAft>
                          <a:spcPts val="200"/>
                        </a:spcAft>
                        <a:buNone/>
                      </a:pPr>
                      <a:r>
                        <a:rPr lang="en-GB" sz="1300" b="1" i="0" kern="0">
                          <a:solidFill>
                            <a:schemeClr val="tx2">
                              <a:lumMod val="75000"/>
                            </a:schemeClr>
                          </a:solidFill>
                          <a:effectLst/>
                        </a:rPr>
                        <a:t>Controlled type 2 diabetes*</a:t>
                      </a:r>
                      <a:r>
                        <a:rPr lang="en-GB" sz="1300" b="0" i="0" kern="0">
                          <a:solidFill>
                            <a:schemeClr val="tx2">
                              <a:lumMod val="75000"/>
                            </a:schemeClr>
                          </a:solidFill>
                          <a:effectLst/>
                        </a:rPr>
                        <a:t>, n (%)</a:t>
                      </a:r>
                      <a:endParaRPr lang="en-CA" sz="1300" b="0" i="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tc>
                  <a:txBody>
                    <a:bodyPr/>
                    <a:lstStyle/>
                    <a:p>
                      <a:pPr algn="ctr" fontAlgn="base">
                        <a:lnSpc>
                          <a:spcPct val="100000"/>
                        </a:lnSpc>
                        <a:spcBef>
                          <a:spcPts val="200"/>
                        </a:spcBef>
                        <a:spcAft>
                          <a:spcPts val="200"/>
                        </a:spcAft>
                        <a:buNone/>
                      </a:pPr>
                      <a:r>
                        <a:rPr lang="en-GB" sz="1300" kern="0">
                          <a:solidFill>
                            <a:schemeClr val="tx2">
                              <a:lumMod val="75000"/>
                            </a:schemeClr>
                          </a:solidFill>
                          <a:effectLst/>
                        </a:rPr>
                        <a:t>6 (26.1%)​</a:t>
                      </a:r>
                      <a:endParaRPr lang="en-CA" sz="13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tc>
                  <a:txBody>
                    <a:bodyPr/>
                    <a:lstStyle/>
                    <a:p>
                      <a:pPr algn="ctr" fontAlgn="base">
                        <a:lnSpc>
                          <a:spcPct val="100000"/>
                        </a:lnSpc>
                        <a:spcBef>
                          <a:spcPts val="200"/>
                        </a:spcBef>
                        <a:spcAft>
                          <a:spcPts val="200"/>
                        </a:spcAft>
                        <a:buNone/>
                      </a:pPr>
                      <a:r>
                        <a:rPr lang="en-GB" sz="1300" kern="0">
                          <a:solidFill>
                            <a:schemeClr val="tx2">
                              <a:lumMod val="75000"/>
                            </a:schemeClr>
                          </a:solidFill>
                          <a:effectLst/>
                        </a:rPr>
                        <a:t>5 (12.5%)​</a:t>
                      </a:r>
                      <a:endParaRPr lang="en-CA" sz="13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tc>
                  <a:txBody>
                    <a:bodyPr/>
                    <a:lstStyle/>
                    <a:p>
                      <a:pPr algn="ctr" fontAlgn="base">
                        <a:lnSpc>
                          <a:spcPct val="100000"/>
                        </a:lnSpc>
                        <a:spcBef>
                          <a:spcPts val="200"/>
                        </a:spcBef>
                        <a:spcAft>
                          <a:spcPts val="200"/>
                        </a:spcAft>
                        <a:buNone/>
                      </a:pPr>
                      <a:r>
                        <a:rPr lang="en-US" sz="1300" kern="0">
                          <a:solidFill>
                            <a:schemeClr val="tx2">
                              <a:lumMod val="75000"/>
                            </a:schemeClr>
                          </a:solidFill>
                          <a:effectLst/>
                        </a:rPr>
                        <a:t>11 (17.5%)</a:t>
                      </a:r>
                      <a:r>
                        <a:rPr lang="en-GB" sz="1300" kern="0">
                          <a:solidFill>
                            <a:schemeClr val="tx2">
                              <a:lumMod val="75000"/>
                            </a:schemeClr>
                          </a:solidFill>
                          <a:effectLst/>
                        </a:rPr>
                        <a:t>​</a:t>
                      </a:r>
                      <a:endParaRPr lang="en-CA" sz="13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extLst>
                  <a:ext uri="{0D108BD9-81ED-4DB2-BD59-A6C34878D82A}">
                    <a16:rowId xmlns:a16="http://schemas.microsoft.com/office/drawing/2014/main" val="1201604788"/>
                  </a:ext>
                </a:extLst>
              </a:tr>
              <a:tr h="205368">
                <a:tc>
                  <a:txBody>
                    <a:bodyPr/>
                    <a:lstStyle/>
                    <a:p>
                      <a:pPr fontAlgn="base">
                        <a:lnSpc>
                          <a:spcPct val="100000"/>
                        </a:lnSpc>
                        <a:spcBef>
                          <a:spcPts val="200"/>
                        </a:spcBef>
                        <a:spcAft>
                          <a:spcPts val="200"/>
                        </a:spcAft>
                        <a:buNone/>
                      </a:pPr>
                      <a:r>
                        <a:rPr lang="en-GB" sz="1300" b="1" i="0" kern="0">
                          <a:solidFill>
                            <a:schemeClr val="tx2">
                              <a:lumMod val="75000"/>
                            </a:schemeClr>
                          </a:solidFill>
                          <a:effectLst/>
                        </a:rPr>
                        <a:t>History of controlled hypertension</a:t>
                      </a:r>
                      <a:r>
                        <a:rPr lang="en-GB" sz="1300" b="0" i="0" kern="0">
                          <a:solidFill>
                            <a:schemeClr val="tx2">
                              <a:lumMod val="75000"/>
                            </a:schemeClr>
                          </a:solidFill>
                          <a:effectLst/>
                        </a:rPr>
                        <a:t>​, n (%)</a:t>
                      </a:r>
                      <a:endParaRPr lang="en-CA" sz="1300" b="0" i="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tc>
                  <a:txBody>
                    <a:bodyPr/>
                    <a:lstStyle/>
                    <a:p>
                      <a:pPr algn="ctr" fontAlgn="base">
                        <a:lnSpc>
                          <a:spcPct val="100000"/>
                        </a:lnSpc>
                        <a:spcBef>
                          <a:spcPts val="200"/>
                        </a:spcBef>
                        <a:spcAft>
                          <a:spcPts val="200"/>
                        </a:spcAft>
                        <a:buNone/>
                      </a:pPr>
                      <a:r>
                        <a:rPr lang="en-GB" sz="1300" kern="0">
                          <a:solidFill>
                            <a:schemeClr val="tx2">
                              <a:lumMod val="75000"/>
                            </a:schemeClr>
                          </a:solidFill>
                          <a:effectLst/>
                        </a:rPr>
                        <a:t>19 (82.6%)​</a:t>
                      </a:r>
                      <a:endParaRPr lang="en-CA" sz="13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tc>
                  <a:txBody>
                    <a:bodyPr/>
                    <a:lstStyle/>
                    <a:p>
                      <a:pPr algn="ctr" fontAlgn="base">
                        <a:lnSpc>
                          <a:spcPct val="100000"/>
                        </a:lnSpc>
                        <a:spcBef>
                          <a:spcPts val="200"/>
                        </a:spcBef>
                        <a:spcAft>
                          <a:spcPts val="200"/>
                        </a:spcAft>
                        <a:buNone/>
                      </a:pPr>
                      <a:r>
                        <a:rPr lang="en-GB" sz="1300" kern="0">
                          <a:solidFill>
                            <a:schemeClr val="tx2">
                              <a:lumMod val="75000"/>
                            </a:schemeClr>
                          </a:solidFill>
                          <a:effectLst/>
                        </a:rPr>
                        <a:t>31 (77.5%)​</a:t>
                      </a:r>
                      <a:endParaRPr lang="en-CA" sz="13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tc>
                  <a:txBody>
                    <a:bodyPr/>
                    <a:lstStyle/>
                    <a:p>
                      <a:pPr algn="ctr" fontAlgn="base">
                        <a:lnSpc>
                          <a:spcPct val="100000"/>
                        </a:lnSpc>
                        <a:spcBef>
                          <a:spcPts val="200"/>
                        </a:spcBef>
                        <a:spcAft>
                          <a:spcPts val="200"/>
                        </a:spcAft>
                        <a:buNone/>
                      </a:pPr>
                      <a:r>
                        <a:rPr lang="en-US" sz="1300" kern="0">
                          <a:solidFill>
                            <a:schemeClr val="tx2">
                              <a:lumMod val="75000"/>
                            </a:schemeClr>
                          </a:solidFill>
                          <a:effectLst/>
                        </a:rPr>
                        <a:t>50 (79.4%)</a:t>
                      </a:r>
                      <a:r>
                        <a:rPr lang="en-GB" sz="1300" kern="0">
                          <a:solidFill>
                            <a:schemeClr val="tx2">
                              <a:lumMod val="75000"/>
                            </a:schemeClr>
                          </a:solidFill>
                          <a:effectLst/>
                        </a:rPr>
                        <a:t>​</a:t>
                      </a:r>
                      <a:endParaRPr lang="en-CA" sz="13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extLst>
                  <a:ext uri="{0D108BD9-81ED-4DB2-BD59-A6C34878D82A}">
                    <a16:rowId xmlns:a16="http://schemas.microsoft.com/office/drawing/2014/main" val="3138149767"/>
                  </a:ext>
                </a:extLst>
              </a:tr>
              <a:tr h="410735">
                <a:tc>
                  <a:txBody>
                    <a:bodyPr/>
                    <a:lstStyle/>
                    <a:p>
                      <a:pPr fontAlgn="base">
                        <a:lnSpc>
                          <a:spcPct val="100000"/>
                        </a:lnSpc>
                        <a:spcBef>
                          <a:spcPts val="200"/>
                        </a:spcBef>
                        <a:spcAft>
                          <a:spcPts val="200"/>
                        </a:spcAft>
                        <a:buNone/>
                      </a:pPr>
                      <a:r>
                        <a:rPr lang="en-US" sz="1300" b="1" i="0" kern="0">
                          <a:solidFill>
                            <a:schemeClr val="tx2">
                              <a:lumMod val="75000"/>
                            </a:schemeClr>
                          </a:solidFill>
                          <a:effectLst/>
                        </a:rPr>
                        <a:t>History of hypercholesterolemia or </a:t>
                      </a:r>
                      <a:br>
                        <a:rPr lang="en-US" sz="1300" b="1" i="0" kern="0">
                          <a:solidFill>
                            <a:schemeClr val="tx2">
                              <a:lumMod val="75000"/>
                            </a:schemeClr>
                          </a:solidFill>
                          <a:effectLst/>
                        </a:rPr>
                      </a:br>
                      <a:r>
                        <a:rPr lang="en-US" sz="1300" b="1" i="0" kern="0">
                          <a:solidFill>
                            <a:schemeClr val="tx2">
                              <a:lumMod val="75000"/>
                            </a:schemeClr>
                          </a:solidFill>
                          <a:effectLst/>
                        </a:rPr>
                        <a:t>screening LDL-C &gt;130 mg/dL</a:t>
                      </a:r>
                      <a:r>
                        <a:rPr lang="en-GB" sz="1300" b="1" i="0" kern="0">
                          <a:solidFill>
                            <a:schemeClr val="tx2">
                              <a:lumMod val="75000"/>
                            </a:schemeClr>
                          </a:solidFill>
                          <a:effectLst/>
                        </a:rPr>
                        <a:t>​</a:t>
                      </a:r>
                      <a:r>
                        <a:rPr lang="en-GB" sz="1300" b="0" i="0" kern="0">
                          <a:solidFill>
                            <a:schemeClr val="tx2">
                              <a:lumMod val="75000"/>
                            </a:schemeClr>
                          </a:solidFill>
                          <a:effectLst/>
                        </a:rPr>
                        <a:t>, n (%)</a:t>
                      </a:r>
                      <a:endParaRPr lang="en-CA" sz="1300" b="0" i="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tc>
                  <a:txBody>
                    <a:bodyPr/>
                    <a:lstStyle/>
                    <a:p>
                      <a:pPr algn="ctr" fontAlgn="base">
                        <a:lnSpc>
                          <a:spcPct val="100000"/>
                        </a:lnSpc>
                        <a:spcBef>
                          <a:spcPts val="200"/>
                        </a:spcBef>
                        <a:spcAft>
                          <a:spcPts val="200"/>
                        </a:spcAft>
                        <a:buNone/>
                      </a:pPr>
                      <a:r>
                        <a:rPr lang="en-GB" sz="1300" kern="0">
                          <a:solidFill>
                            <a:schemeClr val="tx2">
                              <a:lumMod val="75000"/>
                            </a:schemeClr>
                          </a:solidFill>
                          <a:effectLst/>
                        </a:rPr>
                        <a:t>15 (65.2%)</a:t>
                      </a:r>
                      <a:r>
                        <a:rPr lang="en-US" sz="1300" kern="0">
                          <a:solidFill>
                            <a:schemeClr val="tx2">
                              <a:lumMod val="75000"/>
                            </a:schemeClr>
                          </a:solidFill>
                          <a:effectLst/>
                        </a:rPr>
                        <a:t>​</a:t>
                      </a:r>
                      <a:endParaRPr lang="en-CA" sz="13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tc>
                  <a:txBody>
                    <a:bodyPr/>
                    <a:lstStyle/>
                    <a:p>
                      <a:pPr algn="ctr" fontAlgn="base">
                        <a:lnSpc>
                          <a:spcPct val="100000"/>
                        </a:lnSpc>
                        <a:spcBef>
                          <a:spcPts val="200"/>
                        </a:spcBef>
                        <a:spcAft>
                          <a:spcPts val="200"/>
                        </a:spcAft>
                        <a:buNone/>
                      </a:pPr>
                      <a:r>
                        <a:rPr lang="en-GB" sz="1300" kern="0">
                          <a:solidFill>
                            <a:schemeClr val="tx2">
                              <a:lumMod val="75000"/>
                            </a:schemeClr>
                          </a:solidFill>
                          <a:effectLst/>
                        </a:rPr>
                        <a:t>35 (87.5%)</a:t>
                      </a:r>
                      <a:r>
                        <a:rPr lang="en-US" sz="1300" kern="0">
                          <a:solidFill>
                            <a:schemeClr val="tx2">
                              <a:lumMod val="75000"/>
                            </a:schemeClr>
                          </a:solidFill>
                          <a:effectLst/>
                        </a:rPr>
                        <a:t>​</a:t>
                      </a:r>
                      <a:endParaRPr lang="en-CA" sz="13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tc>
                  <a:txBody>
                    <a:bodyPr/>
                    <a:lstStyle/>
                    <a:p>
                      <a:pPr algn="ctr" fontAlgn="base">
                        <a:lnSpc>
                          <a:spcPct val="100000"/>
                        </a:lnSpc>
                        <a:spcBef>
                          <a:spcPts val="200"/>
                        </a:spcBef>
                        <a:spcAft>
                          <a:spcPts val="200"/>
                        </a:spcAft>
                        <a:buNone/>
                      </a:pPr>
                      <a:r>
                        <a:rPr lang="en-GB" sz="1300" kern="0">
                          <a:solidFill>
                            <a:schemeClr val="tx2">
                              <a:lumMod val="75000"/>
                            </a:schemeClr>
                          </a:solidFill>
                          <a:effectLst/>
                        </a:rPr>
                        <a:t>50 (79.4%)</a:t>
                      </a:r>
                      <a:r>
                        <a:rPr lang="en-US" sz="1300" kern="0">
                          <a:solidFill>
                            <a:schemeClr val="tx2">
                              <a:lumMod val="75000"/>
                            </a:schemeClr>
                          </a:solidFill>
                          <a:effectLst/>
                        </a:rPr>
                        <a:t>​</a:t>
                      </a:r>
                      <a:endParaRPr lang="en-CA" sz="13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extLst>
                  <a:ext uri="{0D108BD9-81ED-4DB2-BD59-A6C34878D82A}">
                    <a16:rowId xmlns:a16="http://schemas.microsoft.com/office/drawing/2014/main" val="287196261"/>
                  </a:ext>
                </a:extLst>
              </a:tr>
              <a:tr h="205368">
                <a:tc>
                  <a:txBody>
                    <a:bodyPr/>
                    <a:lstStyle/>
                    <a:p>
                      <a:pPr fontAlgn="base">
                        <a:lnSpc>
                          <a:spcPct val="100000"/>
                        </a:lnSpc>
                        <a:spcBef>
                          <a:spcPts val="200"/>
                        </a:spcBef>
                        <a:spcAft>
                          <a:spcPts val="200"/>
                        </a:spcAft>
                        <a:buNone/>
                      </a:pPr>
                      <a:r>
                        <a:rPr lang="en-GB" sz="1300" b="1" i="0" kern="0">
                          <a:solidFill>
                            <a:schemeClr val="tx2">
                              <a:lumMod val="75000"/>
                            </a:schemeClr>
                          </a:solidFill>
                          <a:effectLst/>
                        </a:rPr>
                        <a:t>History of hypercholesterolemia</a:t>
                      </a:r>
                      <a:r>
                        <a:rPr lang="en-GB" sz="1300" b="0" i="0" kern="0">
                          <a:solidFill>
                            <a:schemeClr val="tx2">
                              <a:lumMod val="75000"/>
                            </a:schemeClr>
                          </a:solidFill>
                          <a:effectLst/>
                        </a:rPr>
                        <a:t>, n (%) ​</a:t>
                      </a:r>
                      <a:endParaRPr lang="en-CA" sz="1300" b="0" i="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tc>
                  <a:txBody>
                    <a:bodyPr/>
                    <a:lstStyle/>
                    <a:p>
                      <a:pPr algn="ctr" fontAlgn="base">
                        <a:lnSpc>
                          <a:spcPct val="100000"/>
                        </a:lnSpc>
                        <a:spcBef>
                          <a:spcPts val="200"/>
                        </a:spcBef>
                        <a:spcAft>
                          <a:spcPts val="200"/>
                        </a:spcAft>
                        <a:buNone/>
                      </a:pPr>
                      <a:r>
                        <a:rPr lang="en-GB" sz="1300" kern="0">
                          <a:solidFill>
                            <a:schemeClr val="tx2">
                              <a:lumMod val="75000"/>
                            </a:schemeClr>
                          </a:solidFill>
                          <a:effectLst/>
                        </a:rPr>
                        <a:t>6 (26.1%)</a:t>
                      </a:r>
                      <a:r>
                        <a:rPr lang="en-US" sz="1300" kern="0">
                          <a:solidFill>
                            <a:schemeClr val="tx2">
                              <a:lumMod val="75000"/>
                            </a:schemeClr>
                          </a:solidFill>
                          <a:effectLst/>
                        </a:rPr>
                        <a:t>​</a:t>
                      </a:r>
                      <a:endParaRPr lang="en-CA" sz="13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tc>
                  <a:txBody>
                    <a:bodyPr/>
                    <a:lstStyle/>
                    <a:p>
                      <a:pPr algn="ctr" fontAlgn="base">
                        <a:lnSpc>
                          <a:spcPct val="100000"/>
                        </a:lnSpc>
                        <a:spcBef>
                          <a:spcPts val="200"/>
                        </a:spcBef>
                        <a:spcAft>
                          <a:spcPts val="200"/>
                        </a:spcAft>
                        <a:buNone/>
                      </a:pPr>
                      <a:r>
                        <a:rPr lang="en-GB" sz="1300" kern="0">
                          <a:solidFill>
                            <a:schemeClr val="tx2">
                              <a:lumMod val="75000"/>
                            </a:schemeClr>
                          </a:solidFill>
                          <a:effectLst/>
                        </a:rPr>
                        <a:t>11 (27.5%)</a:t>
                      </a:r>
                      <a:r>
                        <a:rPr lang="en-US" sz="1300" kern="0">
                          <a:solidFill>
                            <a:schemeClr val="tx2">
                              <a:lumMod val="75000"/>
                            </a:schemeClr>
                          </a:solidFill>
                          <a:effectLst/>
                        </a:rPr>
                        <a:t>​</a:t>
                      </a:r>
                      <a:endParaRPr lang="en-CA" sz="13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tc>
                  <a:txBody>
                    <a:bodyPr/>
                    <a:lstStyle/>
                    <a:p>
                      <a:pPr algn="ctr" fontAlgn="base">
                        <a:lnSpc>
                          <a:spcPct val="100000"/>
                        </a:lnSpc>
                        <a:spcBef>
                          <a:spcPts val="200"/>
                        </a:spcBef>
                        <a:spcAft>
                          <a:spcPts val="200"/>
                        </a:spcAft>
                        <a:buNone/>
                      </a:pPr>
                      <a:r>
                        <a:rPr lang="en-GB" sz="1300" kern="0">
                          <a:solidFill>
                            <a:schemeClr val="tx2">
                              <a:lumMod val="75000"/>
                            </a:schemeClr>
                          </a:solidFill>
                          <a:effectLst/>
                        </a:rPr>
                        <a:t>17 (27.0%)</a:t>
                      </a:r>
                      <a:r>
                        <a:rPr lang="en-US" sz="1300" kern="0">
                          <a:solidFill>
                            <a:schemeClr val="tx2">
                              <a:lumMod val="75000"/>
                            </a:schemeClr>
                          </a:solidFill>
                          <a:effectLst/>
                        </a:rPr>
                        <a:t>​</a:t>
                      </a:r>
                      <a:endParaRPr lang="en-CA" sz="13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extLst>
                  <a:ext uri="{0D108BD9-81ED-4DB2-BD59-A6C34878D82A}">
                    <a16:rowId xmlns:a16="http://schemas.microsoft.com/office/drawing/2014/main" val="1206469340"/>
                  </a:ext>
                </a:extLst>
              </a:tr>
              <a:tr h="205368">
                <a:tc>
                  <a:txBody>
                    <a:bodyPr/>
                    <a:lstStyle/>
                    <a:p>
                      <a:pPr fontAlgn="base">
                        <a:lnSpc>
                          <a:spcPct val="100000"/>
                        </a:lnSpc>
                        <a:spcBef>
                          <a:spcPts val="200"/>
                        </a:spcBef>
                        <a:spcAft>
                          <a:spcPts val="200"/>
                        </a:spcAft>
                        <a:buNone/>
                      </a:pPr>
                      <a:r>
                        <a:rPr lang="en-GB" sz="1300" b="1" i="0" kern="0">
                          <a:solidFill>
                            <a:schemeClr val="tx2">
                              <a:lumMod val="75000"/>
                            </a:schemeClr>
                          </a:solidFill>
                          <a:effectLst/>
                        </a:rPr>
                        <a:t>Statin use​</a:t>
                      </a:r>
                      <a:r>
                        <a:rPr lang="en-GB" sz="1300" b="0" i="0" kern="0">
                          <a:solidFill>
                            <a:schemeClr val="tx2">
                              <a:lumMod val="75000"/>
                            </a:schemeClr>
                          </a:solidFill>
                          <a:effectLst/>
                        </a:rPr>
                        <a:t>, n (%)</a:t>
                      </a:r>
                      <a:endParaRPr lang="en-CA" sz="1300" b="0" i="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tc>
                  <a:txBody>
                    <a:bodyPr/>
                    <a:lstStyle/>
                    <a:p>
                      <a:pPr algn="ctr" fontAlgn="base">
                        <a:lnSpc>
                          <a:spcPct val="100000"/>
                        </a:lnSpc>
                        <a:spcBef>
                          <a:spcPts val="200"/>
                        </a:spcBef>
                        <a:spcAft>
                          <a:spcPts val="200"/>
                        </a:spcAft>
                        <a:buNone/>
                      </a:pPr>
                      <a:r>
                        <a:rPr lang="en-GB" sz="1300" kern="0">
                          <a:solidFill>
                            <a:schemeClr val="tx2">
                              <a:lumMod val="75000"/>
                            </a:schemeClr>
                          </a:solidFill>
                          <a:effectLst/>
                        </a:rPr>
                        <a:t>3 (13.0%)​</a:t>
                      </a:r>
                      <a:endParaRPr lang="en-CA" sz="13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tc>
                  <a:txBody>
                    <a:bodyPr/>
                    <a:lstStyle/>
                    <a:p>
                      <a:pPr algn="ctr" fontAlgn="base">
                        <a:lnSpc>
                          <a:spcPct val="100000"/>
                        </a:lnSpc>
                        <a:spcBef>
                          <a:spcPts val="200"/>
                        </a:spcBef>
                        <a:spcAft>
                          <a:spcPts val="200"/>
                        </a:spcAft>
                        <a:buNone/>
                      </a:pPr>
                      <a:r>
                        <a:rPr lang="en-GB" sz="1300" kern="0">
                          <a:solidFill>
                            <a:schemeClr val="tx2">
                              <a:lumMod val="75000"/>
                            </a:schemeClr>
                          </a:solidFill>
                          <a:effectLst/>
                        </a:rPr>
                        <a:t>8 (20.0%)​</a:t>
                      </a:r>
                      <a:endParaRPr lang="en-CA" sz="13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tc>
                  <a:txBody>
                    <a:bodyPr/>
                    <a:lstStyle/>
                    <a:p>
                      <a:pPr algn="ctr" fontAlgn="base">
                        <a:lnSpc>
                          <a:spcPct val="100000"/>
                        </a:lnSpc>
                        <a:spcBef>
                          <a:spcPts val="200"/>
                        </a:spcBef>
                        <a:spcAft>
                          <a:spcPts val="200"/>
                        </a:spcAft>
                        <a:buNone/>
                      </a:pPr>
                      <a:r>
                        <a:rPr lang="en-US" sz="1300" kern="0">
                          <a:solidFill>
                            <a:schemeClr val="tx2">
                              <a:lumMod val="75000"/>
                            </a:schemeClr>
                          </a:solidFill>
                          <a:effectLst/>
                        </a:rPr>
                        <a:t>11 (17.5%)</a:t>
                      </a:r>
                      <a:r>
                        <a:rPr lang="en-GB" sz="1300" kern="0">
                          <a:solidFill>
                            <a:schemeClr val="tx2">
                              <a:lumMod val="75000"/>
                            </a:schemeClr>
                          </a:solidFill>
                          <a:effectLst/>
                        </a:rPr>
                        <a:t>​</a:t>
                      </a:r>
                      <a:endParaRPr lang="en-CA" sz="13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extLst>
                  <a:ext uri="{0D108BD9-81ED-4DB2-BD59-A6C34878D82A}">
                    <a16:rowId xmlns:a16="http://schemas.microsoft.com/office/drawing/2014/main" val="2407376698"/>
                  </a:ext>
                </a:extLst>
              </a:tr>
              <a:tr h="205368">
                <a:tc>
                  <a:txBody>
                    <a:bodyPr/>
                    <a:lstStyle/>
                    <a:p>
                      <a:pPr fontAlgn="base">
                        <a:lnSpc>
                          <a:spcPct val="100000"/>
                        </a:lnSpc>
                        <a:spcBef>
                          <a:spcPts val="200"/>
                        </a:spcBef>
                        <a:spcAft>
                          <a:spcPts val="200"/>
                        </a:spcAft>
                        <a:buNone/>
                      </a:pPr>
                      <a:r>
                        <a:rPr lang="en-US" sz="1300" b="1" i="0" kern="0">
                          <a:solidFill>
                            <a:schemeClr val="tx2">
                              <a:lumMod val="75000"/>
                            </a:schemeClr>
                          </a:solidFill>
                          <a:effectLst/>
                        </a:rPr>
                        <a:t>LDL-C, mg/dL</a:t>
                      </a:r>
                      <a:r>
                        <a:rPr lang="en-US" sz="1300" b="0" i="0" kern="0">
                          <a:solidFill>
                            <a:schemeClr val="tx2">
                              <a:lumMod val="75000"/>
                            </a:schemeClr>
                          </a:solidFill>
                          <a:effectLst/>
                        </a:rPr>
                        <a:t>; mean (SD)</a:t>
                      </a:r>
                      <a:r>
                        <a:rPr lang="en-GB" sz="1300" b="0" i="0" kern="0">
                          <a:solidFill>
                            <a:schemeClr val="tx2">
                              <a:lumMod val="75000"/>
                            </a:schemeClr>
                          </a:solidFill>
                          <a:effectLst/>
                        </a:rPr>
                        <a:t>​</a:t>
                      </a:r>
                      <a:endParaRPr lang="en-CA" sz="1300" b="0" i="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tc>
                  <a:txBody>
                    <a:bodyPr/>
                    <a:lstStyle/>
                    <a:p>
                      <a:pPr algn="ctr" fontAlgn="base">
                        <a:lnSpc>
                          <a:spcPct val="100000"/>
                        </a:lnSpc>
                        <a:spcBef>
                          <a:spcPts val="200"/>
                        </a:spcBef>
                        <a:spcAft>
                          <a:spcPts val="200"/>
                        </a:spcAft>
                        <a:buNone/>
                      </a:pPr>
                      <a:r>
                        <a:rPr lang="en-GB" sz="1300" kern="0">
                          <a:solidFill>
                            <a:schemeClr val="tx2">
                              <a:lumMod val="75000"/>
                            </a:schemeClr>
                          </a:solidFill>
                          <a:effectLst/>
                        </a:rPr>
                        <a:t>121.2 (30.8)</a:t>
                      </a:r>
                      <a:r>
                        <a:rPr lang="en-US" sz="1300" kern="0">
                          <a:solidFill>
                            <a:schemeClr val="tx2">
                              <a:lumMod val="75000"/>
                            </a:schemeClr>
                          </a:solidFill>
                          <a:effectLst/>
                        </a:rPr>
                        <a:t>​</a:t>
                      </a:r>
                      <a:endParaRPr lang="en-CA" sz="13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tc>
                  <a:txBody>
                    <a:bodyPr/>
                    <a:lstStyle/>
                    <a:p>
                      <a:pPr algn="ctr" fontAlgn="base">
                        <a:lnSpc>
                          <a:spcPct val="100000"/>
                        </a:lnSpc>
                        <a:spcBef>
                          <a:spcPts val="200"/>
                        </a:spcBef>
                        <a:spcAft>
                          <a:spcPts val="200"/>
                        </a:spcAft>
                        <a:buNone/>
                      </a:pPr>
                      <a:r>
                        <a:rPr lang="en-GB" sz="1300" kern="0">
                          <a:solidFill>
                            <a:schemeClr val="tx2">
                              <a:lumMod val="75000"/>
                            </a:schemeClr>
                          </a:solidFill>
                          <a:effectLst/>
                        </a:rPr>
                        <a:t>132.8 (28.5)</a:t>
                      </a:r>
                      <a:r>
                        <a:rPr lang="en-US" sz="1300" kern="0">
                          <a:solidFill>
                            <a:schemeClr val="tx2">
                              <a:lumMod val="75000"/>
                            </a:schemeClr>
                          </a:solidFill>
                          <a:effectLst/>
                        </a:rPr>
                        <a:t>​</a:t>
                      </a:r>
                      <a:endParaRPr lang="en-CA" sz="13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tc>
                  <a:txBody>
                    <a:bodyPr/>
                    <a:lstStyle/>
                    <a:p>
                      <a:pPr algn="ctr" fontAlgn="base">
                        <a:lnSpc>
                          <a:spcPct val="100000"/>
                        </a:lnSpc>
                        <a:spcBef>
                          <a:spcPts val="200"/>
                        </a:spcBef>
                        <a:spcAft>
                          <a:spcPts val="200"/>
                        </a:spcAft>
                        <a:buNone/>
                      </a:pPr>
                      <a:r>
                        <a:rPr lang="en-US" sz="1300" kern="0">
                          <a:solidFill>
                            <a:schemeClr val="tx2">
                              <a:lumMod val="75000"/>
                            </a:schemeClr>
                          </a:solidFill>
                          <a:effectLst/>
                        </a:rPr>
                        <a:t>128.6 (29.7)</a:t>
                      </a:r>
                      <a:r>
                        <a:rPr lang="en-GB" sz="1300" kern="0">
                          <a:solidFill>
                            <a:schemeClr val="tx2">
                              <a:lumMod val="75000"/>
                            </a:schemeClr>
                          </a:solidFill>
                          <a:effectLst/>
                        </a:rPr>
                        <a:t>​</a:t>
                      </a:r>
                      <a:endParaRPr lang="en-CA" sz="13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extLst>
                  <a:ext uri="{0D108BD9-81ED-4DB2-BD59-A6C34878D82A}">
                    <a16:rowId xmlns:a16="http://schemas.microsoft.com/office/drawing/2014/main" val="1424890763"/>
                  </a:ext>
                </a:extLst>
              </a:tr>
              <a:tr h="205368">
                <a:tc>
                  <a:txBody>
                    <a:bodyPr/>
                    <a:lstStyle/>
                    <a:p>
                      <a:pPr fontAlgn="base">
                        <a:lnSpc>
                          <a:spcPct val="100000"/>
                        </a:lnSpc>
                        <a:spcBef>
                          <a:spcPts val="200"/>
                        </a:spcBef>
                        <a:spcAft>
                          <a:spcPts val="200"/>
                        </a:spcAft>
                        <a:buNone/>
                      </a:pPr>
                      <a:r>
                        <a:rPr lang="en-US" sz="1300" b="1" i="0" kern="0">
                          <a:solidFill>
                            <a:schemeClr val="tx2">
                              <a:lumMod val="75000"/>
                            </a:schemeClr>
                          </a:solidFill>
                          <a:effectLst/>
                        </a:rPr>
                        <a:t>HDL-C, mg/dL</a:t>
                      </a:r>
                      <a:r>
                        <a:rPr lang="en-US" sz="1300" b="0" i="0" kern="0">
                          <a:solidFill>
                            <a:schemeClr val="tx2">
                              <a:lumMod val="75000"/>
                            </a:schemeClr>
                          </a:solidFill>
                          <a:effectLst/>
                        </a:rPr>
                        <a:t>; mean (SD)</a:t>
                      </a:r>
                      <a:r>
                        <a:rPr lang="en-GB" sz="1300" b="0" i="0" kern="0">
                          <a:solidFill>
                            <a:schemeClr val="tx2">
                              <a:lumMod val="75000"/>
                            </a:schemeClr>
                          </a:solidFill>
                          <a:effectLst/>
                        </a:rPr>
                        <a:t>​</a:t>
                      </a:r>
                      <a:endParaRPr lang="en-CA" sz="1300" b="0" i="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tc>
                  <a:txBody>
                    <a:bodyPr/>
                    <a:lstStyle/>
                    <a:p>
                      <a:pPr algn="ctr" fontAlgn="base">
                        <a:lnSpc>
                          <a:spcPct val="100000"/>
                        </a:lnSpc>
                        <a:spcBef>
                          <a:spcPts val="200"/>
                        </a:spcBef>
                        <a:spcAft>
                          <a:spcPts val="200"/>
                        </a:spcAft>
                        <a:buNone/>
                      </a:pPr>
                      <a:r>
                        <a:rPr lang="en-US" sz="1300" kern="0">
                          <a:solidFill>
                            <a:schemeClr val="tx2">
                              <a:lumMod val="75000"/>
                            </a:schemeClr>
                          </a:solidFill>
                          <a:effectLst/>
                        </a:rPr>
                        <a:t>53.2 (13.6)</a:t>
                      </a:r>
                      <a:r>
                        <a:rPr lang="en-GB" sz="1300" kern="0">
                          <a:solidFill>
                            <a:schemeClr val="tx2">
                              <a:lumMod val="75000"/>
                            </a:schemeClr>
                          </a:solidFill>
                          <a:effectLst/>
                        </a:rPr>
                        <a:t>​</a:t>
                      </a:r>
                      <a:endParaRPr lang="en-CA" sz="13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tc>
                  <a:txBody>
                    <a:bodyPr/>
                    <a:lstStyle/>
                    <a:p>
                      <a:pPr algn="ctr" fontAlgn="base">
                        <a:lnSpc>
                          <a:spcPct val="100000"/>
                        </a:lnSpc>
                        <a:spcBef>
                          <a:spcPts val="200"/>
                        </a:spcBef>
                        <a:spcAft>
                          <a:spcPts val="200"/>
                        </a:spcAft>
                        <a:buNone/>
                      </a:pPr>
                      <a:r>
                        <a:rPr lang="en-US" sz="1300" kern="0">
                          <a:solidFill>
                            <a:schemeClr val="tx2">
                              <a:lumMod val="75000"/>
                            </a:schemeClr>
                          </a:solidFill>
                          <a:effectLst/>
                        </a:rPr>
                        <a:t>50.7 (13.0)</a:t>
                      </a:r>
                      <a:r>
                        <a:rPr lang="en-GB" sz="1300" kern="0">
                          <a:solidFill>
                            <a:schemeClr val="tx2">
                              <a:lumMod val="75000"/>
                            </a:schemeClr>
                          </a:solidFill>
                          <a:effectLst/>
                        </a:rPr>
                        <a:t>​</a:t>
                      </a:r>
                      <a:endParaRPr lang="en-CA" sz="13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tc>
                  <a:txBody>
                    <a:bodyPr/>
                    <a:lstStyle/>
                    <a:p>
                      <a:pPr algn="ctr" fontAlgn="base">
                        <a:lnSpc>
                          <a:spcPct val="100000"/>
                        </a:lnSpc>
                        <a:spcBef>
                          <a:spcPts val="200"/>
                        </a:spcBef>
                        <a:spcAft>
                          <a:spcPts val="200"/>
                        </a:spcAft>
                        <a:buNone/>
                      </a:pPr>
                      <a:r>
                        <a:rPr lang="en-US" sz="1300" kern="0">
                          <a:solidFill>
                            <a:schemeClr val="tx2">
                              <a:lumMod val="75000"/>
                            </a:schemeClr>
                          </a:solidFill>
                          <a:effectLst/>
                        </a:rPr>
                        <a:t>51.6 (13.2)</a:t>
                      </a:r>
                      <a:r>
                        <a:rPr lang="en-GB" sz="1300" kern="0">
                          <a:solidFill>
                            <a:schemeClr val="tx2">
                              <a:lumMod val="75000"/>
                            </a:schemeClr>
                          </a:solidFill>
                          <a:effectLst/>
                        </a:rPr>
                        <a:t>​</a:t>
                      </a:r>
                      <a:endParaRPr lang="en-CA" sz="13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extLst>
                  <a:ext uri="{0D108BD9-81ED-4DB2-BD59-A6C34878D82A}">
                    <a16:rowId xmlns:a16="http://schemas.microsoft.com/office/drawing/2014/main" val="3677935130"/>
                  </a:ext>
                </a:extLst>
              </a:tr>
              <a:tr h="205368">
                <a:tc>
                  <a:txBody>
                    <a:bodyPr/>
                    <a:lstStyle/>
                    <a:p>
                      <a:pPr fontAlgn="base">
                        <a:lnSpc>
                          <a:spcPct val="100000"/>
                        </a:lnSpc>
                        <a:spcBef>
                          <a:spcPts val="200"/>
                        </a:spcBef>
                        <a:spcAft>
                          <a:spcPts val="200"/>
                        </a:spcAft>
                        <a:buNone/>
                      </a:pPr>
                      <a:r>
                        <a:rPr lang="en-GB" sz="1300" b="1" i="0" kern="0">
                          <a:solidFill>
                            <a:schemeClr val="tx2">
                              <a:lumMod val="75000"/>
                            </a:schemeClr>
                          </a:solidFill>
                          <a:effectLst/>
                        </a:rPr>
                        <a:t>Total cholesterol, mg/dL</a:t>
                      </a:r>
                      <a:r>
                        <a:rPr lang="en-US" sz="1300" b="0" i="0" kern="0">
                          <a:solidFill>
                            <a:schemeClr val="tx2">
                              <a:lumMod val="75000"/>
                            </a:schemeClr>
                          </a:solidFill>
                          <a:effectLst/>
                        </a:rPr>
                        <a:t>; mean (SD)</a:t>
                      </a:r>
                      <a:r>
                        <a:rPr lang="en-GB" sz="1300" b="0" i="0" kern="0">
                          <a:solidFill>
                            <a:schemeClr val="tx2">
                              <a:lumMod val="75000"/>
                            </a:schemeClr>
                          </a:solidFill>
                          <a:effectLst/>
                        </a:rPr>
                        <a:t>​</a:t>
                      </a:r>
                      <a:endParaRPr lang="en-CA" sz="1300" b="0" i="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tc>
                  <a:txBody>
                    <a:bodyPr/>
                    <a:lstStyle/>
                    <a:p>
                      <a:pPr algn="ctr" fontAlgn="base">
                        <a:lnSpc>
                          <a:spcPct val="100000"/>
                        </a:lnSpc>
                        <a:spcBef>
                          <a:spcPts val="200"/>
                        </a:spcBef>
                        <a:spcAft>
                          <a:spcPts val="200"/>
                        </a:spcAft>
                        <a:buNone/>
                      </a:pPr>
                      <a:r>
                        <a:rPr lang="en-GB" sz="1300" kern="0">
                          <a:solidFill>
                            <a:schemeClr val="tx2">
                              <a:lumMod val="75000"/>
                            </a:schemeClr>
                          </a:solidFill>
                          <a:effectLst/>
                        </a:rPr>
                        <a:t>199.1 (35.6)</a:t>
                      </a:r>
                      <a:r>
                        <a:rPr lang="en-US" sz="1300" kern="0">
                          <a:solidFill>
                            <a:schemeClr val="tx2">
                              <a:lumMod val="75000"/>
                            </a:schemeClr>
                          </a:solidFill>
                          <a:effectLst/>
                        </a:rPr>
                        <a:t>​</a:t>
                      </a:r>
                      <a:endParaRPr lang="en-CA" sz="13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tc>
                  <a:txBody>
                    <a:bodyPr/>
                    <a:lstStyle/>
                    <a:p>
                      <a:pPr algn="ctr" fontAlgn="base">
                        <a:lnSpc>
                          <a:spcPct val="100000"/>
                        </a:lnSpc>
                        <a:spcBef>
                          <a:spcPts val="200"/>
                        </a:spcBef>
                        <a:spcAft>
                          <a:spcPts val="200"/>
                        </a:spcAft>
                        <a:buNone/>
                      </a:pPr>
                      <a:r>
                        <a:rPr lang="en-GB" sz="1300" kern="0">
                          <a:solidFill>
                            <a:schemeClr val="tx2">
                              <a:lumMod val="75000"/>
                            </a:schemeClr>
                          </a:solidFill>
                          <a:effectLst/>
                        </a:rPr>
                        <a:t>205.7 (34.2)</a:t>
                      </a:r>
                      <a:r>
                        <a:rPr lang="en-US" sz="1300" kern="0">
                          <a:solidFill>
                            <a:schemeClr val="tx2">
                              <a:lumMod val="75000"/>
                            </a:schemeClr>
                          </a:solidFill>
                          <a:effectLst/>
                        </a:rPr>
                        <a:t>​</a:t>
                      </a:r>
                      <a:endParaRPr lang="en-CA" sz="13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tc>
                  <a:txBody>
                    <a:bodyPr/>
                    <a:lstStyle/>
                    <a:p>
                      <a:pPr algn="ctr" fontAlgn="base">
                        <a:lnSpc>
                          <a:spcPct val="100000"/>
                        </a:lnSpc>
                        <a:spcBef>
                          <a:spcPts val="200"/>
                        </a:spcBef>
                        <a:spcAft>
                          <a:spcPts val="200"/>
                        </a:spcAft>
                        <a:buNone/>
                      </a:pPr>
                      <a:r>
                        <a:rPr lang="en-US" sz="1300" kern="0">
                          <a:solidFill>
                            <a:schemeClr val="tx2">
                              <a:lumMod val="75000"/>
                            </a:schemeClr>
                          </a:solidFill>
                          <a:effectLst/>
                        </a:rPr>
                        <a:t>203.3 (34.6)</a:t>
                      </a:r>
                      <a:r>
                        <a:rPr lang="en-GB" sz="1300" kern="0">
                          <a:solidFill>
                            <a:schemeClr val="tx2">
                              <a:lumMod val="75000"/>
                            </a:schemeClr>
                          </a:solidFill>
                          <a:effectLst/>
                        </a:rPr>
                        <a:t>​</a:t>
                      </a:r>
                      <a:endParaRPr lang="en-CA" sz="13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extLst>
                  <a:ext uri="{0D108BD9-81ED-4DB2-BD59-A6C34878D82A}">
                    <a16:rowId xmlns:a16="http://schemas.microsoft.com/office/drawing/2014/main" val="3861250571"/>
                  </a:ext>
                </a:extLst>
              </a:tr>
              <a:tr h="205368">
                <a:tc>
                  <a:txBody>
                    <a:bodyPr/>
                    <a:lstStyle/>
                    <a:p>
                      <a:pPr fontAlgn="base">
                        <a:lnSpc>
                          <a:spcPct val="100000"/>
                        </a:lnSpc>
                        <a:spcBef>
                          <a:spcPts val="200"/>
                        </a:spcBef>
                        <a:spcAft>
                          <a:spcPts val="200"/>
                        </a:spcAft>
                        <a:buNone/>
                      </a:pPr>
                      <a:r>
                        <a:rPr lang="en-US" sz="1300" b="1" i="0" kern="0">
                          <a:solidFill>
                            <a:schemeClr val="tx2">
                              <a:lumMod val="75000"/>
                            </a:schemeClr>
                          </a:solidFill>
                          <a:effectLst/>
                        </a:rPr>
                        <a:t>Triglycerides, mg/dL</a:t>
                      </a:r>
                      <a:r>
                        <a:rPr lang="en-US" sz="1300" b="0" i="0" kern="0">
                          <a:solidFill>
                            <a:schemeClr val="tx2">
                              <a:lumMod val="75000"/>
                            </a:schemeClr>
                          </a:solidFill>
                          <a:effectLst/>
                        </a:rPr>
                        <a:t>; median (IQR)</a:t>
                      </a:r>
                      <a:r>
                        <a:rPr lang="en-GB" sz="1300" b="0" i="0" kern="0">
                          <a:solidFill>
                            <a:schemeClr val="tx2">
                              <a:lumMod val="75000"/>
                            </a:schemeClr>
                          </a:solidFill>
                          <a:effectLst/>
                        </a:rPr>
                        <a:t>​</a:t>
                      </a:r>
                      <a:endParaRPr lang="en-CA" sz="1300" b="0" i="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tc>
                  <a:txBody>
                    <a:bodyPr/>
                    <a:lstStyle/>
                    <a:p>
                      <a:pPr algn="ctr" fontAlgn="base">
                        <a:lnSpc>
                          <a:spcPct val="100000"/>
                        </a:lnSpc>
                        <a:spcBef>
                          <a:spcPts val="200"/>
                        </a:spcBef>
                        <a:spcAft>
                          <a:spcPts val="200"/>
                        </a:spcAft>
                        <a:buNone/>
                      </a:pPr>
                      <a:r>
                        <a:rPr lang="en-GB" sz="1300" kern="0">
                          <a:solidFill>
                            <a:schemeClr val="tx2">
                              <a:lumMod val="75000"/>
                            </a:schemeClr>
                          </a:solidFill>
                          <a:effectLst/>
                        </a:rPr>
                        <a:t>120.0 (91.0−244.0)</a:t>
                      </a:r>
                      <a:r>
                        <a:rPr lang="en-US" sz="1300" kern="0">
                          <a:solidFill>
                            <a:schemeClr val="tx2">
                              <a:lumMod val="75000"/>
                            </a:schemeClr>
                          </a:solidFill>
                          <a:effectLst/>
                        </a:rPr>
                        <a:t>​</a:t>
                      </a:r>
                      <a:endParaRPr lang="en-CA" sz="13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tc>
                  <a:txBody>
                    <a:bodyPr/>
                    <a:lstStyle/>
                    <a:p>
                      <a:pPr algn="ctr" fontAlgn="base">
                        <a:lnSpc>
                          <a:spcPct val="100000"/>
                        </a:lnSpc>
                        <a:spcBef>
                          <a:spcPts val="200"/>
                        </a:spcBef>
                        <a:spcAft>
                          <a:spcPts val="200"/>
                        </a:spcAft>
                        <a:buNone/>
                      </a:pPr>
                      <a:r>
                        <a:rPr lang="en-GB" sz="1300" kern="0">
                          <a:solidFill>
                            <a:schemeClr val="tx2">
                              <a:lumMod val="75000"/>
                            </a:schemeClr>
                          </a:solidFill>
                          <a:effectLst/>
                        </a:rPr>
                        <a:t>120.5 (99.8−164.0)</a:t>
                      </a:r>
                      <a:r>
                        <a:rPr lang="en-US" sz="1300" kern="0">
                          <a:solidFill>
                            <a:schemeClr val="tx2">
                              <a:lumMod val="75000"/>
                            </a:schemeClr>
                          </a:solidFill>
                          <a:effectLst/>
                        </a:rPr>
                        <a:t>​</a:t>
                      </a:r>
                      <a:endParaRPr lang="en-CA" sz="13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tc>
                  <a:txBody>
                    <a:bodyPr/>
                    <a:lstStyle/>
                    <a:p>
                      <a:pPr algn="ctr" fontAlgn="base">
                        <a:lnSpc>
                          <a:spcPct val="100000"/>
                        </a:lnSpc>
                        <a:spcBef>
                          <a:spcPts val="200"/>
                        </a:spcBef>
                        <a:spcAft>
                          <a:spcPts val="200"/>
                        </a:spcAft>
                        <a:buNone/>
                      </a:pPr>
                      <a:r>
                        <a:rPr lang="en-US" sz="1300" kern="0">
                          <a:solidFill>
                            <a:schemeClr val="tx2">
                              <a:lumMod val="75000"/>
                            </a:schemeClr>
                          </a:solidFill>
                          <a:effectLst/>
                        </a:rPr>
                        <a:t>120.0 (99.0-180.0)</a:t>
                      </a:r>
                      <a:r>
                        <a:rPr lang="en-GB" sz="1300" kern="0">
                          <a:solidFill>
                            <a:schemeClr val="tx2">
                              <a:lumMod val="75000"/>
                            </a:schemeClr>
                          </a:solidFill>
                          <a:effectLst/>
                        </a:rPr>
                        <a:t>​</a:t>
                      </a:r>
                      <a:endParaRPr lang="en-CA" sz="13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extLst>
                  <a:ext uri="{0D108BD9-81ED-4DB2-BD59-A6C34878D82A}">
                    <a16:rowId xmlns:a16="http://schemas.microsoft.com/office/drawing/2014/main" val="528436659"/>
                  </a:ext>
                </a:extLst>
              </a:tr>
              <a:tr h="205368">
                <a:tc>
                  <a:txBody>
                    <a:bodyPr/>
                    <a:lstStyle/>
                    <a:p>
                      <a:pPr fontAlgn="base">
                        <a:lnSpc>
                          <a:spcPct val="100000"/>
                        </a:lnSpc>
                        <a:spcBef>
                          <a:spcPts val="200"/>
                        </a:spcBef>
                        <a:spcAft>
                          <a:spcPts val="200"/>
                        </a:spcAft>
                        <a:buNone/>
                      </a:pPr>
                      <a:r>
                        <a:rPr lang="en-GB" sz="1300" b="1" i="0" kern="100">
                          <a:solidFill>
                            <a:schemeClr val="tx2">
                              <a:lumMod val="75000"/>
                            </a:schemeClr>
                          </a:solidFill>
                          <a:effectLst/>
                        </a:rPr>
                        <a:t>Systolic blood pressure mmHg</a:t>
                      </a:r>
                      <a:r>
                        <a:rPr lang="en-GB" sz="1300" b="0" i="0" kern="100">
                          <a:solidFill>
                            <a:schemeClr val="tx2">
                              <a:lumMod val="75000"/>
                            </a:schemeClr>
                          </a:solidFill>
                          <a:effectLst/>
                        </a:rPr>
                        <a:t>; mean (SD)</a:t>
                      </a:r>
                      <a:endParaRPr lang="en-CA" sz="1300" b="0" i="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tc>
                  <a:txBody>
                    <a:bodyPr/>
                    <a:lstStyle/>
                    <a:p>
                      <a:pPr algn="ctr" fontAlgn="base">
                        <a:lnSpc>
                          <a:spcPct val="100000"/>
                        </a:lnSpc>
                        <a:spcBef>
                          <a:spcPts val="200"/>
                        </a:spcBef>
                        <a:spcAft>
                          <a:spcPts val="200"/>
                        </a:spcAft>
                        <a:buNone/>
                      </a:pPr>
                      <a:r>
                        <a:rPr lang="en-GB" sz="1300" kern="0">
                          <a:solidFill>
                            <a:schemeClr val="tx2">
                              <a:lumMod val="75000"/>
                            </a:schemeClr>
                          </a:solidFill>
                          <a:effectLst/>
                        </a:rPr>
                        <a:t>125.5 (11.6)</a:t>
                      </a:r>
                      <a:endParaRPr lang="en-CA" sz="13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tc>
                  <a:txBody>
                    <a:bodyPr/>
                    <a:lstStyle/>
                    <a:p>
                      <a:pPr algn="ctr" fontAlgn="base">
                        <a:lnSpc>
                          <a:spcPct val="100000"/>
                        </a:lnSpc>
                        <a:spcBef>
                          <a:spcPts val="200"/>
                        </a:spcBef>
                        <a:spcAft>
                          <a:spcPts val="200"/>
                        </a:spcAft>
                        <a:buNone/>
                      </a:pPr>
                      <a:r>
                        <a:rPr lang="en-GB" sz="1300" kern="0">
                          <a:solidFill>
                            <a:schemeClr val="tx2">
                              <a:lumMod val="75000"/>
                            </a:schemeClr>
                          </a:solidFill>
                          <a:effectLst/>
                        </a:rPr>
                        <a:t>126.5 (9.5)</a:t>
                      </a:r>
                      <a:endParaRPr lang="en-CA" sz="13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tc>
                  <a:txBody>
                    <a:bodyPr/>
                    <a:lstStyle/>
                    <a:p>
                      <a:pPr algn="ctr" fontAlgn="base">
                        <a:lnSpc>
                          <a:spcPct val="100000"/>
                        </a:lnSpc>
                        <a:spcBef>
                          <a:spcPts val="200"/>
                        </a:spcBef>
                        <a:spcAft>
                          <a:spcPts val="200"/>
                        </a:spcAft>
                        <a:buNone/>
                      </a:pPr>
                      <a:r>
                        <a:rPr lang="en-US" sz="1300" kern="0">
                          <a:solidFill>
                            <a:schemeClr val="tx2">
                              <a:lumMod val="75000"/>
                            </a:schemeClr>
                          </a:solidFill>
                          <a:effectLst/>
                        </a:rPr>
                        <a:t>126.1 (10.2)</a:t>
                      </a:r>
                      <a:endParaRPr lang="en-CA" sz="13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extLst>
                  <a:ext uri="{0D108BD9-81ED-4DB2-BD59-A6C34878D82A}">
                    <a16:rowId xmlns:a16="http://schemas.microsoft.com/office/drawing/2014/main" val="3131850912"/>
                  </a:ext>
                </a:extLst>
              </a:tr>
              <a:tr h="205368">
                <a:tc>
                  <a:txBody>
                    <a:bodyPr/>
                    <a:lstStyle/>
                    <a:p>
                      <a:pPr fontAlgn="base">
                        <a:lnSpc>
                          <a:spcPct val="100000"/>
                        </a:lnSpc>
                        <a:spcBef>
                          <a:spcPts val="200"/>
                        </a:spcBef>
                        <a:spcAft>
                          <a:spcPts val="200"/>
                        </a:spcAft>
                        <a:buNone/>
                      </a:pPr>
                      <a:r>
                        <a:rPr lang="en-GB" sz="1300" b="1" i="0" kern="0">
                          <a:solidFill>
                            <a:schemeClr val="tx2">
                              <a:lumMod val="75000"/>
                            </a:schemeClr>
                          </a:solidFill>
                          <a:effectLst/>
                        </a:rPr>
                        <a:t>HbA1c %</a:t>
                      </a:r>
                      <a:r>
                        <a:rPr lang="en-GB" sz="1300" b="0" i="0" kern="0">
                          <a:solidFill>
                            <a:schemeClr val="tx2">
                              <a:lumMod val="75000"/>
                            </a:schemeClr>
                          </a:solidFill>
                          <a:effectLst/>
                        </a:rPr>
                        <a:t>; mean (SD)</a:t>
                      </a:r>
                      <a:endParaRPr lang="en-CA" sz="1300" b="0" i="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tc>
                  <a:txBody>
                    <a:bodyPr/>
                    <a:lstStyle/>
                    <a:p>
                      <a:pPr algn="ctr" fontAlgn="base">
                        <a:lnSpc>
                          <a:spcPct val="100000"/>
                        </a:lnSpc>
                        <a:spcBef>
                          <a:spcPts val="200"/>
                        </a:spcBef>
                        <a:spcAft>
                          <a:spcPts val="200"/>
                        </a:spcAft>
                        <a:buNone/>
                      </a:pPr>
                      <a:r>
                        <a:rPr lang="en-GB" sz="1300" kern="0">
                          <a:solidFill>
                            <a:schemeClr val="tx2">
                              <a:lumMod val="75000"/>
                            </a:schemeClr>
                          </a:solidFill>
                          <a:effectLst/>
                        </a:rPr>
                        <a:t>6.0 (0.8)</a:t>
                      </a:r>
                      <a:endParaRPr lang="en-CA" sz="13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tc>
                  <a:txBody>
                    <a:bodyPr/>
                    <a:lstStyle/>
                    <a:p>
                      <a:pPr algn="ctr" fontAlgn="base">
                        <a:lnSpc>
                          <a:spcPct val="100000"/>
                        </a:lnSpc>
                        <a:spcBef>
                          <a:spcPts val="200"/>
                        </a:spcBef>
                        <a:spcAft>
                          <a:spcPts val="200"/>
                        </a:spcAft>
                        <a:buNone/>
                      </a:pPr>
                      <a:r>
                        <a:rPr lang="en-GB" sz="1300" kern="0">
                          <a:solidFill>
                            <a:schemeClr val="tx2">
                              <a:lumMod val="75000"/>
                            </a:schemeClr>
                          </a:solidFill>
                          <a:effectLst/>
                        </a:rPr>
                        <a:t>5.9 (0.7)</a:t>
                      </a:r>
                      <a:endParaRPr lang="en-CA" sz="13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tc>
                  <a:txBody>
                    <a:bodyPr/>
                    <a:lstStyle/>
                    <a:p>
                      <a:pPr algn="ctr" fontAlgn="base">
                        <a:lnSpc>
                          <a:spcPct val="100000"/>
                        </a:lnSpc>
                        <a:spcBef>
                          <a:spcPts val="200"/>
                        </a:spcBef>
                        <a:spcAft>
                          <a:spcPts val="200"/>
                        </a:spcAft>
                        <a:buNone/>
                      </a:pPr>
                      <a:r>
                        <a:rPr lang="en-US" sz="1300" kern="0">
                          <a:solidFill>
                            <a:schemeClr val="tx2">
                              <a:lumMod val="75000"/>
                            </a:schemeClr>
                          </a:solidFill>
                          <a:effectLst/>
                        </a:rPr>
                        <a:t>6.0 (0.8)</a:t>
                      </a:r>
                      <a:endParaRPr lang="en-CA" sz="13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extLst>
                  <a:ext uri="{0D108BD9-81ED-4DB2-BD59-A6C34878D82A}">
                    <a16:rowId xmlns:a16="http://schemas.microsoft.com/office/drawing/2014/main" val="3046453754"/>
                  </a:ext>
                </a:extLst>
              </a:tr>
              <a:tr h="205368">
                <a:tc>
                  <a:txBody>
                    <a:bodyPr/>
                    <a:lstStyle/>
                    <a:p>
                      <a:pPr fontAlgn="base">
                        <a:lnSpc>
                          <a:spcPct val="100000"/>
                        </a:lnSpc>
                        <a:spcBef>
                          <a:spcPts val="200"/>
                        </a:spcBef>
                        <a:spcAft>
                          <a:spcPts val="200"/>
                        </a:spcAft>
                        <a:buNone/>
                      </a:pPr>
                      <a:r>
                        <a:rPr lang="en-GB" sz="1300" b="1" i="0" kern="0">
                          <a:solidFill>
                            <a:schemeClr val="tx2">
                              <a:lumMod val="75000"/>
                            </a:schemeClr>
                          </a:solidFill>
                          <a:effectLst/>
                        </a:rPr>
                        <a:t>hsCRP, mg/L</a:t>
                      </a:r>
                      <a:endParaRPr lang="en-CA" sz="1300" b="1" i="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tc>
                  <a:txBody>
                    <a:bodyPr/>
                    <a:lstStyle/>
                    <a:p>
                      <a:pPr algn="ctr" fontAlgn="base">
                        <a:lnSpc>
                          <a:spcPct val="100000"/>
                        </a:lnSpc>
                        <a:spcBef>
                          <a:spcPts val="200"/>
                        </a:spcBef>
                        <a:spcAft>
                          <a:spcPts val="200"/>
                        </a:spcAft>
                        <a:buNone/>
                      </a:pPr>
                      <a:r>
                        <a:rPr lang="en-US" sz="1300" kern="0">
                          <a:solidFill>
                            <a:schemeClr val="tx2">
                              <a:lumMod val="75000"/>
                            </a:schemeClr>
                          </a:solidFill>
                          <a:effectLst/>
                        </a:rPr>
                        <a:t> </a:t>
                      </a:r>
                      <a:endParaRPr lang="en-CA" sz="13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tc>
                  <a:txBody>
                    <a:bodyPr/>
                    <a:lstStyle/>
                    <a:p>
                      <a:pPr algn="ctr" fontAlgn="base">
                        <a:lnSpc>
                          <a:spcPct val="100000"/>
                        </a:lnSpc>
                        <a:spcBef>
                          <a:spcPts val="200"/>
                        </a:spcBef>
                        <a:spcAft>
                          <a:spcPts val="200"/>
                        </a:spcAft>
                        <a:buNone/>
                      </a:pPr>
                      <a:r>
                        <a:rPr lang="en-US" sz="1300" kern="0">
                          <a:solidFill>
                            <a:schemeClr val="tx2">
                              <a:lumMod val="75000"/>
                            </a:schemeClr>
                          </a:solidFill>
                          <a:effectLst/>
                        </a:rPr>
                        <a:t> </a:t>
                      </a:r>
                      <a:endParaRPr lang="en-CA" sz="13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tc>
                  <a:txBody>
                    <a:bodyPr/>
                    <a:lstStyle/>
                    <a:p>
                      <a:pPr algn="ctr" fontAlgn="base">
                        <a:lnSpc>
                          <a:spcPct val="100000"/>
                        </a:lnSpc>
                        <a:spcBef>
                          <a:spcPts val="200"/>
                        </a:spcBef>
                        <a:spcAft>
                          <a:spcPts val="200"/>
                        </a:spcAft>
                        <a:buNone/>
                      </a:pPr>
                      <a:r>
                        <a:rPr lang="en-GB" sz="1300" kern="0">
                          <a:solidFill>
                            <a:schemeClr val="tx2">
                              <a:lumMod val="75000"/>
                            </a:schemeClr>
                          </a:solidFill>
                          <a:effectLst/>
                        </a:rPr>
                        <a:t> </a:t>
                      </a:r>
                      <a:endParaRPr lang="en-CA" sz="13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extLst>
                  <a:ext uri="{0D108BD9-81ED-4DB2-BD59-A6C34878D82A}">
                    <a16:rowId xmlns:a16="http://schemas.microsoft.com/office/drawing/2014/main" val="3968918750"/>
                  </a:ext>
                </a:extLst>
              </a:tr>
              <a:tr h="205368">
                <a:tc>
                  <a:txBody>
                    <a:bodyPr/>
                    <a:lstStyle/>
                    <a:p>
                      <a:pPr marL="144145" fontAlgn="base">
                        <a:lnSpc>
                          <a:spcPct val="100000"/>
                        </a:lnSpc>
                        <a:spcBef>
                          <a:spcPts val="200"/>
                        </a:spcBef>
                        <a:spcAft>
                          <a:spcPts val="200"/>
                        </a:spcAft>
                        <a:buNone/>
                      </a:pPr>
                      <a:r>
                        <a:rPr lang="en-GB" sz="1300" b="0" i="0" kern="0">
                          <a:solidFill>
                            <a:schemeClr val="tx2">
                              <a:lumMod val="75000"/>
                            </a:schemeClr>
                          </a:solidFill>
                          <a:effectLst/>
                        </a:rPr>
                        <a:t>Mean (SD)</a:t>
                      </a:r>
                      <a:endParaRPr lang="en-CA" sz="1300" b="0" i="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tc>
                  <a:txBody>
                    <a:bodyPr/>
                    <a:lstStyle/>
                    <a:p>
                      <a:pPr algn="ctr" fontAlgn="base">
                        <a:lnSpc>
                          <a:spcPct val="100000"/>
                        </a:lnSpc>
                        <a:spcBef>
                          <a:spcPts val="200"/>
                        </a:spcBef>
                        <a:spcAft>
                          <a:spcPts val="200"/>
                        </a:spcAft>
                        <a:buNone/>
                      </a:pPr>
                      <a:r>
                        <a:rPr lang="en-CA" sz="1300" kern="0">
                          <a:solidFill>
                            <a:schemeClr val="tx2">
                              <a:lumMod val="75000"/>
                            </a:schemeClr>
                          </a:solidFill>
                          <a:effectLst/>
                        </a:rPr>
                        <a:t>6.31 (4.63)</a:t>
                      </a:r>
                      <a:endParaRPr lang="en-CA" sz="13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tc>
                  <a:txBody>
                    <a:bodyPr/>
                    <a:lstStyle/>
                    <a:p>
                      <a:pPr algn="ctr" fontAlgn="base">
                        <a:lnSpc>
                          <a:spcPct val="100000"/>
                        </a:lnSpc>
                        <a:spcBef>
                          <a:spcPts val="200"/>
                        </a:spcBef>
                        <a:spcAft>
                          <a:spcPts val="200"/>
                        </a:spcAft>
                        <a:buNone/>
                      </a:pPr>
                      <a:r>
                        <a:rPr lang="en-CA" sz="1300" kern="0">
                          <a:solidFill>
                            <a:schemeClr val="tx2">
                              <a:lumMod val="75000"/>
                            </a:schemeClr>
                          </a:solidFill>
                          <a:effectLst/>
                        </a:rPr>
                        <a:t>7.94 (5.08)</a:t>
                      </a:r>
                      <a:endParaRPr lang="en-CA" sz="13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tc>
                  <a:txBody>
                    <a:bodyPr/>
                    <a:lstStyle/>
                    <a:p>
                      <a:pPr algn="ctr" fontAlgn="base">
                        <a:lnSpc>
                          <a:spcPct val="100000"/>
                        </a:lnSpc>
                        <a:spcBef>
                          <a:spcPts val="200"/>
                        </a:spcBef>
                        <a:spcAft>
                          <a:spcPts val="200"/>
                        </a:spcAft>
                        <a:buNone/>
                      </a:pPr>
                      <a:r>
                        <a:rPr lang="en-US" sz="1300" kern="0">
                          <a:solidFill>
                            <a:schemeClr val="tx2">
                              <a:lumMod val="75000"/>
                            </a:schemeClr>
                          </a:solidFill>
                          <a:effectLst/>
                        </a:rPr>
                        <a:t>7.35 (4.95)</a:t>
                      </a:r>
                      <a:endParaRPr lang="en-CA" sz="13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extLst>
                  <a:ext uri="{0D108BD9-81ED-4DB2-BD59-A6C34878D82A}">
                    <a16:rowId xmlns:a16="http://schemas.microsoft.com/office/drawing/2014/main" val="1529544658"/>
                  </a:ext>
                </a:extLst>
              </a:tr>
              <a:tr h="205368">
                <a:tc>
                  <a:txBody>
                    <a:bodyPr/>
                    <a:lstStyle/>
                    <a:p>
                      <a:pPr marL="144145" fontAlgn="base">
                        <a:lnSpc>
                          <a:spcPct val="100000"/>
                        </a:lnSpc>
                        <a:spcBef>
                          <a:spcPts val="200"/>
                        </a:spcBef>
                        <a:spcAft>
                          <a:spcPts val="200"/>
                        </a:spcAft>
                        <a:buNone/>
                      </a:pPr>
                      <a:r>
                        <a:rPr lang="en-GB" sz="1300" b="0" i="0" kern="0">
                          <a:solidFill>
                            <a:schemeClr val="accent5">
                              <a:lumMod val="75000"/>
                            </a:schemeClr>
                          </a:solidFill>
                          <a:effectLst/>
                        </a:rPr>
                        <a:t>Median (IQR)​</a:t>
                      </a:r>
                      <a:endParaRPr lang="en-CA" sz="1300" b="0" i="0" kern="100">
                        <a:solidFill>
                          <a:schemeClr val="accent5">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tc>
                  <a:txBody>
                    <a:bodyPr/>
                    <a:lstStyle/>
                    <a:p>
                      <a:pPr algn="ctr" fontAlgn="base">
                        <a:lnSpc>
                          <a:spcPct val="100000"/>
                        </a:lnSpc>
                        <a:spcBef>
                          <a:spcPts val="200"/>
                        </a:spcBef>
                        <a:spcAft>
                          <a:spcPts val="200"/>
                        </a:spcAft>
                        <a:buNone/>
                      </a:pPr>
                      <a:r>
                        <a:rPr lang="en-GB" sz="1300" kern="0">
                          <a:solidFill>
                            <a:schemeClr val="accent5">
                              <a:lumMod val="75000"/>
                            </a:schemeClr>
                          </a:solidFill>
                          <a:effectLst/>
                        </a:rPr>
                        <a:t>5.16 (3.93−6.87) </a:t>
                      </a:r>
                      <a:r>
                        <a:rPr lang="en-US" sz="1300" kern="0">
                          <a:solidFill>
                            <a:schemeClr val="accent5">
                              <a:lumMod val="75000"/>
                            </a:schemeClr>
                          </a:solidFill>
                          <a:effectLst/>
                        </a:rPr>
                        <a:t>​</a:t>
                      </a:r>
                      <a:endParaRPr lang="en-CA" sz="1300" kern="100">
                        <a:solidFill>
                          <a:schemeClr val="accent5">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tc>
                  <a:txBody>
                    <a:bodyPr/>
                    <a:lstStyle/>
                    <a:p>
                      <a:pPr algn="ctr" fontAlgn="base">
                        <a:lnSpc>
                          <a:spcPct val="100000"/>
                        </a:lnSpc>
                        <a:spcBef>
                          <a:spcPts val="200"/>
                        </a:spcBef>
                        <a:spcAft>
                          <a:spcPts val="200"/>
                        </a:spcAft>
                        <a:buNone/>
                      </a:pPr>
                      <a:r>
                        <a:rPr lang="en-GB" sz="1300" kern="0">
                          <a:solidFill>
                            <a:schemeClr val="accent5">
                              <a:lumMod val="75000"/>
                            </a:schemeClr>
                          </a:solidFill>
                          <a:effectLst/>
                        </a:rPr>
                        <a:t>6.42 (3.89−10.85) </a:t>
                      </a:r>
                      <a:r>
                        <a:rPr lang="en-US" sz="1300" kern="0">
                          <a:solidFill>
                            <a:schemeClr val="accent5">
                              <a:lumMod val="75000"/>
                            </a:schemeClr>
                          </a:solidFill>
                          <a:effectLst/>
                        </a:rPr>
                        <a:t>​</a:t>
                      </a:r>
                      <a:endParaRPr lang="en-CA" sz="1300" kern="100">
                        <a:solidFill>
                          <a:schemeClr val="accent5">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tc>
                  <a:txBody>
                    <a:bodyPr/>
                    <a:lstStyle/>
                    <a:p>
                      <a:pPr algn="ctr" fontAlgn="base">
                        <a:lnSpc>
                          <a:spcPct val="100000"/>
                        </a:lnSpc>
                        <a:spcBef>
                          <a:spcPts val="200"/>
                        </a:spcBef>
                        <a:spcAft>
                          <a:spcPts val="200"/>
                        </a:spcAft>
                        <a:buNone/>
                      </a:pPr>
                      <a:r>
                        <a:rPr lang="en-US" sz="1300" kern="0">
                          <a:solidFill>
                            <a:schemeClr val="accent5">
                              <a:lumMod val="75000"/>
                            </a:schemeClr>
                          </a:solidFill>
                          <a:effectLst/>
                        </a:rPr>
                        <a:t>5.70 (3.93−9.80)</a:t>
                      </a:r>
                      <a:r>
                        <a:rPr lang="en-GB" sz="1300" kern="0">
                          <a:solidFill>
                            <a:schemeClr val="accent5">
                              <a:lumMod val="75000"/>
                            </a:schemeClr>
                          </a:solidFill>
                          <a:effectLst/>
                        </a:rPr>
                        <a:t>​</a:t>
                      </a:r>
                      <a:endParaRPr lang="en-CA" sz="1300" kern="100">
                        <a:solidFill>
                          <a:schemeClr val="accent5">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extLst>
                  <a:ext uri="{0D108BD9-81ED-4DB2-BD59-A6C34878D82A}">
                    <a16:rowId xmlns:a16="http://schemas.microsoft.com/office/drawing/2014/main" val="2470292320"/>
                  </a:ext>
                </a:extLst>
              </a:tr>
              <a:tr h="205368">
                <a:tc>
                  <a:txBody>
                    <a:bodyPr/>
                    <a:lstStyle/>
                    <a:p>
                      <a:pPr fontAlgn="base">
                        <a:lnSpc>
                          <a:spcPct val="100000"/>
                        </a:lnSpc>
                        <a:spcBef>
                          <a:spcPts val="200"/>
                        </a:spcBef>
                        <a:spcAft>
                          <a:spcPts val="200"/>
                        </a:spcAft>
                        <a:buNone/>
                      </a:pPr>
                      <a:r>
                        <a:rPr lang="it-IT" sz="1300" b="1" i="0" kern="0">
                          <a:solidFill>
                            <a:schemeClr val="tx2">
                              <a:lumMod val="75000"/>
                            </a:schemeClr>
                          </a:solidFill>
                          <a:effectLst/>
                        </a:rPr>
                        <a:t>IL-6, pg/ml</a:t>
                      </a:r>
                      <a:r>
                        <a:rPr lang="it-IT" sz="1300" b="0" i="0" kern="0">
                          <a:solidFill>
                            <a:schemeClr val="tx2">
                              <a:lumMod val="75000"/>
                            </a:schemeClr>
                          </a:solidFill>
                          <a:effectLst/>
                        </a:rPr>
                        <a:t>; median (IQR)​</a:t>
                      </a:r>
                      <a:endParaRPr lang="en-CA" sz="1300" b="0" i="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tc>
                  <a:txBody>
                    <a:bodyPr/>
                    <a:lstStyle/>
                    <a:p>
                      <a:pPr algn="ctr" fontAlgn="base">
                        <a:lnSpc>
                          <a:spcPct val="100000"/>
                        </a:lnSpc>
                        <a:spcBef>
                          <a:spcPts val="200"/>
                        </a:spcBef>
                        <a:spcAft>
                          <a:spcPts val="200"/>
                        </a:spcAft>
                        <a:buNone/>
                      </a:pPr>
                      <a:r>
                        <a:rPr lang="en-GB" sz="1300" kern="0">
                          <a:solidFill>
                            <a:schemeClr val="tx2">
                              <a:lumMod val="75000"/>
                            </a:schemeClr>
                          </a:solidFill>
                          <a:effectLst/>
                        </a:rPr>
                        <a:t>1.80 (1.45−2.16)​</a:t>
                      </a:r>
                      <a:endParaRPr lang="en-CA" sz="13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tc>
                  <a:txBody>
                    <a:bodyPr/>
                    <a:lstStyle/>
                    <a:p>
                      <a:pPr algn="ctr" fontAlgn="base">
                        <a:lnSpc>
                          <a:spcPct val="100000"/>
                        </a:lnSpc>
                        <a:spcBef>
                          <a:spcPts val="200"/>
                        </a:spcBef>
                        <a:spcAft>
                          <a:spcPts val="200"/>
                        </a:spcAft>
                        <a:buNone/>
                      </a:pPr>
                      <a:r>
                        <a:rPr lang="en-GB" sz="1300" kern="0">
                          <a:solidFill>
                            <a:schemeClr val="tx2">
                              <a:lumMod val="75000"/>
                            </a:schemeClr>
                          </a:solidFill>
                          <a:effectLst/>
                        </a:rPr>
                        <a:t>1.81 (1.36−2.22)​</a:t>
                      </a:r>
                      <a:endParaRPr lang="en-CA" sz="13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tc>
                  <a:txBody>
                    <a:bodyPr/>
                    <a:lstStyle/>
                    <a:p>
                      <a:pPr algn="ctr" fontAlgn="base">
                        <a:lnSpc>
                          <a:spcPct val="100000"/>
                        </a:lnSpc>
                        <a:spcBef>
                          <a:spcPts val="200"/>
                        </a:spcBef>
                        <a:spcAft>
                          <a:spcPts val="200"/>
                        </a:spcAft>
                        <a:buNone/>
                      </a:pPr>
                      <a:r>
                        <a:rPr lang="en-US" sz="1300" kern="0">
                          <a:solidFill>
                            <a:schemeClr val="tx2">
                              <a:lumMod val="75000"/>
                            </a:schemeClr>
                          </a:solidFill>
                          <a:effectLst/>
                        </a:rPr>
                        <a:t>1.80 (1.43−2.22)</a:t>
                      </a:r>
                      <a:r>
                        <a:rPr lang="en-GB" sz="1300" kern="0">
                          <a:solidFill>
                            <a:schemeClr val="tx2">
                              <a:lumMod val="75000"/>
                            </a:schemeClr>
                          </a:solidFill>
                          <a:effectLst/>
                        </a:rPr>
                        <a:t>​</a:t>
                      </a:r>
                      <a:endParaRPr lang="en-CA" sz="1300" kern="100">
                        <a:solidFill>
                          <a:schemeClr val="tx2">
                            <a:lumMod val="75000"/>
                          </a:schemeClr>
                        </a:solidFill>
                        <a:effectLst/>
                        <a:latin typeface="Aptos" panose="020B0004020202020204" pitchFamily="34" charset="0"/>
                        <a:ea typeface="Aptos" panose="020B0004020202020204" pitchFamily="34" charset="0"/>
                        <a:cs typeface="Arial" panose="020B0604020202020204" pitchFamily="34" charset="0"/>
                      </a:endParaRPr>
                    </a:p>
                  </a:txBody>
                  <a:tcPr marL="21136" marR="21136" marT="0" marB="0" anchor="ctr"/>
                </a:tc>
                <a:extLst>
                  <a:ext uri="{0D108BD9-81ED-4DB2-BD59-A6C34878D82A}">
                    <a16:rowId xmlns:a16="http://schemas.microsoft.com/office/drawing/2014/main" val="389112255"/>
                  </a:ext>
                </a:extLst>
              </a:tr>
            </a:tbl>
          </a:graphicData>
        </a:graphic>
      </p:graphicFrame>
      <p:sp>
        <p:nvSpPr>
          <p:cNvPr id="8" name="TextBox 7">
            <a:extLst>
              <a:ext uri="{FF2B5EF4-FFF2-40B4-BE49-F238E27FC236}">
                <a16:creationId xmlns:a16="http://schemas.microsoft.com/office/drawing/2014/main" id="{1DDC180F-A679-FFFF-7AEA-DD766108A733}"/>
              </a:ext>
            </a:extLst>
          </p:cNvPr>
          <p:cNvSpPr txBox="1"/>
          <p:nvPr/>
        </p:nvSpPr>
        <p:spPr>
          <a:xfrm>
            <a:off x="10011508" y="3075619"/>
            <a:ext cx="1997938" cy="1815882"/>
          </a:xfrm>
          <a:prstGeom prst="rect">
            <a:avLst/>
          </a:prstGeom>
          <a:noFill/>
        </p:spPr>
        <p:txBody>
          <a:bodyPr wrap="square">
            <a:spAutoFit/>
          </a:bodyPr>
          <a:lstStyle/>
          <a:p>
            <a:r>
              <a:rPr lang="en-GB" sz="1400" b="1">
                <a:solidFill>
                  <a:schemeClr val="tx2">
                    <a:lumMod val="75000"/>
                  </a:schemeClr>
                </a:solidFill>
                <a:effectLst/>
                <a:latin typeface="+mj-lt"/>
                <a:ea typeface="Aptos" panose="020B0004020202020204" pitchFamily="34" charset="0"/>
              </a:rPr>
              <a:t>No significant between-group differences in baseline characteristics</a:t>
            </a:r>
            <a:r>
              <a:rPr lang="en-GB" sz="1400">
                <a:solidFill>
                  <a:schemeClr val="tx2">
                    <a:lumMod val="75000"/>
                  </a:schemeClr>
                </a:solidFill>
                <a:effectLst/>
                <a:latin typeface="+mj-lt"/>
                <a:ea typeface="Aptos" panose="020B0004020202020204" pitchFamily="34" charset="0"/>
              </a:rPr>
              <a:t>, except for documented history of hypercholesterolemia or screening LDL-C &gt;130 mg/dL</a:t>
            </a:r>
            <a:endParaRPr lang="en-CA" sz="1400">
              <a:solidFill>
                <a:schemeClr val="tx2">
                  <a:lumMod val="75000"/>
                </a:schemeClr>
              </a:solidFill>
              <a:latin typeface="+mj-lt"/>
            </a:endParaRPr>
          </a:p>
        </p:txBody>
      </p:sp>
      <p:pic>
        <p:nvPicPr>
          <p:cNvPr id="12" name="Picture 11" descr="The image shows a person holding a phone.&#10;&#10;AI-generated content may be incorrect.">
            <a:extLst>
              <a:ext uri="{FF2B5EF4-FFF2-40B4-BE49-F238E27FC236}">
                <a16:creationId xmlns:a16="http://schemas.microsoft.com/office/drawing/2014/main" id="{4E4A5441-1CF5-29DE-4B86-5AADD8F33B63}"/>
              </a:ext>
            </a:extLst>
          </p:cNvPr>
          <p:cNvPicPr>
            <a:picLocks noChangeAspect="1"/>
          </p:cNvPicPr>
          <p:nvPr/>
        </p:nvPicPr>
        <p:blipFill>
          <a:blip r:embed="rId4">
            <a:duotone>
              <a:schemeClr val="accent1">
                <a:shade val="45000"/>
                <a:satMod val="135000"/>
              </a:schemeClr>
              <a:prstClr val="white"/>
            </a:duotone>
          </a:blip>
          <a:stretch>
            <a:fillRect/>
          </a:stretch>
        </p:blipFill>
        <p:spPr>
          <a:xfrm>
            <a:off x="10452477" y="1844894"/>
            <a:ext cx="1116000" cy="1116000"/>
          </a:xfrm>
          <a:prstGeom prst="rect">
            <a:avLst/>
          </a:prstGeom>
        </p:spPr>
      </p:pic>
    </p:spTree>
    <p:extLst>
      <p:ext uri="{BB962C8B-B14F-4D97-AF65-F5344CB8AC3E}">
        <p14:creationId xmlns:p14="http://schemas.microsoft.com/office/powerpoint/2010/main" val="7500352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82F23-B7EA-65B7-8D02-AE0F51D4A101}"/>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199B99-96AF-741D-273D-7C1D298047F0}"/>
              </a:ext>
            </a:extLst>
          </p:cNvPr>
          <p:cNvSpPr>
            <a:spLocks noGrp="1"/>
          </p:cNvSpPr>
          <p:nvPr>
            <p:ph type="sldNum" sz="quarter" idx="11"/>
          </p:nvPr>
        </p:nvSpPr>
        <p:spPr/>
        <p:txBody>
          <a:bodyPr/>
          <a:lstStyle/>
          <a:p>
            <a:fld id="{99D56644-8EB0-2A41-BE32-5D3B59CB68A2}" type="slidenum">
              <a:rPr lang="en-US" smtClean="0"/>
              <a:pPr/>
              <a:t>9</a:t>
            </a:fld>
            <a:endParaRPr lang="en-US"/>
          </a:p>
        </p:txBody>
      </p:sp>
      <p:sp>
        <p:nvSpPr>
          <p:cNvPr id="4" name="Title 3">
            <a:extLst>
              <a:ext uri="{FF2B5EF4-FFF2-40B4-BE49-F238E27FC236}">
                <a16:creationId xmlns:a16="http://schemas.microsoft.com/office/drawing/2014/main" id="{06AE9BFD-E5E6-0533-E338-0750F7FFD729}"/>
              </a:ext>
            </a:extLst>
          </p:cNvPr>
          <p:cNvSpPr>
            <a:spLocks noGrp="1"/>
          </p:cNvSpPr>
          <p:nvPr>
            <p:ph type="title"/>
          </p:nvPr>
        </p:nvSpPr>
        <p:spPr>
          <a:xfrm>
            <a:off x="347470" y="137318"/>
            <a:ext cx="11304405" cy="799308"/>
          </a:xfrm>
        </p:spPr>
        <p:txBody>
          <a:bodyPr/>
          <a:lstStyle/>
          <a:p>
            <a:r>
              <a:rPr lang="en-US"/>
              <a:t>Ruvonoflast demonstrated early, sustained and reversible hsCRP reduction versus placebo</a:t>
            </a:r>
            <a:endParaRPr lang="en-CA"/>
          </a:p>
        </p:txBody>
      </p:sp>
      <p:sp>
        <p:nvSpPr>
          <p:cNvPr id="12" name="Text Placeholder 11">
            <a:extLst>
              <a:ext uri="{FF2B5EF4-FFF2-40B4-BE49-F238E27FC236}">
                <a16:creationId xmlns:a16="http://schemas.microsoft.com/office/drawing/2014/main" id="{53CF8CA2-A492-D1D7-66BA-1B22E5F8BC77}"/>
              </a:ext>
            </a:extLst>
          </p:cNvPr>
          <p:cNvSpPr>
            <a:spLocks noGrp="1"/>
          </p:cNvSpPr>
          <p:nvPr>
            <p:ph type="body" sz="quarter" idx="14"/>
          </p:nvPr>
        </p:nvSpPr>
        <p:spPr/>
        <p:txBody>
          <a:bodyPr anchor="ctr"/>
          <a:lstStyle/>
          <a:p>
            <a:r>
              <a:rPr lang="en-CA"/>
              <a:t>EOT, end of treatment; FU, follow up; </a:t>
            </a:r>
            <a:r>
              <a:rPr lang="en-US">
                <a:solidFill>
                  <a:schemeClr val="tx2"/>
                </a:solidFill>
                <a:ea typeface="Arial" pitchFamily="34" charset="-122"/>
                <a:cs typeface="Arial" panose="020B0604020202020204" pitchFamily="34" charset="0"/>
              </a:rPr>
              <a:t>hsCRP, high-sensitivity C-reactive protein. </a:t>
            </a:r>
            <a:r>
              <a:rPr lang="en-US"/>
              <a:t>Ray KK, et al. </a:t>
            </a:r>
            <a:r>
              <a:rPr lang="en-US" i="1"/>
              <a:t>JACC</a:t>
            </a:r>
            <a:r>
              <a:rPr lang="en-US"/>
              <a:t>. 2026. </a:t>
            </a:r>
            <a:r>
              <a:rPr lang="en-US" u="sng">
                <a:hlinkClick r:id="rId3"/>
              </a:rPr>
              <a:t>https://doi.org/10.1016/j.jacc.2026.05.014</a:t>
            </a:r>
            <a:r>
              <a:rPr lang="en-US"/>
              <a:t>. ​</a:t>
            </a:r>
            <a:endParaRPr lang="en-CA"/>
          </a:p>
        </p:txBody>
      </p:sp>
      <p:graphicFrame>
        <p:nvGraphicFramePr>
          <p:cNvPr id="6" name="Object 5">
            <a:extLst>
              <a:ext uri="{FF2B5EF4-FFF2-40B4-BE49-F238E27FC236}">
                <a16:creationId xmlns:a16="http://schemas.microsoft.com/office/drawing/2014/main" id="{A46C80B4-1ED2-D238-CA51-EEF9B2511DDA}"/>
              </a:ext>
            </a:extLst>
          </p:cNvPr>
          <p:cNvGraphicFramePr>
            <a:graphicFrameLocks noChangeAspect="1"/>
          </p:cNvGraphicFramePr>
          <p:nvPr>
            <p:extLst>
              <p:ext uri="{D42A27DB-BD31-4B8C-83A1-F6EECF244321}">
                <p14:modId xmlns:p14="http://schemas.microsoft.com/office/powerpoint/2010/main" val="3029070308"/>
              </p:ext>
            </p:extLst>
          </p:nvPr>
        </p:nvGraphicFramePr>
        <p:xfrm>
          <a:off x="428002" y="1412673"/>
          <a:ext cx="6519891" cy="4500000"/>
        </p:xfrm>
        <a:graphic>
          <a:graphicData uri="http://schemas.openxmlformats.org/presentationml/2006/ole">
            <mc:AlternateContent xmlns:mc="http://schemas.openxmlformats.org/markup-compatibility/2006">
              <mc:Choice xmlns:v="urn:schemas-microsoft-com:vml" Requires="v">
                <p:oleObj name="Prism 10" r:id="rId4" imgW="5375746" imgH="3709926" progId="Prism10.Document">
                  <p:embed/>
                </p:oleObj>
              </mc:Choice>
              <mc:Fallback>
                <p:oleObj name="Prism 10" r:id="rId4" imgW="5375746" imgH="3709926" progId="Prism10.Document">
                  <p:embed/>
                  <p:pic>
                    <p:nvPicPr>
                      <p:cNvPr id="6" name="Object 5">
                        <a:extLst>
                          <a:ext uri="{FF2B5EF4-FFF2-40B4-BE49-F238E27FC236}">
                            <a16:creationId xmlns:a16="http://schemas.microsoft.com/office/drawing/2014/main" id="{A46C80B4-1ED2-D238-CA51-EEF9B2511DDA}"/>
                          </a:ext>
                        </a:extLst>
                      </p:cNvPr>
                      <p:cNvPicPr/>
                      <p:nvPr/>
                    </p:nvPicPr>
                    <p:blipFill>
                      <a:blip r:embed="rId5"/>
                      <a:stretch>
                        <a:fillRect/>
                      </a:stretch>
                    </p:blipFill>
                    <p:spPr>
                      <a:xfrm>
                        <a:off x="428002" y="1412673"/>
                        <a:ext cx="6519891" cy="4500000"/>
                      </a:xfrm>
                      <a:prstGeom prst="rect">
                        <a:avLst/>
                      </a:prstGeom>
                    </p:spPr>
                  </p:pic>
                </p:oleObj>
              </mc:Fallback>
            </mc:AlternateContent>
          </a:graphicData>
        </a:graphic>
      </p:graphicFrame>
      <p:grpSp>
        <p:nvGrpSpPr>
          <p:cNvPr id="2" name="Group 1">
            <a:extLst>
              <a:ext uri="{FF2B5EF4-FFF2-40B4-BE49-F238E27FC236}">
                <a16:creationId xmlns:a16="http://schemas.microsoft.com/office/drawing/2014/main" id="{573BFE38-8BDD-47B0-E485-F10032005B88}"/>
              </a:ext>
            </a:extLst>
          </p:cNvPr>
          <p:cNvGrpSpPr/>
          <p:nvPr/>
        </p:nvGrpSpPr>
        <p:grpSpPr>
          <a:xfrm>
            <a:off x="7334480" y="1423503"/>
            <a:ext cx="4514623" cy="1077218"/>
            <a:chOff x="7316213" y="1310203"/>
            <a:chExt cx="4514623" cy="1077218"/>
          </a:xfrm>
        </p:grpSpPr>
        <p:sp>
          <p:nvSpPr>
            <p:cNvPr id="9" name="TextBox 8">
              <a:extLst>
                <a:ext uri="{FF2B5EF4-FFF2-40B4-BE49-F238E27FC236}">
                  <a16:creationId xmlns:a16="http://schemas.microsoft.com/office/drawing/2014/main" id="{F144AD73-90E4-2786-5F6F-58F38D6227A8}"/>
                </a:ext>
              </a:extLst>
            </p:cNvPr>
            <p:cNvSpPr txBox="1"/>
            <p:nvPr/>
          </p:nvSpPr>
          <p:spPr>
            <a:xfrm>
              <a:off x="8102690" y="1310203"/>
              <a:ext cx="3728146" cy="1077218"/>
            </a:xfrm>
            <a:prstGeom prst="rect">
              <a:avLst/>
            </a:prstGeom>
            <a:noFill/>
          </p:spPr>
          <p:txBody>
            <a:bodyPr wrap="square">
              <a:spAutoFit/>
            </a:bodyPr>
            <a:lstStyle/>
            <a:p>
              <a:r>
                <a:rPr lang="en-GB" sz="1600" b="1">
                  <a:solidFill>
                    <a:schemeClr val="tx2">
                      <a:lumMod val="75000"/>
                    </a:schemeClr>
                  </a:solidFill>
                  <a:ea typeface="Aptos" panose="020B0004020202020204" pitchFamily="34" charset="0"/>
                </a:rPr>
                <a:t>The primary endpoint of hsCRP reduction was met </a:t>
              </a:r>
              <a:r>
                <a:rPr lang="en-GB" sz="1600">
                  <a:solidFill>
                    <a:schemeClr val="tx2">
                      <a:lumMod val="75000"/>
                    </a:schemeClr>
                  </a:solidFill>
                  <a:ea typeface="Aptos" panose="020B0004020202020204" pitchFamily="34" charset="0"/>
                </a:rPr>
                <a:t>with a posterior probability of &gt;99% for superiority of ruvonoflast over placebo at Day 28</a:t>
              </a:r>
            </a:p>
          </p:txBody>
        </p:sp>
        <p:pic>
          <p:nvPicPr>
            <p:cNvPr id="10" name="Picture 9" descr="The image shows a person holding a phone.&#10;&#10;AI-generated content may be incorrect.">
              <a:extLst>
                <a:ext uri="{FF2B5EF4-FFF2-40B4-BE49-F238E27FC236}">
                  <a16:creationId xmlns:a16="http://schemas.microsoft.com/office/drawing/2014/main" id="{B2596268-FB34-4293-E90A-F8E52400E812}"/>
                </a:ext>
              </a:extLst>
            </p:cNvPr>
            <p:cNvPicPr>
              <a:picLocks noChangeAspect="1"/>
            </p:cNvPicPr>
            <p:nvPr/>
          </p:nvPicPr>
          <p:blipFill>
            <a:blip r:embed="rId6">
              <a:duotone>
                <a:schemeClr val="accent3">
                  <a:shade val="45000"/>
                  <a:satMod val="135000"/>
                </a:schemeClr>
                <a:prstClr val="white"/>
              </a:duotone>
            </a:blip>
            <a:stretch>
              <a:fillRect/>
            </a:stretch>
          </p:blipFill>
          <p:spPr>
            <a:xfrm>
              <a:off x="7316213" y="1524812"/>
              <a:ext cx="648000" cy="648000"/>
            </a:xfrm>
            <a:prstGeom prst="rect">
              <a:avLst/>
            </a:prstGeom>
          </p:spPr>
        </p:pic>
      </p:grpSp>
      <p:grpSp>
        <p:nvGrpSpPr>
          <p:cNvPr id="16" name="Group 15">
            <a:extLst>
              <a:ext uri="{FF2B5EF4-FFF2-40B4-BE49-F238E27FC236}">
                <a16:creationId xmlns:a16="http://schemas.microsoft.com/office/drawing/2014/main" id="{2325724D-60AE-FBE8-4087-3589BB5CE404}"/>
              </a:ext>
            </a:extLst>
          </p:cNvPr>
          <p:cNvGrpSpPr/>
          <p:nvPr/>
        </p:nvGrpSpPr>
        <p:grpSpPr>
          <a:xfrm>
            <a:off x="7118480" y="3812162"/>
            <a:ext cx="4730622" cy="1080000"/>
            <a:chOff x="7100213" y="3556457"/>
            <a:chExt cx="4730622" cy="1080000"/>
          </a:xfrm>
        </p:grpSpPr>
        <p:grpSp>
          <p:nvGrpSpPr>
            <p:cNvPr id="13" name="Group 12">
              <a:extLst>
                <a:ext uri="{FF2B5EF4-FFF2-40B4-BE49-F238E27FC236}">
                  <a16:creationId xmlns:a16="http://schemas.microsoft.com/office/drawing/2014/main" id="{52F39C57-E3AF-91D3-A968-D2A8EF89C122}"/>
                </a:ext>
              </a:extLst>
            </p:cNvPr>
            <p:cNvGrpSpPr/>
            <p:nvPr/>
          </p:nvGrpSpPr>
          <p:grpSpPr>
            <a:xfrm>
              <a:off x="7100213" y="3556457"/>
              <a:ext cx="4730622" cy="1080000"/>
              <a:chOff x="7100213" y="3556457"/>
              <a:chExt cx="4730622" cy="1080000"/>
            </a:xfrm>
          </p:grpSpPr>
          <p:pic>
            <p:nvPicPr>
              <p:cNvPr id="21" name="Picture 20" descr="The image shows a person holding a phone.&#10;&#10;AI-generated content may be incorrect.">
                <a:extLst>
                  <a:ext uri="{FF2B5EF4-FFF2-40B4-BE49-F238E27FC236}">
                    <a16:creationId xmlns:a16="http://schemas.microsoft.com/office/drawing/2014/main" id="{DADF66AA-2E29-9ECF-AA6C-D6B77601E8D1}"/>
                  </a:ext>
                </a:extLst>
              </p:cNvPr>
              <p:cNvPicPr>
                <a:picLocks noChangeAspect="1"/>
              </p:cNvPicPr>
              <p:nvPr/>
            </p:nvPicPr>
            <p:blipFill>
              <a:blip r:embed="rId7">
                <a:duotone>
                  <a:schemeClr val="accent4">
                    <a:shade val="45000"/>
                    <a:satMod val="135000"/>
                  </a:schemeClr>
                  <a:prstClr val="white"/>
                </a:duotone>
              </a:blip>
              <a:stretch>
                <a:fillRect/>
              </a:stretch>
            </p:blipFill>
            <p:spPr>
              <a:xfrm>
                <a:off x="7100213" y="3556457"/>
                <a:ext cx="1080000" cy="1080000"/>
              </a:xfrm>
              <a:prstGeom prst="rect">
                <a:avLst/>
              </a:prstGeom>
            </p:spPr>
          </p:pic>
          <p:sp>
            <p:nvSpPr>
              <p:cNvPr id="11" name="TextBox 10">
                <a:extLst>
                  <a:ext uri="{FF2B5EF4-FFF2-40B4-BE49-F238E27FC236}">
                    <a16:creationId xmlns:a16="http://schemas.microsoft.com/office/drawing/2014/main" id="{4F7F2E92-F7AD-8B75-5D9A-D6EB2E25DF36}"/>
                  </a:ext>
                </a:extLst>
              </p:cNvPr>
              <p:cNvSpPr txBox="1"/>
              <p:nvPr/>
            </p:nvSpPr>
            <p:spPr>
              <a:xfrm>
                <a:off x="8102690" y="3680959"/>
                <a:ext cx="3728145" cy="830997"/>
              </a:xfrm>
              <a:prstGeom prst="rect">
                <a:avLst/>
              </a:prstGeom>
              <a:noFill/>
            </p:spPr>
            <p:txBody>
              <a:bodyPr wrap="square">
                <a:spAutoFit/>
              </a:bodyPr>
              <a:lstStyle/>
              <a:p>
                <a:pPr>
                  <a:spcAft>
                    <a:spcPts val="600"/>
                  </a:spcAft>
                </a:pPr>
                <a:r>
                  <a:rPr lang="en-GB" sz="1600" b="1">
                    <a:solidFill>
                      <a:schemeClr val="accent4">
                        <a:lumMod val="75000"/>
                      </a:schemeClr>
                    </a:solidFill>
                  </a:rPr>
                  <a:t>Significant between-group differences favoring ruvonoflast </a:t>
                </a:r>
                <a:r>
                  <a:rPr lang="en-GB" sz="1600">
                    <a:solidFill>
                      <a:schemeClr val="tx2">
                        <a:lumMod val="75000"/>
                      </a:schemeClr>
                    </a:solidFill>
                  </a:rPr>
                  <a:t>observed from Day 3 (p≤0.001) and maintained through Day 28 </a:t>
                </a:r>
                <a:endParaRPr lang="en-GB" sz="1600" i="1">
                  <a:solidFill>
                    <a:schemeClr val="tx2">
                      <a:lumMod val="75000"/>
                    </a:schemeClr>
                  </a:solidFill>
                </a:endParaRPr>
              </a:p>
            </p:txBody>
          </p:sp>
        </p:grpSp>
        <p:sp>
          <p:nvSpPr>
            <p:cNvPr id="8" name="TextBox 7">
              <a:extLst>
                <a:ext uri="{FF2B5EF4-FFF2-40B4-BE49-F238E27FC236}">
                  <a16:creationId xmlns:a16="http://schemas.microsoft.com/office/drawing/2014/main" id="{EAAD68CD-7C25-13C2-7271-60C79F918BFB}"/>
                </a:ext>
              </a:extLst>
            </p:cNvPr>
            <p:cNvSpPr txBox="1"/>
            <p:nvPr/>
          </p:nvSpPr>
          <p:spPr>
            <a:xfrm>
              <a:off x="7285327" y="4000244"/>
              <a:ext cx="714886" cy="270661"/>
            </a:xfrm>
            <a:prstGeom prst="rect">
              <a:avLst/>
            </a:prstGeom>
            <a:noFill/>
          </p:spPr>
          <p:txBody>
            <a:bodyPr wrap="square">
              <a:spAutoFit/>
            </a:bodyPr>
            <a:lstStyle/>
            <a:p>
              <a:pPr>
                <a:lnSpc>
                  <a:spcPct val="80000"/>
                </a:lnSpc>
              </a:pPr>
              <a:r>
                <a:rPr lang="en-CA" sz="1400" b="1">
                  <a:solidFill>
                    <a:schemeClr val="accent4">
                      <a:lumMod val="75000"/>
                    </a:schemeClr>
                  </a:solidFill>
                  <a:ea typeface="Aptos" panose="020B0004020202020204" pitchFamily="34" charset="0"/>
                </a:rPr>
                <a:t>3 days</a:t>
              </a:r>
              <a:endParaRPr lang="en-CA" sz="1400">
                <a:solidFill>
                  <a:schemeClr val="accent4">
                    <a:lumMod val="75000"/>
                  </a:schemeClr>
                </a:solidFill>
              </a:endParaRPr>
            </a:p>
          </p:txBody>
        </p:sp>
      </p:grpSp>
      <p:grpSp>
        <p:nvGrpSpPr>
          <p:cNvPr id="17" name="Group 16">
            <a:extLst>
              <a:ext uri="{FF2B5EF4-FFF2-40B4-BE49-F238E27FC236}">
                <a16:creationId xmlns:a16="http://schemas.microsoft.com/office/drawing/2014/main" id="{43789AAD-C40A-55CB-945B-6E588433365E}"/>
              </a:ext>
            </a:extLst>
          </p:cNvPr>
          <p:cNvGrpSpPr/>
          <p:nvPr/>
        </p:nvGrpSpPr>
        <p:grpSpPr>
          <a:xfrm>
            <a:off x="7171474" y="5104020"/>
            <a:ext cx="4677628" cy="830997"/>
            <a:chOff x="7153207" y="4990720"/>
            <a:chExt cx="4677628" cy="830997"/>
          </a:xfrm>
        </p:grpSpPr>
        <p:grpSp>
          <p:nvGrpSpPr>
            <p:cNvPr id="14" name="Group 13">
              <a:extLst>
                <a:ext uri="{FF2B5EF4-FFF2-40B4-BE49-F238E27FC236}">
                  <a16:creationId xmlns:a16="http://schemas.microsoft.com/office/drawing/2014/main" id="{7E6DE94C-5A91-D34E-4E32-A28B17AE1469}"/>
                </a:ext>
              </a:extLst>
            </p:cNvPr>
            <p:cNvGrpSpPr/>
            <p:nvPr/>
          </p:nvGrpSpPr>
          <p:grpSpPr>
            <a:xfrm>
              <a:off x="7280213" y="4990720"/>
              <a:ext cx="4550622" cy="830997"/>
              <a:chOff x="7280213" y="4990720"/>
              <a:chExt cx="4550622" cy="830997"/>
            </a:xfrm>
          </p:grpSpPr>
          <p:sp>
            <p:nvSpPr>
              <p:cNvPr id="15" name="TextBox 14">
                <a:extLst>
                  <a:ext uri="{FF2B5EF4-FFF2-40B4-BE49-F238E27FC236}">
                    <a16:creationId xmlns:a16="http://schemas.microsoft.com/office/drawing/2014/main" id="{5C3E01F4-65FE-EA2D-D429-DE46DFCFE78F}"/>
                  </a:ext>
                </a:extLst>
              </p:cNvPr>
              <p:cNvSpPr txBox="1"/>
              <p:nvPr/>
            </p:nvSpPr>
            <p:spPr>
              <a:xfrm>
                <a:off x="8102690" y="4990720"/>
                <a:ext cx="3728145" cy="830997"/>
              </a:xfrm>
              <a:prstGeom prst="rect">
                <a:avLst/>
              </a:prstGeom>
              <a:noFill/>
            </p:spPr>
            <p:txBody>
              <a:bodyPr wrap="square">
                <a:spAutoFit/>
              </a:bodyPr>
              <a:lstStyle/>
              <a:p>
                <a:pPr>
                  <a:spcAft>
                    <a:spcPts val="600"/>
                  </a:spcAft>
                </a:pPr>
                <a:r>
                  <a:rPr lang="en-GB" sz="1600" b="1" err="1">
                    <a:solidFill>
                      <a:schemeClr val="tx2">
                        <a:lumMod val="75000"/>
                      </a:schemeClr>
                    </a:solidFill>
                  </a:rPr>
                  <a:t>hsCRP</a:t>
                </a:r>
                <a:r>
                  <a:rPr lang="en-GB" sz="1600" b="1">
                    <a:solidFill>
                      <a:schemeClr val="tx2">
                        <a:lumMod val="75000"/>
                      </a:schemeClr>
                    </a:solidFill>
                  </a:rPr>
                  <a:t> returned to near baseline levels ~7 days after treatment discontinuation </a:t>
                </a:r>
                <a:r>
                  <a:rPr lang="en-GB" sz="1600">
                    <a:solidFill>
                      <a:schemeClr val="tx2">
                        <a:lumMod val="75000"/>
                      </a:schemeClr>
                    </a:solidFill>
                  </a:rPr>
                  <a:t>during the washout period </a:t>
                </a:r>
                <a:endParaRPr lang="en-CA" sz="1600" i="1">
                  <a:solidFill>
                    <a:schemeClr val="tx2">
                      <a:lumMod val="75000"/>
                    </a:schemeClr>
                  </a:solidFill>
                </a:endParaRPr>
              </a:p>
            </p:txBody>
          </p:sp>
          <p:pic>
            <p:nvPicPr>
              <p:cNvPr id="27" name="Picture 26" descr="The image shows a person holding a phone.&#10;&#10;AI-generated content may be incorrect.">
                <a:extLst>
                  <a:ext uri="{FF2B5EF4-FFF2-40B4-BE49-F238E27FC236}">
                    <a16:creationId xmlns:a16="http://schemas.microsoft.com/office/drawing/2014/main" id="{79EAC91B-BF9C-432A-4062-1A4652CD45FF}"/>
                  </a:ext>
                </a:extLst>
              </p:cNvPr>
              <p:cNvPicPr>
                <a:picLocks noChangeAspect="1"/>
              </p:cNvPicPr>
              <p:nvPr/>
            </p:nvPicPr>
            <p:blipFill>
              <a:blip r:embed="rId8">
                <a:duotone>
                  <a:schemeClr val="accent3">
                    <a:shade val="45000"/>
                    <a:satMod val="135000"/>
                  </a:schemeClr>
                  <a:prstClr val="white"/>
                </a:duotone>
              </a:blip>
              <a:stretch>
                <a:fillRect/>
              </a:stretch>
            </p:blipFill>
            <p:spPr>
              <a:xfrm>
                <a:off x="7280213" y="5046218"/>
                <a:ext cx="720000" cy="720000"/>
              </a:xfrm>
              <a:prstGeom prst="rect">
                <a:avLst/>
              </a:prstGeom>
            </p:spPr>
          </p:pic>
        </p:grpSp>
        <p:sp>
          <p:nvSpPr>
            <p:cNvPr id="28" name="TextBox 27">
              <a:extLst>
                <a:ext uri="{FF2B5EF4-FFF2-40B4-BE49-F238E27FC236}">
                  <a16:creationId xmlns:a16="http://schemas.microsoft.com/office/drawing/2014/main" id="{6DA65E26-AB72-6400-F3E2-4E33A1B8BDD0}"/>
                </a:ext>
              </a:extLst>
            </p:cNvPr>
            <p:cNvSpPr txBox="1"/>
            <p:nvPr/>
          </p:nvSpPr>
          <p:spPr>
            <a:xfrm>
              <a:off x="7153207" y="5221336"/>
              <a:ext cx="974012" cy="546560"/>
            </a:xfrm>
            <a:prstGeom prst="rect">
              <a:avLst/>
            </a:prstGeom>
            <a:noFill/>
          </p:spPr>
          <p:txBody>
            <a:bodyPr wrap="square" tIns="0" bIns="0">
              <a:spAutoFit/>
            </a:bodyPr>
            <a:lstStyle/>
            <a:p>
              <a:pPr algn="ctr">
                <a:lnSpc>
                  <a:spcPct val="80000"/>
                </a:lnSpc>
              </a:pPr>
              <a:r>
                <a:rPr lang="en-CA" sz="1400" b="1">
                  <a:solidFill>
                    <a:schemeClr val="tx2">
                      <a:lumMod val="75000"/>
                    </a:schemeClr>
                  </a:solidFill>
                  <a:ea typeface="Aptos" panose="020B0004020202020204" pitchFamily="34" charset="0"/>
                </a:rPr>
                <a:t>7 </a:t>
              </a:r>
            </a:p>
            <a:p>
              <a:pPr algn="ctr">
                <a:lnSpc>
                  <a:spcPct val="80000"/>
                </a:lnSpc>
              </a:pPr>
              <a:r>
                <a:rPr lang="en-CA" sz="1400" b="1">
                  <a:solidFill>
                    <a:schemeClr val="tx2">
                      <a:lumMod val="75000"/>
                    </a:schemeClr>
                  </a:solidFill>
                  <a:ea typeface="Aptos" panose="020B0004020202020204" pitchFamily="34" charset="0"/>
                </a:rPr>
                <a:t>days</a:t>
              </a:r>
              <a:endParaRPr lang="en-CA" sz="1400">
                <a:solidFill>
                  <a:schemeClr val="tx2">
                    <a:lumMod val="75000"/>
                  </a:schemeClr>
                </a:solidFill>
              </a:endParaRPr>
            </a:p>
            <a:p>
              <a:pPr algn="ctr">
                <a:lnSpc>
                  <a:spcPct val="80000"/>
                </a:lnSpc>
              </a:pPr>
              <a:endParaRPr lang="en-GB" sz="1600" b="1">
                <a:ea typeface="Aptos" panose="020B0004020202020204" pitchFamily="34" charset="0"/>
              </a:endParaRPr>
            </a:p>
          </p:txBody>
        </p:sp>
      </p:grpSp>
      <p:grpSp>
        <p:nvGrpSpPr>
          <p:cNvPr id="5" name="Group 4">
            <a:extLst>
              <a:ext uri="{FF2B5EF4-FFF2-40B4-BE49-F238E27FC236}">
                <a16:creationId xmlns:a16="http://schemas.microsoft.com/office/drawing/2014/main" id="{58C92E3E-0CCC-E550-ED9C-50A5AE7326A9}"/>
              </a:ext>
            </a:extLst>
          </p:cNvPr>
          <p:cNvGrpSpPr/>
          <p:nvPr/>
        </p:nvGrpSpPr>
        <p:grpSpPr>
          <a:xfrm>
            <a:off x="7416164" y="2651372"/>
            <a:ext cx="4432938" cy="1077218"/>
            <a:chOff x="7397897" y="2515587"/>
            <a:chExt cx="4432938" cy="1077218"/>
          </a:xfrm>
        </p:grpSpPr>
        <p:sp>
          <p:nvSpPr>
            <p:cNvPr id="7" name="TextBox 6">
              <a:extLst>
                <a:ext uri="{FF2B5EF4-FFF2-40B4-BE49-F238E27FC236}">
                  <a16:creationId xmlns:a16="http://schemas.microsoft.com/office/drawing/2014/main" id="{355ECA18-182E-CB4F-AC46-F8DA6213E8AE}"/>
                </a:ext>
              </a:extLst>
            </p:cNvPr>
            <p:cNvSpPr txBox="1"/>
            <p:nvPr/>
          </p:nvSpPr>
          <p:spPr>
            <a:xfrm>
              <a:off x="8102690" y="2515587"/>
              <a:ext cx="3728145" cy="1077218"/>
            </a:xfrm>
            <a:prstGeom prst="rect">
              <a:avLst/>
            </a:prstGeom>
            <a:noFill/>
          </p:spPr>
          <p:txBody>
            <a:bodyPr wrap="square">
              <a:spAutoFit/>
            </a:bodyPr>
            <a:lstStyle/>
            <a:p>
              <a:r>
                <a:rPr lang="en-GB" sz="1600" b="1">
                  <a:solidFill>
                    <a:schemeClr val="accent1">
                      <a:lumMod val="75000"/>
                    </a:schemeClr>
                  </a:solidFill>
                  <a:ea typeface="Aptos" panose="020B0004020202020204" pitchFamily="34" charset="0"/>
                </a:rPr>
                <a:t>hsCRP reduction at Day 28 in the ruvonoflast group was 82.2% </a:t>
              </a:r>
              <a:br>
                <a:rPr lang="en-GB" sz="1600" b="1">
                  <a:solidFill>
                    <a:schemeClr val="accent1">
                      <a:lumMod val="75000"/>
                    </a:schemeClr>
                  </a:solidFill>
                  <a:ea typeface="Aptos" panose="020B0004020202020204" pitchFamily="34" charset="0"/>
                </a:rPr>
              </a:br>
              <a:r>
                <a:rPr lang="en-GB" sz="1600">
                  <a:solidFill>
                    <a:schemeClr val="tx2">
                      <a:lumMod val="75000"/>
                    </a:schemeClr>
                  </a:solidFill>
                  <a:ea typeface="Aptos" panose="020B0004020202020204" pitchFamily="34" charset="0"/>
                </a:rPr>
                <a:t>versus 37.2% in the placebo group </a:t>
              </a:r>
              <a:br>
                <a:rPr lang="en-GB" sz="1600">
                  <a:solidFill>
                    <a:schemeClr val="tx2">
                      <a:lumMod val="75000"/>
                    </a:schemeClr>
                  </a:solidFill>
                  <a:ea typeface="Aptos" panose="020B0004020202020204" pitchFamily="34" charset="0"/>
                </a:rPr>
              </a:br>
              <a:r>
                <a:rPr lang="en-GB" sz="1600">
                  <a:solidFill>
                    <a:schemeClr val="tx2">
                      <a:lumMod val="75000"/>
                    </a:schemeClr>
                  </a:solidFill>
                  <a:ea typeface="Aptos" panose="020B0004020202020204" pitchFamily="34" charset="0"/>
                </a:rPr>
                <a:t>(45% between-group difference)</a:t>
              </a:r>
              <a:endParaRPr lang="en-GB" sz="1600" i="1">
                <a:solidFill>
                  <a:schemeClr val="tx2">
                    <a:lumMod val="75000"/>
                  </a:schemeClr>
                </a:solidFill>
                <a:ea typeface="Aptos" panose="020B0004020202020204" pitchFamily="34" charset="0"/>
              </a:endParaRPr>
            </a:p>
          </p:txBody>
        </p:sp>
        <p:sp>
          <p:nvSpPr>
            <p:cNvPr id="29" name="Arrow: Down 28">
              <a:extLst>
                <a:ext uri="{FF2B5EF4-FFF2-40B4-BE49-F238E27FC236}">
                  <a16:creationId xmlns:a16="http://schemas.microsoft.com/office/drawing/2014/main" id="{63565CDE-9E57-CA75-9537-A3EC7BD5591B}"/>
                </a:ext>
              </a:extLst>
            </p:cNvPr>
            <p:cNvSpPr/>
            <p:nvPr/>
          </p:nvSpPr>
          <p:spPr>
            <a:xfrm>
              <a:off x="7397897" y="2799456"/>
              <a:ext cx="484632" cy="509481"/>
            </a:xfrm>
            <a:prstGeom prst="downArrow">
              <a:avLst/>
            </a:prstGeom>
            <a:solidFill>
              <a:schemeClr val="accent1">
                <a:lumMod val="20000"/>
                <a:lumOff val="8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sz="1600"/>
            </a:p>
          </p:txBody>
        </p:sp>
      </p:grpSp>
      <p:sp>
        <p:nvSpPr>
          <p:cNvPr id="37" name="Rectangle: Rounded Corners 36">
            <a:extLst>
              <a:ext uri="{FF2B5EF4-FFF2-40B4-BE49-F238E27FC236}">
                <a16:creationId xmlns:a16="http://schemas.microsoft.com/office/drawing/2014/main" id="{0B7F827D-2D2F-293C-4EDD-A0BF1636CA1A}"/>
              </a:ext>
            </a:extLst>
          </p:cNvPr>
          <p:cNvSpPr/>
          <p:nvPr/>
        </p:nvSpPr>
        <p:spPr>
          <a:xfrm flipH="1">
            <a:off x="342897" y="1184223"/>
            <a:ext cx="6615657" cy="4990074"/>
          </a:xfrm>
          <a:prstGeom prst="round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98041735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1.xml><?xml version="1.0" encoding="utf-8"?>
<p:tagLst xmlns:a="http://schemas.openxmlformats.org/drawingml/2006/main" xmlns:r="http://schemas.openxmlformats.org/officeDocument/2006/relationships" xmlns:p="http://schemas.openxmlformats.org/presentationml/2006/main">
  <p:tag name="SHAPENAME" val="5. Source"/>
</p:tagLst>
</file>

<file path=ppt/tags/tag12.xml><?xml version="1.0" encoding="utf-8"?>
<p:tagLst xmlns:a="http://schemas.openxmlformats.org/drawingml/2006/main" xmlns:r="http://schemas.openxmlformats.org/officeDocument/2006/relationships" xmlns:p="http://schemas.openxmlformats.org/presentationml/2006/main">
  <p:tag name="ID" val="697ce12851e2e783cdfe5df6"/>
  <p:tag name="FIGURESLIDEID" val="be406af2-395a-4879-b432-7f571af38a6e"/>
  <p:tag name="SELECTIONIDS" val="7da5090a-8cd3-4fd4-9152-761bc609116a"/>
  <p:tag name="TRANSPARENTBACKGROUND" val="true"/>
  <p:tag name="VERSION" val="1769800276664"/>
  <p:tag name="TITLE" val="MoA 2"/>
  <p:tag name="CREATORNAME" val="Amy Miles"/>
  <p:tag name="DATEINSERTED" val="1769800490375"/>
  <p:tag name="DPI" val="300"/>
  <p:tag name="BIOJSON" val="{&quot;id&quot;:&quot;d360b8e6-02be-4ff1-a43f-87ead62d7803&quot;,&quot;objects&quot;:{&quot;7da5090a-8cd3-4fd4-9152-761bc609116a&quot;:{&quot;type&quot;:&quot;FIGURE_OBJECT&quot;,&quot;id&quot;:&quot;7da5090a-8cd3-4fd4-9152-761bc609116a&quot;,&quot;relativeTransform&quot;:{&quot;translate&quot;:{&quot;x&quot;:-123.40107296255138,&quot;y&quot;:-196.43206287609183},&quot;rotate&quot;:1.5707963267948966,&quot;skewX&quot;:0,&quot;scale&quot;:{&quot;x&quot;:1,&quot;y&quot;:1}},&quot;opacity&quot;:1,&quot;path&quot;:{&quot;type&quot;:&quot;POLY_LINE&quot;,&quot;points&quot;:[{&quot;x&quot;:80.94878463332358,&quot;y&quot;:0},{&quot;x&quot;:148.74816737912468,&quot;y&quot;:0}],&quot;closed&quot;:false},&quot;pathStyles&quot;:[{&quot;type&quot;:&quot;FILL&quot;,&quot;fillStyle&quot;:&quot;rgba(0,0,0,0)&quot;},{&quot;type&quot;:&quot;STROKE&quot;,&quot;strokeStyle&quot;:&quot;#232323&quot;,&quot;lineWidth&quot;:1,&quot;lineJoin&quot;:&quot;round&quot;}],&quot;pathMarkers&quot;:{&quot;markerEnd&quot;:{&quot;type&quot;:&quot;PATH&quot;,&quot;units&quot;:{&quot;type&quot;:&quot;STROKE_WIDTH&quot;,&quot;scale&quot;:1},&quot;orient&quot;:{&quot;type&quot;:&quot;CLIPPED_CHORD&quot;},&quot;clipDistance&quot;:4,&quot;name&quot;:&quot;arrow&quot;,&quot;relativeTransform&quot;:{&quot;translate&quot;:{&quot;x&quot;:0,&quot;y&quot;:0},&quot;rotate&quot;:0,&quot;skewX&quot;:0,&quot;scale&quot;:{&quot;x&quot;:1,&quot;y&quot;:1}},&quot;path&quot;:{&quot;type&quot;:&quot;SPLINE&quot;,&quot;spline&quot;:{&quot;points&quot;:[{&quot;x&quot;:0,&quot;y&quot;:0,&quot;isEndPoint&quot;:true},{&quot;x&quot;:-5,&quot;y&quot;:-2.5,&quot;isEndPoint&quot;:true},{&quot;x&quot;:-5,&quot;y&quot;:2.5,&quot;isEndPoint&quot;:true}],&quot;closed&quot;:true}},&quot;pathStyles&quot;:[{&quot;type&quot;:&quot;FILL&quot;,&quot;fillStyle&quot;:&quot;context-stroke-flat&quot;}]}},&quot;isLocked&quot;:false,&quot;parent&quot;:{&quot;type&quot;:&quot;CHILD&quot;,&quot;parentId&quot;:&quot;be406af2-395a-4879-b432-7f571af38a6e&quot;,&quot;order&quot;:&quot;9999999999999&quot;},&quot;connectorInfo&quot;:{&quot;type&quot;:&quot;LINE&quot;,&quot;offset&quot;:{&quot;x&quot;:0,&quot;y&quot;:0},&quot;bending&quot;:0.1,&quot;customized&quot;:false}},&quot;be406af2-395a-4879-b432-7f571af38a6e&quot;:{&quot;id&quot;:&quot;be406af2-395a-4879-b432-7f571af38a6e&quot;,&quot;type&quot;:&quot;FIGURE_OBJECT&quot;,&quot;document&quot;:{&quot;type&quot;:&quot;FIGURE&quot;,&quot;canvasType&quot;:&quot;FIGURE&quot;,&quot;units&quot;:&quot;in&quot;},&quot;parent&quot;:{&quot;parentId&quot;:&quot;d360b8e6-02be-4ff1-a43f-87ead62d7803&quot;,&quot;type&quot;:&quot;DOCUMENT&quot;,&quot;order&quot;:&quot;5&quot;}},&quot;d360b8e6-02be-4ff1-a43f-87ead62d7803&quot;:{&quot;id&quot;:&quot;d360b8e6-02be-4ff1-a43f-87ead62d7803&quot;,&quot;type&quot;:&quot;FIGURE_OBJECT&quot;,&quot;document&quot;:{&quot;type&quot;:&quot;DOCUMENT_GROUP&quot;,&quot;canvasType&quot;:&quot;FIGURE&quot;,&quot;units&quot;:&quot;in&quot;}}}}"/>
</p:tagLst>
</file>

<file path=ppt/tags/tag13.xml><?xml version="1.0" encoding="utf-8"?>
<p:tagLst xmlns:a="http://schemas.openxmlformats.org/drawingml/2006/main" xmlns:r="http://schemas.openxmlformats.org/officeDocument/2006/relationships" xmlns:p="http://schemas.openxmlformats.org/presentationml/2006/main">
  <p:tag name="ID" val="697ce12851e2e783cdfe5df6"/>
  <p:tag name="FIGURESLIDEID" val="be406af2-395a-4879-b432-7f571af38a6e"/>
  <p:tag name="SELECTIONIDS" val="455f7688-e4e4-49b4-971b-dce9de089106"/>
  <p:tag name="TRANSPARENTBACKGROUND" val="true"/>
  <p:tag name="VERSION" val="1769800276664"/>
  <p:tag name="TITLE" val="MoA 2"/>
  <p:tag name="CREATORNAME" val="Amy Miles"/>
  <p:tag name="DATEINSERTED" val="1769800490375"/>
  <p:tag name="DPI" val="300"/>
  <p:tag name="BIOJSON" val="{&quot;id&quot;:&quot;d360b8e6-02be-4ff1-a43f-87ead62d7803&quot;,&quot;objects&quot;:{&quot;455f7688-e4e4-49b4-971b-dce9de089106&quot;:{&quot;type&quot;:&quot;FIGURE_OBJECT&quot;,&quot;id&quot;:&quot;455f7688-e4e4-49b4-971b-dce9de089106&quot;,&quot;path&quot;:{&quot;type&quot;:&quot;POLY_LINE&quot;,&quot;points&quot;:[{&quot;x&quot;:-128.21038295887757,&quot;y&quot;:-36.149185033363324},{&quot;x&quot;:-108.08327741644189,&quot;y&quot;:-32.0766442348675},{&quot;x&quot;:-102.40050374528347,&quot;y&quot;:-22.12759262587427},{&quot;x&quot;:-112.17128625174746,&quot;y&quot;:-14.284977972529335},{&quot;x&quot;:-134.11789484617037,&quot;y&quot;:-12.96201092447358},{&quot;x&quot;:-149.26497498805432,&quot;y&quot;:-20.36092494633732},{&quot;x&quot;:-146.25804372208302,&quot;y&quot;:-31.453769058463887}],&quot;closed&quot;:true},&quot;pathSmoothing&quot;:{&quot;type&quot;:&quot;BISECT_SMOOTHING&quot;,&quot;smoothing&quot;:1,&quot;endPointMirroring&quot;:&quot;MIRROR_TANGENT_BOTH&quot;},&quot;pathStyles&quot;:[{&quot;type&quot;:&quot;FILL&quot;,&quot;fillStyle&quot;:&quot;rgba(243, 246, 251, 1)&quot;},{&quot;type&quot;:&quot;STROKE&quot;,&quot;strokeStyle&quot;:&quot;rgba(133, 148, 182, 1)&quot;,&quot;lineWidth&quot;:1,&quot;lineJoin&quot;:&quot;round&quot;}],&quot;relativeTransform&quot;:{&quot;translate&quot;:{&quot;x&quot;:211.77346733410374,&quot;y&quot;:39.66264549818291},&quot;rotate&quot;:0.45453298809415393},&quot;parent&quot;:{&quot;type&quot;:&quot;CHILD&quot;,&quot;parentId&quot;:&quot;be406af2-395a-4879-b432-7f571af38a6e&quot;,&quot;order&quot;:&quot;99999998&quot;},&quot;connectorInfo&quot;:{&quot;connectedObjects&quot;:[],&quot;type&quot;:&quot;CUBIC&quot;,&quot;offset&quot;:{&quot;x&quot;:0,&quot;y&quot;:0},&quot;bending&quot;:0.1,&quot;firstElementIsHead&quot;:true,&quot;customized&quot;:true}},&quot;be406af2-395a-4879-b432-7f571af38a6e&quot;:{&quot;id&quot;:&quot;be406af2-395a-4879-b432-7f571af38a6e&quot;,&quot;type&quot;:&quot;FIGURE_OBJECT&quot;,&quot;document&quot;:{&quot;type&quot;:&quot;FIGURE&quot;,&quot;canvasType&quot;:&quot;FIGURE&quot;,&quot;units&quot;:&quot;in&quot;},&quot;parent&quot;:{&quot;parentId&quot;:&quot;d360b8e6-02be-4ff1-a43f-87ead62d7803&quot;,&quot;type&quot;:&quot;DOCUMENT&quot;,&quot;order&quot;:&quot;5&quot;}},&quot;d360b8e6-02be-4ff1-a43f-87ead62d7803&quot;:{&quot;id&quot;:&quot;d360b8e6-02be-4ff1-a43f-87ead62d7803&quot;,&quot;type&quot;:&quot;FIGURE_OBJECT&quot;,&quot;document&quot;:{&quot;type&quot;:&quot;DOCUMENT_GROUP&quot;,&quot;canvasType&quot;:&quot;FIGURE&quot;,&quot;units&quot;:&quot;in&quot;}}}}"/>
</p:tagLst>
</file>

<file path=ppt/tags/tag14.xml><?xml version="1.0" encoding="utf-8"?>
<p:tagLst xmlns:a="http://schemas.openxmlformats.org/drawingml/2006/main" xmlns:r="http://schemas.openxmlformats.org/officeDocument/2006/relationships" xmlns:p="http://schemas.openxmlformats.org/presentationml/2006/main">
  <p:tag name="ID" val="697ce12851e2e783cdfe5df6"/>
  <p:tag name="FIGURESLIDEID" val="be406af2-395a-4879-b432-7f571af38a6e"/>
  <p:tag name="SELECTIONIDS" val="eb0d3c6a-d19a-4dc7-9f18-64657b1ab6bc"/>
  <p:tag name="TRANSPARENTBACKGROUND" val="true"/>
  <p:tag name="VERSION" val="1769800276664"/>
  <p:tag name="TITLE" val="MoA 2"/>
  <p:tag name="CREATORNAME" val="Amy Miles"/>
  <p:tag name="DATEINSERTED" val="1769800490375"/>
  <p:tag name="DPI" val="300"/>
  <p:tag name="BIOJSON" val="{&quot;id&quot;:&quot;d360b8e6-02be-4ff1-a43f-87ead62d7803&quot;,&quot;objects&quot;:{&quot;eb0d3c6a-d19a-4dc7-9f18-64657b1ab6bc&quot;:{&quot;type&quot;:&quot;FIGURE_OBJECT&quot;,&quot;id&quot;:&quot;eb0d3c6a-d19a-4dc7-9f18-64657b1ab6bc&quot;,&quot;relativeTransform&quot;:{&quot;translate&quot;:{&quot;x&quot;:169.71520155623847,&quot;y&quot;:-40.36576505937225},&quot;rotate&quot;:1.7763568394002513e-15,&quot;skewX&quot;:-5.551115123125747e-17,&quot;scale&quot;:{&quot;x&quot;:0.9999999999999997,&quot;y&quot;:0.9999999999999998}},&quot;opacity&quot;:1,&quot;path&quot;:{&quot;type&quot;:&quot;POLY_LINE&quot;,&quot;points&quot;:[{&quot;x&quot;:-8.443525567000613,&quot;y&quot;:0},{&quot;x&quot;:8.443525567000613,&quot;y&quot;:0}],&quot;closed&quot;:false},&quot;pathStyles&quot;:[{&quot;type&quot;:&quot;FILL&quot;,&quot;fillStyle&quot;:&quot;rgba(0,0,0,0)&quot;},{&quot;type&quot;:&quot;STROKE&quot;,&quot;strokeStyle&quot;:&quot;#232323&quot;,&quot;lineWidth&quot;:0.9648426372585156,&quot;lineJoin&quot;:&quot;round&quot;}],&quot;pathMarkers&quot;:{&quot;markerEnd&quot;:{&quot;type&quot;:&quot;PATH&quot;,&quot;units&quot;:{&quot;type&quot;:&quot;STROKE_WIDTH&quot;,&quot;scale&quot;:1},&quot;orient&quot;:{&quot;type&quot;:&quot;AUTO_START_REVERSE&quot;},&quot;name&quot;:&quot;inhib&quot;,&quot;relativeTransform&quot;:{&quot;translate&quot;:{&quot;x&quot;:0,&quot;y&quot;:0},&quot;rotate&quot;:0,&quot;skewX&quot;:0,&quot;scale&quot;:{&quot;x&quot;:1,&quot;y&quot;:1}},&quot;path&quot;:{&quot;type&quot;:&quot;SPLINE&quot;,&quot;spline&quot;:{&quot;points&quot;:[{&quot;x&quot;:0,&quot;y&quot;:3,&quot;isEndPoint&quot;:true},{&quot;x&quot;:0,&quot;y&quot;:-3,&quot;isEndPoint&quot;:true}],&quot;closed&quot;:false}},&quot;pathStyles&quot;:[{&quot;type&quot;:&quot;STROKE&quot;,&quot;strokeStyle&quot;:&quot;context-stroke-flat&quot;,&quot;lineWidth&quot;:1,&quot;lineJoin&quot;:&quot;round&quot;}]}},&quot;isLocked&quot;:false,&quot;parent&quot;:{&quot;type&quot;:&quot;CHILD&quot;,&quot;parentId&quot;:&quot;be406af2-395a-4879-b432-7f571af38a6e&quot;,&quot;order&quot;:&quot;99999999998&quot;},&quot;connectorInfo&quot;:{&quot;type&quot;:&quot;LINE&quot;,&quot;offset&quot;:{&quot;x&quot;:0,&quot;y&quot;:0},&quot;bending&quot;:0.1,&quot;customized&quot;:false}},&quot;be406af2-395a-4879-b432-7f571af38a6e&quot;:{&quot;id&quot;:&quot;be406af2-395a-4879-b432-7f571af38a6e&quot;,&quot;type&quot;:&quot;FIGURE_OBJECT&quot;,&quot;document&quot;:{&quot;type&quot;:&quot;FIGURE&quot;,&quot;canvasType&quot;:&quot;FIGURE&quot;,&quot;units&quot;:&quot;in&quot;},&quot;parent&quot;:{&quot;parentId&quot;:&quot;d360b8e6-02be-4ff1-a43f-87ead62d7803&quot;,&quot;type&quot;:&quot;DOCUMENT&quot;,&quot;order&quot;:&quot;5&quot;}},&quot;d360b8e6-02be-4ff1-a43f-87ead62d7803&quot;:{&quot;id&quot;:&quot;d360b8e6-02be-4ff1-a43f-87ead62d7803&quot;,&quot;type&quot;:&quot;FIGURE_OBJECT&quot;,&quot;document&quot;:{&quot;type&quot;:&quot;DOCUMENT_GROUP&quot;,&quot;canvasType&quot;:&quot;FIGURE&quot;,&quot;units&quot;:&quot;in&quot;}}}}"/>
</p:tagLst>
</file>

<file path=ppt/tags/tag15.xml><?xml version="1.0" encoding="utf-8"?>
<p:tagLst xmlns:a="http://schemas.openxmlformats.org/drawingml/2006/main" xmlns:r="http://schemas.openxmlformats.org/officeDocument/2006/relationships" xmlns:p="http://schemas.openxmlformats.org/presentationml/2006/main">
  <p:tag name="ID" val="697ce12851e2e783cdfe5df6"/>
  <p:tag name="FIGURESLIDEID" val="be406af2-395a-4879-b432-7f571af38a6e"/>
  <p:tag name="SELECTIONIDS" val="53876b84-eb6f-45fa-a5e0-84c1f9d70740"/>
  <p:tag name="TRANSPARENTBACKGROUND" val="true"/>
  <p:tag name="VERSION" val="1769800276664"/>
  <p:tag name="TITLE" val="MoA 2"/>
  <p:tag name="CREATORNAME" val="Amy Miles"/>
  <p:tag name="DATEINSERTED" val="1769800490375"/>
  <p:tag name="DPI" val="300"/>
  <p:tag name="BIOJSON" val="{&quot;id&quot;:&quot;d360b8e6-02be-4ff1-a43f-87ead62d7803&quot;,&quot;objects&quot;:{&quot;53876b84-eb6f-45fa-a5e0-84c1f9d70740&quot;:{&quot;type&quot;:&quot;FIGURE_OBJECT&quot;,&quot;id&quot;:&quot;53876b84-eb6f-45fa-a5e0-84c1f9d70740&quot;,&quot;relativeTransform&quot;:{&quot;translate&quot;:{&quot;x&quot;:-368.2919623426707,&quot;y&quot;:-82.54234784286898},&quot;rotate&quot;:-4.898587196589413e-16,&quot;skewX&quot;:0,&quot;scale&quot;:{&quot;x&quot;:1,&quot;y&quot;:1}},&quot;opacity&quot;:1,&quot;path&quot;:{&quot;type&quot;:&quot;POLY_LINE&quot;,&quot;points&quot;:[{&quot;x&quot;:7.480487564710053,&quot;y&quot;:0},{&quot;x&quot;:0.5133044511372695,&quot;y&quot;:0},{&quot;x&quot;:-7.4804875647100575,&quot;y&quot;:0}],&quot;closed&quot;:false,&quot;cornerRounding&quot;:{&quot;type&quot;:&quot;ARC_LENGTH&quot;,&quot;global&quot;:36.227927092449114}},&quot;pathStyles&quot;:[{&quot;type&quot;:&quot;FILL&quot;,&quot;fillStyle&quot;:&quot;transparent&quot;},{&quot;type&quot;:&quot;STROKE&quot;,&quot;strokeStyle&quot;:&quot;#232323&quot;,&quot;lineWidth&quot;:0.830648714302292,&quot;lineJoin&quot;:&quot;round&quot;}],&quot;pathMarkers&quot;:{&quot;markerEnd&quot;:{&quot;type&quot;:&quot;PATH&quot;,&quot;units&quot;:{&quot;type&quot;:&quot;STROKE_WIDTH&quot;,&quot;scale&quot;:1},&quot;orient&quot;:{&quot;type&quot;:&quot;CLIPPED_CHORD&quot;},&quot;clipDistance&quot;:4,&quot;name&quot;:&quot;arrow&quot;,&quot;relativeTransform&quot;:{&quot;translate&quot;:{&quot;x&quot;:0,&quot;y&quot;:0},&quot;rotate&quot;:0,&quot;skewX&quot;:0,&quot;scale&quot;:{&quot;x&quot;:1,&quot;y&quot;:1}},&quot;path&quot;:{&quot;type&quot;:&quot;SPLINE&quot;,&quot;spline&quot;:{&quot;points&quot;:[{&quot;x&quot;:0,&quot;y&quot;:0,&quot;isEndPoint&quot;:true},{&quot;x&quot;:-5,&quot;y&quot;:-2.5,&quot;isEndPoint&quot;:true},{&quot;x&quot;:-5,&quot;y&quot;:2.5,&quot;isEndPoint&quot;:true}],&quot;closed&quot;:true}},&quot;pathStyles&quot;:[{&quot;type&quot;:&quot;FILL&quot;,&quot;fillStyle&quot;:&quot;context-stroke-flat&quot;}]}},&quot;isLocked&quot;:false,&quot;parent&quot;:{&quot;type&quot;:&quot;CHILD&quot;,&quot;parentId&quot;:&quot;be406af2-395a-4879-b432-7f571af38a6e&quot;,&quot;order&quot;:&quot;7&quot;}},&quot;be406af2-395a-4879-b432-7f571af38a6e&quot;:{&quot;id&quot;:&quot;be406af2-395a-4879-b432-7f571af38a6e&quot;,&quot;type&quot;:&quot;FIGURE_OBJECT&quot;,&quot;document&quot;:{&quot;type&quot;:&quot;FIGURE&quot;,&quot;canvasType&quot;:&quot;FIGURE&quot;,&quot;units&quot;:&quot;in&quot;},&quot;parent&quot;:{&quot;parentId&quot;:&quot;d360b8e6-02be-4ff1-a43f-87ead62d7803&quot;,&quot;type&quot;:&quot;DOCUMENT&quot;,&quot;order&quot;:&quot;5&quot;}},&quot;d360b8e6-02be-4ff1-a43f-87ead62d7803&quot;:{&quot;id&quot;:&quot;d360b8e6-02be-4ff1-a43f-87ead62d7803&quot;,&quot;type&quot;:&quot;FIGURE_OBJECT&quot;,&quot;document&quot;:{&quot;type&quot;:&quot;DOCUMENT_GROUP&quot;,&quot;canvasType&quot;:&quot;FIGURE&quot;,&quot;units&quot;:&quot;in&quot;}}}}"/>
</p:tagLst>
</file>

<file path=ppt/tags/tag16.xml><?xml version="1.0" encoding="utf-8"?>
<p:tagLst xmlns:a="http://schemas.openxmlformats.org/drawingml/2006/main" xmlns:r="http://schemas.openxmlformats.org/officeDocument/2006/relationships" xmlns:p="http://schemas.openxmlformats.org/presentationml/2006/main">
  <p:tag name="ID" val="697ce12851e2e783cdfe5df6"/>
  <p:tag name="FIGURESLIDEID" val="be406af2-395a-4879-b432-7f571af38a6e"/>
  <p:tag name="SELECTIONIDS" val="400c2308-4592-42fa-8b22-9f2694ea8248"/>
  <p:tag name="TRANSPARENTBACKGROUND" val="true"/>
  <p:tag name="VERSION" val="1769800276664"/>
  <p:tag name="TITLE" val="MoA 2"/>
  <p:tag name="CREATORNAME" val="Amy Miles"/>
  <p:tag name="DATEINSERTED" val="1769800490375"/>
  <p:tag name="DPI" val="300"/>
  <p:tag name="BIOJSON" val="{&quot;id&quot;:&quot;d360b8e6-02be-4ff1-a43f-87ead62d7803&quot;,&quot;objects&quot;:{&quot;400c2308-4592-42fa-8b22-9f2694ea8248&quot;:{&quot;id&quot;:&quot;400c2308-4592-42fa-8b22-9f2694ea8248&quot;,&quot;name&quot;:&quot;Glc&quot;,&quot;displayName&quot;:&quot;&quot;,&quot;type&quot;:&quot;FIGURE_OBJECT&quot;,&quot;relativeTransform&quot;:{&quot;translate&quot;:{&quot;x&quot;:19.75292997971377,&quot;y&quot;:-36.41152742991312},&quot;rotate&quot;:0,&quot;skewX&quot;:0,&quot;scale&quot;:{&quot;x&quot;:0.20570923692340448,&quot;y&quot;:0.20570923692340445}},&quot;image&quot;:{&quot;url&quot;:&quot;https://icons.cdn.biorender.com/biorender/5c114b68d214aa1200a9cebe/20181212175523/image/5c114b68d214aa1200a9cebe.png&quot;,&quot;isPremium&quot;:false,&quot;isOrgIcon&quot;:false,&quot;size&quot;:{&quot;x&quot;:50,&quot;y&quot;:50}},&quot;source&quot;:{&quot;id&quot;:&quot;5c114b68d214aa1200a9cebe&quot;,&quot;version&quot;:&quot;20181212175523&quot;,&quot;type&quot;:&quot;ASSETS&quot;},&quot;isPremium&quot;:false,&quot;parent&quot;:{&quot;type&quot;:&quot;CHILD&quot;,&quot;parentId&quot;:&quot;be406af2-395a-4879-b432-7f571af38a6e&quot;,&quot;order&quot;:&quot;9999999995&quot;},&quot;styles&quot;:{&quot;editable&quot;:[{&quot;monochromeTargetColor&quot;:&quot;#E7872B&quot;,&quot;styleName&quot;:&quot;FILL&quot;,&quot;color&quot;:&quot;#dd7334&quot;},{&quot;monochromeTargetColor&quot;:&quot;#E7872B&quot;,&quot;styleName&quot;:&quot;STROKE&quot;,&quot;color&quot;:&quot;#cb410b&quot;}]}},&quot;be406af2-395a-4879-b432-7f571af38a6e&quot;:{&quot;id&quot;:&quot;be406af2-395a-4879-b432-7f571af38a6e&quot;,&quot;type&quot;:&quot;FIGURE_OBJECT&quot;,&quot;document&quot;:{&quot;type&quot;:&quot;FIGURE&quot;,&quot;canvasType&quot;:&quot;FIGURE&quot;,&quot;units&quot;:&quot;in&quot;},&quot;parent&quot;:{&quot;parentId&quot;:&quot;d360b8e6-02be-4ff1-a43f-87ead62d7803&quot;,&quot;type&quot;:&quot;DOCUMENT&quot;,&quot;order&quot;:&quot;5&quot;}},&quot;d360b8e6-02be-4ff1-a43f-87ead62d7803&quot;:{&quot;id&quot;:&quot;d360b8e6-02be-4ff1-a43f-87ead62d7803&quot;,&quot;type&quot;:&quot;FIGURE_OBJECT&quot;,&quot;document&quot;:{&quot;type&quot;:&quot;DOCUMENT_GROUP&quot;,&quot;canvasType&quot;:&quot;FIGURE&quot;,&quot;units&quot;:&quot;in&quot;}}}}"/>
</p:tagLst>
</file>

<file path=ppt/tags/tag17.xml><?xml version="1.0" encoding="utf-8"?>
<p:tagLst xmlns:a="http://schemas.openxmlformats.org/drawingml/2006/main" xmlns:r="http://schemas.openxmlformats.org/officeDocument/2006/relationships" xmlns:p="http://schemas.openxmlformats.org/presentationml/2006/main">
  <p:tag name="ID" val="697ce12851e2e783cdfe5df6"/>
  <p:tag name="FIGURESLIDEID" val="be406af2-395a-4879-b432-7f571af38a6e"/>
  <p:tag name="SELECTIONIDS" val="56ea1901-34f9-4718-a332-cd2d4b296e89"/>
  <p:tag name="TRANSPARENTBACKGROUND" val="true"/>
  <p:tag name="VERSION" val="1769800276664"/>
  <p:tag name="TITLE" val="MoA 2"/>
  <p:tag name="CREATORNAME" val="Amy Miles"/>
  <p:tag name="DATEINSERTED" val="1769800490375"/>
  <p:tag name="DPI" val="300"/>
  <p:tag name="BIOJSON" val="{&quot;id&quot;:&quot;d360b8e6-02be-4ff1-a43f-87ead62d7803&quot;,&quot;objects&quot;:{&quot;56ea1901-34f9-4718-a332-cd2d4b296e89&quot;:{&quot;relativeTransform&quot;:{&quot;translate&quot;:{&quot;x&quot;:202.7515649302587,&quot;y&quot;:-46.739511011371256},&quot;rotate&quot;:-1.3969139953798924,&quot;skewX&quot;:0,&quot;scale&quot;:{&quot;x&quot;:1,&quot;y&quot;:1}},&quot;type&quot;:&quot;FIGURE_OBJECT&quot;,&quot;id&quot;:&quot;56ea1901-34f9-4718-a332-cd2d4b296e89&quot;,&quot;name&quot;:&quot;Inflammasome (schematic)&quot;,&quot;displayName&quot;:&quot;Inflammasome (schematic)&quot;,&quot;opacity&quot;:1,&quot;source&quot;:{&quot;id&quot;:&quot;5e7b733bad430700abb27ef2&quot;,&quot;type&quot;:&quot;ASSETS&quot;},&quot;pathStyles&quot;:[{&quot;type&quot;:&quot;FILL&quot;,&quot;fillStyle&quot;:&quot;rgb(0,0,0)&quot;}],&quot;isLocked&quot;:false,&quot;parent&quot;:{&quot;type&quot;:&quot;CHILD&quot;,&quot;parentId&quot;:&quot;be406af2-395a-4879-b432-7f571af38a6e&quot;,&quot;order&quot;:&quot;99999998&quot;},&quot;isPremium&quot;:true},&quot;8397455c-a8d8-4d43-9091-e2fe5c091b8e&quot;:{&quot;type&quot;:&quot;FIGURE_OBJECT&quot;,&quot;id&quot;:&quot;8397455c-a8d8-4d43-9091-e2fe5c091b8e&quot;,&quot;name&quot;:&quot;Inflammasome (caspase 1)&quot;,&quot;relativeTransform&quot;:{&quot;translate&quot;:{&quot;x&quot;:-0.5788867051831073,&quot;y&quot;:-3.995203389193455},&quot;rotate&quot;:1.5707963267948963,&quot;skewX&quot;:-1.6697087196527655e-16,&quot;scale&quot;:{&quot;x&quot;:0.02531446180103263,&quot;y&quot;:0.02531446180103263}},&quot;opacity&quot;:1,&quot;image&quot;:{&quot;url&quot;:&quot;https://icons.biorender.com/biorender/5e7b6fc795f66b00289f926f/20200325145134/image/inflammasome-caspase-1.png&quot;,&quot;fallbackUrl&quot;:&quot;https://res.cloudinary.com/dlcjuc3ej/image/upload/v1585147894/ngrlwqdb8ezejnvz37m1.svg#/keystone/api/icons/5e7b6fc795f66b00289f926f/20200325145134/image/inflammasome-caspase-1.svg&quot;,&quot;size&quot;:{&quot;x&quot;:279,&quot;y&quot;:83},&quot;isPremium&quot;:false},&quot;source&quot;:{&quot;id&quot;:&quot;5e7b6fc795f66b00289f926f&quot;,&quot;type&quot;:&quot;ASSETS&quot;},&quot;pathStyles&quot;:[{&quot;type&quot;:&quot;FILL&quot;,&quot;fillStyle&quot;:&quot;rgb(0,0,0)&quot;}],&quot;isLocked&quot;:false,&quot;parent&quot;:{&quot;type&quot;:&quot;CHILD&quot;,&quot;parentId&quot;:&quot;56ea1901-34f9-4718-a332-cd2d4b296e89&quot;,&quot;order&quot;:&quot;01&quot;}},&quot;0e1e555c-6866-4a0e-bd7f-8a9a647b5192&quot;:{&quot;type&quot;:&quot;FIGURE_OBJECT&quot;,&quot;id&quot;:&quot;0e1e555c-6866-4a0e-bd7f-8a9a647b5192&quot;,&quot;name&quot;:&quot;Inflammasome (caspase 1)&quot;,&quot;relativeTransform&quot;:{&quot;translate&quot;:{&quot;x&quot;:1.486859767066164,&quot;y&quot;:-3.3830671669749024},&quot;rotate&quot;:2.115382101621911,&quot;skewX&quot;:8.459464661201351e-17,&quot;scale&quot;:{&quot;x&quot;:0.025314461801032622,&quot;y&quot;:0.025314461801032632}},&quot;opacity&quot;:1,&quot;image&quot;:{&quot;url&quot;:&quot;https://icons.biorender.com/biorender/5e7b6fc795f66b00289f926f/20200325145134/image/inflammasome-caspase-1.png&quot;,&quot;fallbackUrl&quot;:&quot;https://res.cloudinary.com/dlcjuc3ej/image/upload/v1585147894/ngrlwqdb8ezejnvz37m1.svg#/keystone/api/icons/5e7b6fc795f66b00289f926f/20200325145134/image/inflammasome-caspase-1.svg&quot;,&quot;size&quot;:{&quot;x&quot;:279,&quot;y&quot;:83},&quot;isPremium&quot;:false},&quot;source&quot;:{&quot;id&quot;:&quot;5e7b6fc795f66b00289f926f&quot;,&quot;type&quot;:&quot;ASSETS&quot;},&quot;pathStyles&quot;:[{&quot;type&quot;:&quot;FILL&quot;,&quot;fillStyle&quot;:&quot;rgb(0,0,0)&quot;}],&quot;isLocked&quot;:false,&quot;parent&quot;:{&quot;type&quot;:&quot;CHILD&quot;,&quot;parentId&quot;:&quot;56ea1901-34f9-4718-a332-cd2d4b296e89&quot;,&quot;order&quot;:&quot;02&quot;}},&quot;161c3230-179e-453b-9648-a139bb724528&quot;:{&quot;type&quot;:&quot;FIGURE_OBJECT&quot;,&quot;id&quot;:&quot;161c3230-179e-453b-9648-a139bb724528&quot;,&quot;name&quot;:&quot;Inflammasome (caspase 1)&quot;,&quot;relativeTransform&quot;:{&quot;translate&quot;:{&quot;x&quot;:2.8922468605981337,&quot;y&quot;:-1.7904750656408086},&quot;rotate&quot;:2.6699349931710166,&quot;skewX&quot;:8.459464661201348e-17,&quot;scale&quot;:{&quot;x&quot;:0.025314461801032622,&quot;y&quot;:0.02531446180103264}},&quot;opacity&quot;:1,&quot;image&quot;:{&quot;url&quot;:&quot;https://icons.biorender.com/biorender/5e7b6fc795f66b00289f926f/20200325145134/image/inflammasome-caspase-1.png&quot;,&quot;fallbackUrl&quot;:&quot;https://res.cloudinary.com/dlcjuc3ej/image/upload/v1585147894/ngrlwqdb8ezejnvz37m1.svg#/keystone/api/icons/5e7b6fc795f66b00289f926f/20200325145134/image/inflammasome-caspase-1.svg&quot;,&quot;size&quot;:{&quot;x&quot;:279,&quot;y&quot;:83},&quot;isPremium&quot;:false},&quot;source&quot;:{&quot;id&quot;:&quot;5e7b6fc795f66b00289f926f&quot;,&quot;type&quot;:&quot;ASSETS&quot;},&quot;pathStyles&quot;:[{&quot;type&quot;:&quot;FILL&quot;,&quot;fillStyle&quot;:&quot;rgb(0,0,0)&quot;}],&quot;isLocked&quot;:false,&quot;parent&quot;:{&quot;type&quot;:&quot;CHILD&quot;,&quot;parentId&quot;:&quot;56ea1901-34f9-4718-a332-cd2d4b296e89&quot;,&quot;order&quot;:&quot;05&quot;}},&quot;e85e045b-6c80-4885-b7fe-889693d3bfd8&quot;:{&quot;type&quot;:&quot;FIGURE_OBJECT&quot;,&quot;id&quot;:&quot;e85e045b-6c80-4885-b7fe-889693d3bfd8&quot;,&quot;name&quot;:&quot;Inflammasome (ASC)&quot;,&quot;relativeTransform&quot;:{&quot;translate&quot;:{&quot;x&quot;:-3.382442912999278,&quot;y&quot;:-7.260626301042904},&quot;rotate&quot;:-1.9398134439898205,&quot;skewX&quot;:-1.8959446260725802e-16,&quot;scale&quot;:{&quot;x&quot;:0.023913454167376953,&quot;y&quot;:0.023913454167376957}},&quot;opacity&quot;:1,&quot;image&quot;:{&quot;url&quot;:&quot;https://icons.biorender.com/biorender/5e7b6f3495f66b00289f9268/20200325144853/image/inflammasome-asc.png&quot;,&quot;fallbackUrl&quot;:&quot;https://res.cloudinary.com/dlcjuc3ej/image/upload/v1585147733/wdxqht4kkl6sw9pjqhcj.svg#/keystone/api/icons/5e7b6f3495f66b00289f9268/20200325144853/image/inflammasome-asc.svg&quot;,&quot;size&quot;:{&quot;x&quot;:185,&quot;y&quot;:82},&quot;isPremium&quot;:false},&quot;source&quot;:{&quot;id&quot;:&quot;5e7b6f3495f66b00289f9268&quot;,&quot;type&quot;:&quot;ASSETS&quot;},&quot;pathStyles&quot;:[{&quot;type&quot;:&quot;FILL&quot;,&quot;fillStyle&quot;:&quot;rgb(0,0,0)&quot;}],&quot;isLocked&quot;:false,&quot;parent&quot;:{&quot;type&quot;:&quot;CHILD&quot;,&quot;parentId&quot;:&quot;56ea1901-34f9-4718-a332-cd2d4b296e89&quot;,&quot;order&quot;:&quot;06&quot;}},&quot;3851d5bb-f87a-4ce5-b715-05d94c21d4e2&quot;:{&quot;type&quot;:&quot;FIGURE_OBJECT&quot;,&quot;id&quot;:&quot;3851d5bb-f87a-4ce5-b715-05d94c21d4e2&quot;,&quot;name&quot;:&quot;Inflammasome (ASC)&quot;,&quot;relativeTransform&quot;:{&quot;translate&quot;:{&quot;x&quot;:6.867306598024378,&quot;y&quot;:1.903069950899355},&quot;rotate&quot;:0.2527552396588243,&quot;skewX&quot;:4.7398615651814473e-17,&quot;scale&quot;:{&quot;x&quot;:0.02391345416737696,&quot;y&quot;:0.023913454167377}},&quot;opacity&quot;:1,&quot;image&quot;:{&quot;url&quot;:&quot;https://icons.biorender.com/biorender/5e7b6f3495f66b00289f9268/20200325144853/image/inflammasome-asc.png&quot;,&quot;fallbackUrl&quot;:&quot;https://res.cloudinary.com/dlcjuc3ej/image/upload/v1585147733/wdxqht4kkl6sw9pjqhcj.svg#/keystone/api/icons/5e7b6f3495f66b00289f9268/20200325144853/image/inflammasome-asc.svg&quot;,&quot;size&quot;:{&quot;x&quot;:185,&quot;y&quot;:82},&quot;isPremium&quot;:false},&quot;source&quot;:{&quot;id&quot;:&quot;5e7b6f3495f66b00289f9268&quot;,&quot;type&quot;:&quot;ASSETS&quot;},&quot;pathStyles&quot;:[{&quot;type&quot;:&quot;FILL&quot;,&quot;fillStyle&quot;:&quot;rgb(0,0,0)&quot;}],&quot;isLocked&quot;:false,&quot;parent&quot;:{&quot;type&quot;:&quot;CHILD&quot;,&quot;parentId&quot;:&quot;56ea1901-34f9-4718-a332-cd2d4b296e89&quot;,&quot;order&quot;:&quot;07&quot;}},&quot;b3ec9e81-38df-4807-a710-5ceb4c177ab2&quot;:{&quot;type&quot;:&quot;FIGURE_OBJECT&quot;,&quot;id&quot;:&quot;b3ec9e81-38df-4807-a710-5ceb4c177ab2&quot;,&quot;name&quot;:&quot;Inflammasome (ASC)&quot;,&quot;relativeTransform&quot;:{&quot;translate&quot;:{&quot;x&quot;:4.527305085990158,&quot;y&quot;:-5.771617967270148},&quot;rotate&quot;:-0.8406747776137,&quot;skewX&quot;:-9.479723130362897e-17,&quot;scale&quot;:{&quot;x&quot;:0.02391345416737696,&quot;y&quot;:0.023913454167376953}},&quot;opacity&quot;:1,&quot;image&quot;:{&quot;url&quot;:&quot;https://icons.biorender.com/biorender/5e7b6f3495f66b00289f9268/20200325144853/image/inflammasome-asc.png&quot;,&quot;fallbackUrl&quot;:&quot;https://res.cloudinary.com/dlcjuc3ej/image/upload/v1585147733/wdxqht4kkl6sw9pjqhcj.svg#/keystone/api/icons/5e7b6f3495f66b00289f9268/20200325144853/image/inflammasome-asc.svg&quot;,&quot;size&quot;:{&quot;x&quot;:185,&quot;y&quot;:82},&quot;isPremium&quot;:false},&quot;source&quot;:{&quot;id&quot;:&quot;5e7b6f3495f66b00289f9268&quot;,&quot;type&quot;:&quot;ASSETS&quot;},&quot;pathStyles&quot;:[{&quot;type&quot;:&quot;FILL&quot;,&quot;fillStyle&quot;:&quot;rgb(0,0,0)&quot;}],&quot;isLocked&quot;:false,&quot;parent&quot;:{&quot;type&quot;:&quot;CHILD&quot;,&quot;parentId&quot;:&quot;56ea1901-34f9-4718-a332-cd2d4b296e89&quot;,&quot;order&quot;:&quot;1&quot;}},&quot;270747db-d6d2-4039-a318-41e23fb08646&quot;:{&quot;type&quot;:&quot;FIGURE_OBJECT&quot;,&quot;id&quot;:&quot;270747db-d6d2-4039-a318-41e23fb08646&quot;,&quot;name&quot;:&quot;Inflammasome (ASC)&quot;,&quot;relativeTransform&quot;:{&quot;translate&quot;:{&quot;x&quot;:0.7944706821478168,&quot;y&quot;:-7.628545701496893},&quot;rotate&quot;:-1.395227669162806,&quot;skewX&quot;:-1.4219584695544373e-16,&quot;scale&quot;:{&quot;x&quot;:0.023913454167376936,&quot;y&quot;:0.023913454167376932}},&quot;opacity&quot;:1,&quot;image&quot;:{&quot;url&quot;:&quot;https://icons.biorender.com/biorender/5e7b6f3495f66b00289f9268/20200325144853/image/inflammasome-asc.png&quot;,&quot;fallbackUrl&quot;:&quot;https://res.cloudinary.com/dlcjuc3ej/image/upload/v1585147733/wdxqht4kkl6sw9pjqhcj.svg#/keystone/api/icons/5e7b6f3495f66b00289f9268/20200325144853/image/inflammasome-asc.svg&quot;,&quot;size&quot;:{&quot;x&quot;:185,&quot;y&quot;:82},&quot;isPremium&quot;:false},&quot;source&quot;:{&quot;id&quot;:&quot;5e7b6f3495f66b00289f9268&quot;,&quot;type&quot;:&quot;ASSETS&quot;},&quot;pathStyles&quot;:[{&quot;type&quot;:&quot;FILL&quot;,&quot;fillStyle&quot;:&quot;rgb(0,0,0)&quot;}],&quot;isLocked&quot;:false,&quot;parent&quot;:{&quot;type&quot;:&quot;CHILD&quot;,&quot;parentId&quot;:&quot;56ea1901-34f9-4718-a332-cd2d4b296e89&quot;,&quot;order&quot;:&quot;11&quot;}},&quot;4376b70a-8bcd-4c23-a798-1c29c84fc413&quot;:{&quot;type&quot;:&quot;FIGURE_OBJECT&quot;,&quot;id&quot;:&quot;4376b70a-8bcd-4c23-a798-1c29c84fc413&quot;,&quot;name&quot;:&quot;Inflammasome (ASC)&quot;,&quot;relativeTransform&quot;:{&quot;translate&quot;:{&quot;x&quot;:4.733413944265333,&quot;y&quot;:5.512567701111718},&quot;rotate&quot;:0.7973410144858385,&quot;skewX&quot;:-2.843916939108867e-16,&quot;scale&quot;:{&quot;x&quot;:0.023913454167376967,&quot;y&quot;:0.02391345416737695}},&quot;opacity&quot;:1,&quot;image&quot;:{&quot;url&quot;:&quot;https://icons.biorender.com/biorender/5e7b6f3495f66b00289f9268/20200325144853/image/inflammasome-asc.png&quot;,&quot;fallbackUrl&quot;:&quot;https://res.cloudinary.com/dlcjuc3ej/image/upload/v1585147733/wdxqht4kkl6sw9pjqhcj.svg#/keystone/api/icons/5e7b6f3495f66b00289f9268/20200325144853/image/inflammasome-asc.svg&quot;,&quot;size&quot;:{&quot;x&quot;:185,&quot;y&quot;:82},&quot;isPremium&quot;:false},&quot;source&quot;:{&quot;id&quot;:&quot;5e7b6f3495f66b00289f9268&quot;,&quot;type&quot;:&quot;ASSETS&quot;},&quot;pathStyles&quot;:[{&quot;type&quot;:&quot;FILL&quot;,&quot;fillStyle&quot;:&quot;rgb(0,0,0)&quot;}],&quot;isLocked&quot;:false,&quot;parent&quot;:{&quot;type&quot;:&quot;CHILD&quot;,&quot;parentId&quot;:&quot;56ea1901-34f9-4718-a332-cd2d4b296e89&quot;,&quot;order&quot;:&quot;12&quot;}},&quot;ac711044-d887-40a9-afe3-abe5146ae383&quot;:{&quot;type&quot;:&quot;FIGURE_OBJECT&quot;,&quot;id&quot;:&quot;ac711044-d887-40a9-afe3-abe5146ae383&quot;,&quot;name&quot;:&quot;Inflammasome (ASC)&quot;,&quot;relativeTransform&quot;:{&quot;translate&quot;:{&quot;x&quot;:0.48019281505263167,&quot;y&quot;:7.1660755547447055},&quot;rotate&quot;:1.4638246464887485,&quot;skewX&quot;:-1.7774480869430425e-16,&quot;scale&quot;:{&quot;x&quot;:0.023913454167376964,&quot;y&quot;:0.023913454167376936}},&quot;opacity&quot;:1,&quot;image&quot;:{&quot;url&quot;:&quot;https://icons.biorender.com/biorender/5e7b6f3495f66b00289f9268/20200325144853/image/inflammasome-asc.png&quot;,&quot;fallbackUrl&quot;:&quot;https://res.cloudinary.com/dlcjuc3ej/image/upload/v1585147733/wdxqht4kkl6sw9pjqhcj.svg#/keystone/api/icons/5e7b6f3495f66b00289f9268/20200325144853/image/inflammasome-asc.svg&quot;,&quot;size&quot;:{&quot;x&quot;:185,&quot;y&quot;:82},&quot;isPremium&quot;:false},&quot;source&quot;:{&quot;id&quot;:&quot;5e7b6f3495f66b00289f9268&quot;,&quot;type&quot;:&quot;ASSETS&quot;},&quot;pathStyles&quot;:[{&quot;type&quot;:&quot;FILL&quot;,&quot;fillStyle&quot;:&quot;rgb(0,0,0)&quot;}],&quot;isLocked&quot;:false,&quot;parent&quot;:{&quot;type&quot;:&quot;CHILD&quot;,&quot;parentId&quot;:&quot;56ea1901-34f9-4718-a332-cd2d4b296e89&quot;,&quot;order&quot;:&quot;15&quot;}},&quot;6ade5950-4081-4f79-b4b7-a05efcc45cc5&quot;:{&quot;type&quot;:&quot;FIGURE_OBJECT&quot;,&quot;id&quot;:&quot;6ade5950-4081-4f79-b4b7-a05efcc45cc5&quot;,&quot;name&quot;:&quot;Inflammasome (ASC)&quot;,&quot;relativeTransform&quot;:{&quot;translate&quot;:{&quot;x&quot;:-3.659170435610696,&quot;y&quot;:6.367055931536211},&quot;rotate&quot;:2.035898969910244,&quot;skewX&quot;:-1.421958469554436e-16,&quot;scale&quot;:{&quot;x&quot;:0.023913454167376946,&quot;y&quot;:0.023913454167376957}},&quot;opacity&quot;:1,&quot;image&quot;:{&quot;url&quot;:&quot;https://icons.biorender.com/biorender/5e7b6f3495f66b00289f9268/20200325144853/image/inflammasome-asc.png&quot;,&quot;fallbackUrl&quot;:&quot;https://res.cloudinary.com/dlcjuc3ej/image/upload/v1585147733/wdxqht4kkl6sw9pjqhcj.svg#/keystone/api/icons/5e7b6f3495f66b00289f9268/20200325144853/image/inflammasome-asc.svg&quot;,&quot;size&quot;:{&quot;x&quot;:185,&quot;y&quot;:82},&quot;isPremium&quot;:false},&quot;source&quot;:{&quot;id&quot;:&quot;5e7b6f3495f66b00289f9268&quot;,&quot;type&quot;:&quot;ASSETS&quot;},&quot;pathStyles&quot;:[{&quot;type&quot;:&quot;FILL&quot;,&quot;fillStyle&quot;:&quot;rgb(0,0,0)&quot;}],&quot;isLocked&quot;:false,&quot;parent&quot;:{&quot;type&quot;:&quot;CHILD&quot;,&quot;parentId&quot;:&quot;56ea1901-34f9-4718-a332-cd2d4b296e89&quot;,&quot;order&quot;:&quot;16&quot;}},&quot;ad2a0522-a305-4b2c-af59-9262a2d50ec3&quot;:{&quot;type&quot;:&quot;FIGURE_OBJECT&quot;,&quot;id&quot;:&quot;ad2a0522-a305-4b2c-af59-9262a2d50ec3&quot;,&quot;name&quot;:&quot;Inflammasome (ASC)&quot;,&quot;relativeTransform&quot;:{&quot;translate&quot;:{&quot;x&quot;:-6.846633955732026,&quot;y&quot;:3.5587877191577033},&quot;rotate&quot;:2.6382370718719095,&quot;skewX&quot;:-2.369930782590729e-16,&quot;scale&quot;:{&quot;x&quot;:0.023913454167376932,&quot;y&quot;:0.023913454167376943}},&quot;opacity&quot;:1,&quot;image&quot;:{&quot;url&quot;:&quot;https://icons.biorender.com/biorender/5e7b6f3495f66b00289f9268/20200325144853/image/inflammasome-asc.png&quot;,&quot;fallbackUrl&quot;:&quot;https://res.cloudinary.com/dlcjuc3ej/image/upload/v1585147733/wdxqht4kkl6sw9pjqhcj.svg#/keystone/api/icons/5e7b6f3495f66b00289f9268/20200325144853/image/inflammasome-asc.svg&quot;,&quot;size&quot;:{&quot;x&quot;:185,&quot;y&quot;:82},&quot;isPremium&quot;:false},&quot;source&quot;:{&quot;id&quot;:&quot;5e7b6f3495f66b00289f9268&quot;,&quot;type&quot;:&quot;ASSETS&quot;},&quot;pathStyles&quot;:[{&quot;type&quot;:&quot;FILL&quot;,&quot;fillStyle&quot;:&quot;rgb(0,0,0)&quot;}],&quot;isLocked&quot;:false,&quot;parent&quot;:{&quot;type&quot;:&quot;CHILD&quot;,&quot;parentId&quot;:&quot;56ea1901-34f9-4718-a332-cd2d4b296e89&quot;,&quot;order&quot;:&quot;17&quot;}},&quot;4db5a74f-4e6f-4ef1-9a57-d87f8f52ffcd&quot;:{&quot;type&quot;:&quot;FIGURE_OBJECT&quot;,&quot;id&quot;:&quot;4db5a74f-4e6f-4ef1-9a57-d87f8f52ffcd&quot;,&quot;name&quot;:&quot;Inflammasome (ASC)&quot;,&quot;relativeTransform&quot;:{&quot;translate&quot;:{&quot;x&quot;:-8.00043718903133,&quot;y&quot;:-0.5324373950203015},&quot;rotate&quot;:3.141592653589793,&quot;skewX&quot;:1.2682829916940682e-16,&quot;scale&quot;:{&quot;x&quot;:0.023913454167376957,&quot;y&quot;:0.023913454167376932}},&quot;opacity&quot;:1,&quot;image&quot;:{&quot;url&quot;:&quot;https://icons.biorender.com/biorender/5e7b6f3495f66b00289f9268/20200325144853/image/inflammasome-asc.png&quot;,&quot;fallbackUrl&quot;:&quot;https://res.cloudinary.com/dlcjuc3ej/image/upload/v1585147733/wdxqht4kkl6sw9pjqhcj.svg#/keystone/api/icons/5e7b6f3495f66b00289f9268/20200325144853/image/inflammasome-asc.svg&quot;,&quot;size&quot;:{&quot;x&quot;:185,&quot;y&quot;:82},&quot;isPremium&quot;:false},&quot;source&quot;:{&quot;id&quot;:&quot;5e7b6f3495f66b00289f9268&quot;,&quot;type&quot;:&quot;ASSETS&quot;},&quot;pathStyles&quot;:[{&quot;type&quot;:&quot;FILL&quot;,&quot;fillStyle&quot;:&quot;rgb(0,0,0)&quot;}],&quot;isLocked&quot;:false,&quot;parent&quot;:{&quot;type&quot;:&quot;CHILD&quot;,&quot;parentId&quot;:&quot;56ea1901-34f9-4718-a332-cd2d4b296e89&quot;,&quot;order&quot;:&quot;2&quot;}},&quot;0e32074b-44e0-408a-bc8e-5097174d5ece&quot;:{&quot;type&quot;:&quot;FIGURE_OBJECT&quot;,&quot;id&quot;:&quot;0e32074b-44e0-408a-bc8e-5097174d5ece&quot;,&quot;name&quot;:&quot;Inflammasome (ASC)&quot;,&quot;relativeTransform&quot;:{&quot;translate&quot;:{&quot;x&quot;:-7.878446436312457,&quot;y&quot;:-1.9446839481900897},&quot;rotate&quot;:-2.9276637887221564,&quot;skewX&quot;:9.479723130362895e-17,&quot;scale&quot;:{&quot;x&quot;:0.02391345416737696,&quot;y&quot;:0.023913454167376943}},&quot;opacity&quot;:1,&quot;image&quot;:{&quot;url&quot;:&quot;https://icons.biorender.com/biorender/5e7b6f3495f66b00289f9268/20200325144853/image/inflammasome-asc.png&quot;,&quot;fallbackUrl&quot;:&quot;https://res.cloudinary.com/dlcjuc3ej/image/upload/v1585147733/wdxqht4kkl6sw9pjqhcj.svg#/keystone/api/icons/5e7b6f3495f66b00289f9268/20200325144853/image/inflammasome-asc.svg&quot;,&quot;size&quot;:{&quot;x&quot;:185,&quot;y&quot;:82},&quot;isPremium&quot;:false},&quot;source&quot;:{&quot;id&quot;:&quot;5e7b6f3495f66b00289f9268&quot;,&quot;type&quot;:&quot;ASSETS&quot;},&quot;pathStyles&quot;:[{&quot;type&quot;:&quot;FILL&quot;,&quot;fillStyle&quot;:&quot;rgb(0,0,0)&quot;}],&quot;isLocked&quot;:false,&quot;parent&quot;:{&quot;type&quot;:&quot;CHILD&quot;,&quot;parentId&quot;:&quot;56ea1901-34f9-4718-a332-cd2d4b296e89&quot;,&quot;order&quot;:&quot;21&quot;}},&quot;00a6ebcc-7296-44f8-ae06-4f34968f940f&quot;:{&quot;type&quot;:&quot;FIGURE_OBJECT&quot;,&quot;id&quot;:&quot;00a6ebcc-7296-44f8-ae06-4f34968f940f&quot;,&quot;name&quot;:&quot;Inflammasome (ASC)&quot;,&quot;relativeTransform&quot;:{&quot;translate&quot;:{&quot;x&quot;:6.752891110918723,&quot;y&quot;:-2.2179242955818914},&quot;rotate&quot;:-0.2960890027866854,&quot;skewX&quot;:1.4219584695544348e-16,&quot;scale&quot;:{&quot;x&quot;:0.023913454167376957,&quot;y&quot;:0.023913454167376957}},&quot;opacity&quot;:1,&quot;image&quot;:{&quot;url&quot;:&quot;https://icons.biorender.com/biorender/5e7b6f3495f66b00289f9268/20200325144853/image/inflammasome-asc.png&quot;,&quot;fallbackUrl&quot;:&quot;https://res.cloudinary.com/dlcjuc3ej/image/upload/v1585147733/wdxqht4kkl6sw9pjqhcj.svg#/keystone/api/icons/5e7b6f3495f66b00289f9268/20200325144853/image/inflammasome-asc.svg&quot;,&quot;size&quot;:{&quot;x&quot;:185,&quot;y&quot;:82},&quot;isPremium&quot;:false},&quot;source&quot;:{&quot;id&quot;:&quot;5e7b6f3495f66b00289f9268&quot;,&quot;type&quot;:&quot;ASSETS&quot;},&quot;pathStyles&quot;:[{&quot;type&quot;:&quot;FILL&quot;,&quot;fillStyle&quot;:&quot;rgb(0,0,0)&quot;}],&quot;isLocked&quot;:false,&quot;parent&quot;:{&quot;type&quot;:&quot;CHILD&quot;,&quot;parentId&quot;:&quot;56ea1901-34f9-4718-a332-cd2d4b296e89&quot;,&quot;order&quot;:&quot;22&quot;}},&quot;bbd8eadd-1cd8-4d49-8526-ec5b1a6a5acf&quot;:{&quot;type&quot;:&quot;FIGURE_OBJECT&quot;,&quot;id&quot;:&quot;bbd8eadd-1cd8-4d49-8526-ec5b1a6a5acf&quot;,&quot;name&quot;:&quot;Inflammasome (ASC)&quot;,&quot;relativeTransform&quot;:{&quot;translate&quot;:{&quot;x&quot;:-6.748560439893913,&quot;y&quot;:-4.587035074833117},&quot;rotate&quot;:-2.5173095373745347,&quot;skewX&quot;:0,&quot;scale&quot;:{&quot;x&quot;:0.023913454167376957,&quot;y&quot;:0.023913454167376946}},&quot;opacity&quot;:1,&quot;image&quot;:{&quot;url&quot;:&quot;https://icons.biorender.com/biorender/5e7b6f3495f66b00289f9268/20200325144853/image/inflammasome-asc.png&quot;,&quot;fallbackUrl&quot;:&quot;https://res.cloudinary.com/dlcjuc3ej/image/upload/v1585147733/wdxqht4kkl6sw9pjqhcj.svg#/keystone/api/icons/5e7b6f3495f66b00289f9268/20200325144853/image/inflammasome-asc.svg&quot;,&quot;size&quot;:{&quot;x&quot;:185,&quot;y&quot;:82},&quot;isPremium&quot;:false},&quot;source&quot;:{&quot;id&quot;:&quot;5e7b6f3495f66b00289f9268&quot;,&quot;type&quot;:&quot;ASSETS&quot;},&quot;pathStyles&quot;:[{&quot;type&quot;:&quot;FILL&quot;,&quot;fillStyle&quot;:&quot;rgb(0,0,0)&quot;}],&quot;isLocked&quot;:false,&quot;parent&quot;:{&quot;type&quot;:&quot;CHILD&quot;,&quot;parentId&quot;:&quot;56ea1901-34f9-4718-a332-cd2d4b296e89&quot;,&quot;order&quot;:&quot;25&quot;}},&quot;ee10581f-3f92-42a0-b8e9-c7f6cb3660ea&quot;:{&quot;type&quot;:&quot;FIGURE_OBJECT&quot;,&quot;id&quot;:&quot;ee10581f-3f92-42a0-b8e9-c7f6cb3660ea&quot;,&quot;name&quot;:&quot;Inflammasome (ASC)&quot;,&quot;relativeTransform&quot;:{&quot;translate&quot;:{&quot;x&quot;:-1.999064229950537,&quot;y&quot;:-7.653028950636094},&quot;rotate&quot;:-1.714889328971561,&quot;skewX&quot;:-4.739861565181437e-17,&quot;scale&quot;:{&quot;x&quot;:0.023913454167376988,&quot;y&quot;:0.023913454167376974}},&quot;opacity&quot;:1,&quot;image&quot;:{&quot;url&quot;:&quot;https://icons.biorender.com/biorender/5e7b6f3495f66b00289f9268/20200325144853/image/inflammasome-asc.png&quot;,&quot;fallbackUrl&quot;:&quot;https://res.cloudinary.com/dlcjuc3ej/image/upload/v1585147733/wdxqht4kkl6sw9pjqhcj.svg#/keystone/api/icons/5e7b6f3495f66b00289f9268/20200325144853/image/inflammasome-asc.svg&quot;,&quot;size&quot;:{&quot;x&quot;:185,&quot;y&quot;:82},&quot;isPremium&quot;:false},&quot;source&quot;:{&quot;id&quot;:&quot;5e7b6f3495f66b00289f9268&quot;,&quot;type&quot;:&quot;ASSETS&quot;},&quot;pathStyles&quot;:[{&quot;type&quot;:&quot;FILL&quot;,&quot;fillStyle&quot;:&quot;rgb(0,0,0)&quot;}],&quot;isLocked&quot;:false,&quot;parent&quot;:{&quot;type&quot;:&quot;CHILD&quot;,&quot;parentId&quot;:&quot;56ea1901-34f9-4718-a332-cd2d4b296e89&quot;,&quot;order&quot;:&quot;26&quot;}},&quot;2c49aa0d-cec3-494f-ad05-cb216b1f1f90&quot;:{&quot;type&quot;:&quot;FIGURE_OBJECT&quot;,&quot;id&quot;:&quot;2c49aa0d-cec3-494f-ad05-cb216b1f1f90&quot;,&quot;name&quot;:&quot;Inflammasome (ASC)&quot;,&quot;relativeTransform&quot;:{&quot;translate&quot;:{&quot;x&quot;:6.380484170567528,&quot;y&quot;:3.2561110974452516},&quot;rotate&quot;:0.4776793546770838,&quot;skewX&quot;:9.479723130362886e-17,&quot;scale&quot;:{&quot;x&quot;:0.023913454167376974,&quot;y&quot;:0.02391345416737697}},&quot;opacity&quot;:1,&quot;image&quot;:{&quot;url&quot;:&quot;https://icons.biorender.com/biorender/5e7b6f3495f66b00289f9268/20200325144853/image/inflammasome-asc.png&quot;,&quot;fallbackUrl&quot;:&quot;https://res.cloudinary.com/dlcjuc3ej/image/upload/v1585147733/wdxqht4kkl6sw9pjqhcj.svg#/keystone/api/icons/5e7b6f3495f66b00289f9268/20200325144853/image/inflammasome-asc.svg&quot;,&quot;size&quot;:{&quot;x&quot;:185,&quot;y&quot;:82},&quot;isPremium&quot;:false},&quot;source&quot;:{&quot;id&quot;:&quot;5e7b6f3495f66b00289f9268&quot;,&quot;type&quot;:&quot;ASSETS&quot;},&quot;pathStyles&quot;:[{&quot;type&quot;:&quot;FILL&quot;,&quot;fillStyle&quot;:&quot;rgb(0,0,0)&quot;}],&quot;isLocked&quot;:false,&quot;parent&quot;:{&quot;type&quot;:&quot;CHILD&quot;,&quot;parentId&quot;:&quot;56ea1901-34f9-4718-a332-cd2d4b296e89&quot;,&quot;order&quot;:&quot;27&quot;}},&quot;7f9f20b0-0944-4d79-be64-4cbf985f0e86&quot;:{&quot;type&quot;:&quot;FIGURE_OBJECT&quot;,&quot;id&quot;:&quot;7f9f20b0-0944-4d79-be64-4cbf985f0e86&quot;,&quot;name&quot;:&quot;Inflammasome (caspase 1)&quot;,&quot;relativeTransform&quot;:{&quot;translate&quot;:{&quot;x&quot;:3.2855458788514524,&quot;y&quot;:0.32785803479523246},&quot;rotate&quot;:-3.068664539181555,&quot;skewX&quot;:1.5861496239752504e-16,&quot;scale&quot;:{&quot;x&quot;:0.025314461801032643,&quot;y&quot;:0.025314461801032646}},&quot;opacity&quot;:1,&quot;image&quot;:{&quot;url&quot;:&quot;https://icons.biorender.com/biorender/5e7b6fc795f66b00289f926f/20200325145134/image/inflammasome-caspase-1.png&quot;,&quot;fallbackUrl&quot;:&quot;https://res.cloudinary.com/dlcjuc3ej/image/upload/v1585147894/ngrlwqdb8ezejnvz37m1.svg#/keystone/api/icons/5e7b6fc795f66b00289f926f/20200325145134/image/inflammasome-caspase-1.svg&quot;,&quot;size&quot;:{&quot;x&quot;:279,&quot;y&quot;:83},&quot;isPremium&quot;:false},&quot;source&quot;:{&quot;id&quot;:&quot;5e7b6fc795f66b00289f926f&quot;,&quot;type&quot;:&quot;ASSETS&quot;},&quot;pathStyles&quot;:[{&quot;type&quot;:&quot;FILL&quot;,&quot;fillStyle&quot;:&quot;rgb(0,0,0)&quot;}],&quot;isLocked&quot;:false,&quot;parent&quot;:{&quot;type&quot;:&quot;CHILD&quot;,&quot;parentId&quot;:&quot;56ea1901-34f9-4718-a332-cd2d4b296e89&quot;,&quot;order&quot;:&quot;3&quot;}},&quot;4621bda3-b67d-43c9-9311-0ae906def5f6&quot;:{&quot;type&quot;:&quot;FIGURE_OBJECT&quot;,&quot;id&quot;:&quot;4621bda3-b67d-43c9-9311-0ae906def5f6&quot;,&quot;name&quot;:&quot;Inflammasome (ASC)&quot;,&quot;relativeTransform&quot;:{&quot;translate&quot;:{&quot;x&quot;:3.3496400064582343,&quot;y&quot;:6.525352769119864},&quot;rotate&quot;:1.1441629866799934,&quot;skewX&quot;:-3.3179030956270113e-16,&quot;scale&quot;:{&quot;x&quot;:0.023913454167376967,&quot;y&quot;:0.023913454167376964}},&quot;opacity&quot;:1,&quot;image&quot;:{&quot;url&quot;:&quot;https://icons.biorender.com/biorender/5e7b6f3495f66b00289f9268/20200325144853/image/inflammasome-asc.png&quot;,&quot;fallbackUrl&quot;:&quot;https://res.cloudinary.com/dlcjuc3ej/image/upload/v1585147733/wdxqht4kkl6sw9pjqhcj.svg#/keystone/api/icons/5e7b6f3495f66b00289f9268/20200325144853/image/inflammasome-asc.svg&quot;,&quot;size&quot;:{&quot;x&quot;:185,&quot;y&quot;:82},&quot;isPremium&quot;:false},&quot;source&quot;:{&quot;id&quot;:&quot;5e7b6f3495f66b00289f9268&quot;,&quot;type&quot;:&quot;ASSETS&quot;},&quot;pathStyles&quot;:[{&quot;type&quot;:&quot;FILL&quot;,&quot;fillStyle&quot;:&quot;rgb(0,0,0)&quot;}],&quot;isLocked&quot;:false,&quot;parent&quot;:{&quot;type&quot;:&quot;CHILD&quot;,&quot;parentId&quot;:&quot;56ea1901-34f9-4718-a332-cd2d4b296e89&quot;,&quot;order&quot;:&quot;32&quot;}},&quot;dbccc44c-02c9-45bb-a7fd-18110d54f6e1&quot;:{&quot;type&quot;:&quot;FIGURE_OBJECT&quot;,&quot;id&quot;:&quot;dbccc44c-02c9-45bb-a7fd-18110d54f6e1&quot;,&quot;name&quot;:&quot;Inflammasome (caspase 1)&quot;,&quot;relativeTransform&quot;:{&quot;translate&quot;:{&quot;x&quot;:2.5800098954821618,&quot;y&quot;:2.2799004008169845},&quot;rotate&quot;:-2.519820296736045,&quot;skewX&quot;:-1.6918929322402672e-16,&quot;scale&quot;:{&quot;x&quot;:0.025314461801032643,&quot;y&quot;:0.025314461801032678}},&quot;opacity&quot;:1,&quot;image&quot;:{&quot;url&quot;:&quot;https://icons.biorender.com/biorender/5e7b6fc795f66b00289f926f/20200325145134/image/inflammasome-caspase-1.png&quot;,&quot;fallbackUrl&quot;:&quot;https://res.cloudinary.com/dlcjuc3ej/image/upload/v1585147894/ngrlwqdb8ezejnvz37m1.svg#/keystone/api/icons/5e7b6fc795f66b00289f926f/20200325145134/image/inflammasome-caspase-1.svg&quot;,&quot;size&quot;:{&quot;x&quot;:279,&quot;y&quot;:83},&quot;isPremium&quot;:false},&quot;source&quot;:{&quot;id&quot;:&quot;5e7b6fc795f66b00289f926f&quot;,&quot;type&quot;:&quot;ASSETS&quot;},&quot;pathStyles&quot;:[{&quot;type&quot;:&quot;FILL&quot;,&quot;fillStyle&quot;:&quot;rgb(0,0,0)&quot;}],&quot;isLocked&quot;:false,&quot;parent&quot;:{&quot;type&quot;:&quot;CHILD&quot;,&quot;parentId&quot;:&quot;56ea1901-34f9-4718-a332-cd2d4b296e89&quot;,&quot;order&quot;:&quot;35&quot;}},&quot;f4102b52-2e7c-4d64-8c2a-16a54d62f4d3&quot;:{&quot;type&quot;:&quot;FIGURE_OBJECT&quot;,&quot;id&quot;:&quot;f4102b52-2e7c-4d64-8c2a-16a54d62f4d3&quot;,&quot;name&quot;:&quot;Inflammasome (ASC)&quot;,&quot;relativeTransform&quot;:{&quot;translate&quot;:{&quot;x&quot;:-0.9747365859156562,&quot;y&quot;:7.192821097276846},&quot;rotate&quot;:1.7162373101014892,&quot;skewX&quot;:-1.4219584695544333e-16,&quot;scale&quot;:{&quot;x&quot;:0.023913454167376967,&quot;y&quot;:0.023913454167376936}},&quot;opacity&quot;:1,&quot;image&quot;:{&quot;url&quot;:&quot;https://icons.biorender.com/biorender/5e7b6f3495f66b00289f9268/20200325144853/image/inflammasome-asc.png&quot;,&quot;fallbackUrl&quot;:&quot;https://res.cloudinary.com/dlcjuc3ej/image/upload/v1585147733/wdxqht4kkl6sw9pjqhcj.svg#/keystone/api/icons/5e7b6f3495f66b00289f9268/20200325144853/image/inflammasome-asc.svg&quot;,&quot;size&quot;:{&quot;x&quot;:185,&quot;y&quot;:82},&quot;isPremium&quot;:false},&quot;source&quot;:{&quot;id&quot;:&quot;5e7b6f3495f66b00289f9268&quot;,&quot;type&quot;:&quot;ASSETS&quot;},&quot;pathStyles&quot;:[{&quot;type&quot;:&quot;FILL&quot;,&quot;fillStyle&quot;:&quot;rgb(0,0,0)&quot;}],&quot;isLocked&quot;:false,&quot;parent&quot;:{&quot;type&quot;:&quot;CHILD&quot;,&quot;parentId&quot;:&quot;56ea1901-34f9-4718-a332-cd2d4b296e89&quot;,&quot;order&quot;:&quot;4&quot;}},&quot;b85f672e-00f6-4c33-a0cc-50b9da13ca54&quot;:{&quot;type&quot;:&quot;FIGURE_OBJECT&quot;,&quot;id&quot;:&quot;b85f672e-00f6-4c33-a0cc-50b9da13ca54&quot;,&quot;name&quot;:&quot;Inflammasome (ASC)&quot;,&quot;relativeTransform&quot;:{&quot;translate&quot;:{&quot;x&quot;:-4.960002730534737,&quot;y&quot;:5.6288814178127184},&quot;rotate&quot;:2.2365087757900675,&quot;skewX&quot;:-2.843916939108867e-16,&quot;scale&quot;:{&quot;x&quot;:0.023913454167376967,&quot;y&quot;:0.023913454167376946}},&quot;opacity&quot;:1,&quot;image&quot;:{&quot;url&quot;:&quot;https://icons.biorender.com/biorender/5e7b6f3495f66b00289f9268/20200325144853/image/inflammasome-asc.png&quot;,&quot;fallbackUrl&quot;:&quot;https://res.cloudinary.com/dlcjuc3ej/image/upload/v1585147733/wdxqht4kkl6sw9pjqhcj.svg#/keystone/api/icons/5e7b6f3495f66b00289f9268/20200325144853/image/inflammasome-asc.svg&quot;,&quot;size&quot;:{&quot;x&quot;:185,&quot;y&quot;:82},&quot;isPremium&quot;:false},&quot;source&quot;:{&quot;id&quot;:&quot;5e7b6f3495f66b00289f9268&quot;,&quot;type&quot;:&quot;ASSETS&quot;},&quot;pathStyles&quot;:[{&quot;type&quot;:&quot;FILL&quot;,&quot;fillStyle&quot;:&quot;rgb(0,0,0)&quot;}],&quot;isLocked&quot;:false,&quot;parent&quot;:{&quot;type&quot;:&quot;CHILD&quot;,&quot;parentId&quot;:&quot;56ea1901-34f9-4718-a332-cd2d4b296e89&quot;,&quot;order&quot;:&quot;45&quot;}},&quot;218298fb-d09a-4249-a760-de940d1e4192&quot;:{&quot;type&quot;:&quot;FIGURE_OBJECT&quot;,&quot;id&quot;:&quot;218298fb-d09a-4249-a760-de940d1e4192&quot;,&quot;name&quot;:&quot;Inflammasome (ASC)&quot;,&quot;relativeTransform&quot;:{&quot;translate&quot;:{&quot;x&quot;:-7.514318448058429,&quot;y&quot;:2.2353340080357613},&quot;rotate&quot;:2.840287364788669,&quot;skewX&quot;:2.3699307825907225e-16,&quot;scale&quot;:{&quot;x&quot;:0.023913454167376967,&quot;y&quot;:0.023913454167376988}},&quot;opacity&quot;:1,&quot;image&quot;:{&quot;url&quot;:&quot;https://icons.biorender.com/biorender/5e7b6f3495f66b00289f9268/20200325144853/image/inflammasome-asc.png&quot;,&quot;fallbackUrl&quot;:&quot;https://res.cloudinary.com/dlcjuc3ej/image/upload/v1585147733/wdxqht4kkl6sw9pjqhcj.svg#/keystone/api/icons/5e7b6f3495f66b00289f9268/20200325144853/image/inflammasome-asc.svg&quot;,&quot;size&quot;:{&quot;x&quot;:185,&quot;y&quot;:82},&quot;isPremium&quot;:false},&quot;source&quot;:{&quot;id&quot;:&quot;5e7b6f3495f66b00289f9268&quot;,&quot;type&quot;:&quot;ASSETS&quot;},&quot;pathStyles&quot;:[{&quot;type&quot;:&quot;FILL&quot;,&quot;fillStyle&quot;:&quot;rgb(0,0,0)&quot;}],&quot;isLocked&quot;:false,&quot;parent&quot;:{&quot;type&quot;:&quot;CHILD&quot;,&quot;parentId&quot;:&quot;56ea1901-34f9-4718-a332-cd2d4b296e89&quot;,&quot;order&quot;:&quot;5&quot;}},&quot;34eca23a-d5e3-4f93-a86f-efdb9437f494&quot;:{&quot;type&quot;:&quot;FIGURE_OBJECT&quot;,&quot;id&quot;:&quot;34eca23a-d5e3-4f93-a86f-efdb9437f494&quot;,&quot;name&quot;:&quot;Inflammasome (ASC)&quot;,&quot;relativeTransform&quot;:{&quot;translate&quot;:{&quot;x&quot;:5.505420665775473,&quot;y&quot;:-4.7175751158154515},&quot;rotate&quot;:-0.615750662595441,&quot;skewX&quot;:2.8439169391088696e-16,&quot;scale&quot;:{&quot;x&quot;:0.023913454167376957,&quot;y&quot;:0.023913454167376953}},&quot;opacity&quot;:1,&quot;image&quot;:{&quot;url&quot;:&quot;https://icons.biorender.com/biorender/5e7b6f3495f66b00289f9268/20200325144853/image/inflammasome-asc.png&quot;,&quot;fallbackUrl&quot;:&quot;https://res.cloudinary.com/dlcjuc3ej/image/upload/v1585147733/wdxqht4kkl6sw9pjqhcj.svg#/keystone/api/icons/5e7b6f3495f66b00289f9268/20200325144853/image/inflammasome-asc.svg&quot;,&quot;size&quot;:{&quot;x&quot;:185,&quot;y&quot;:82},&quot;isPremium&quot;:false},&quot;source&quot;:{&quot;id&quot;:&quot;5e7b6f3495f66b00289f9268&quot;,&quot;type&quot;:&quot;ASSETS&quot;},&quot;pathStyles&quot;:[{&quot;type&quot;:&quot;FILL&quot;,&quot;fillStyle&quot;:&quot;rgb(0,0,0)&quot;}],&quot;isLocked&quot;:false,&quot;parent&quot;:{&quot;type&quot;:&quot;CHILD&quot;,&quot;parentId&quot;:&quot;56ea1901-34f9-4718-a332-cd2d4b296e89&quot;,&quot;order&quot;:&quot;51&quot;}},&quot;94a571ab-5e37-4e8e-b885-32b977435008&quot;:{&quot;type&quot;:&quot;FIGURE_OBJECT&quot;,&quot;id&quot;:&quot;94a571ab-5e37-4e8e-b885-32b977435008&quot;,&quot;name&quot;:&quot;Inflammasome (ASC)&quot;,&quot;relativeTransform&quot;:{&quot;translate&quot;:{&quot;x&quot;:2.181022135130708,&quot;y&quot;:-7.247505692636849},&quot;rotate&quot;:-1.1703035541445463,&quot;skewX&quot;:-9.479723130362897e-17,&quot;scale&quot;:{&quot;x&quot;:0.02391345416737696,&quot;y&quot;:0.023913454167376984}},&quot;opacity&quot;:1,&quot;image&quot;:{&quot;url&quot;:&quot;https://icons.biorender.com/biorender/5e7b6f3495f66b00289f9268/20200325144853/image/inflammasome-asc.png&quot;,&quot;fallbackUrl&quot;:&quot;https://res.cloudinary.com/dlcjuc3ej/image/upload/v1585147733/wdxqht4kkl6sw9pjqhcj.svg#/keystone/api/icons/5e7b6f3495f66b00289f9268/20200325144853/image/inflammasome-asc.svg&quot;,&quot;size&quot;:{&quot;x&quot;:185,&quot;y&quot;:82},&quot;isPremium&quot;:false},&quot;source&quot;:{&quot;id&quot;:&quot;5e7b6f3495f66b00289f9268&quot;,&quot;type&quot;:&quot;ASSETS&quot;},&quot;pathStyles&quot;:[{&quot;type&quot;:&quot;FILL&quot;,&quot;fillStyle&quot;:&quot;rgb(0,0,0)&quot;}],&quot;isLocked&quot;:false,&quot;parent&quot;:{&quot;type&quot;:&quot;CHILD&quot;,&quot;parentId&quot;:&quot;56ea1901-34f9-4718-a332-cd2d4b296e89&quot;,&quot;order&quot;:&quot;52&quot;}},&quot;5cf737ae-b0f7-4af9-9b22-e570a97defb8&quot;:{&quot;type&quot;:&quot;FIGURE_OBJECT&quot;,&quot;id&quot;:&quot;5cf737ae-b0f7-4af9-9b22-e570a97defb8&quot;,&quot;name&quot;:&quot;Inflammasome (ASC)&quot;,&quot;relativeTransform&quot;:{&quot;translate&quot;:{&quot;x&quot;:7.043452929850364,&quot;y&quot;:-0.8096309136829799},&quot;rotate&quot;:-0.0711648877684262,&quot;skewX&quot;:1.1849653912953618e-16,&quot;scale&quot;:{&quot;x&quot;:0.02391345416737696,&quot;y&quot;:0.02391345416737693}},&quot;opacity&quot;:1,&quot;image&quot;:{&quot;url&quot;:&quot;https://icons.biorender.com/biorender/5e7b6f3495f66b00289f9268/20200325144853/image/inflammasome-asc.png&quot;,&quot;fallbackUrl&quot;:&quot;https://res.cloudinary.com/dlcjuc3ej/image/upload/v1585147733/wdxqht4kkl6sw9pjqhcj.svg#/keystone/api/icons/5e7b6f3495f66b00289f9268/20200325144853/image/inflammasome-asc.svg&quot;,&quot;size&quot;:{&quot;x&quot;:185,&quot;y&quot;:82},&quot;isPremium&quot;:false},&quot;source&quot;:{&quot;id&quot;:&quot;5e7b6f3495f66b00289f9268&quot;,&quot;type&quot;:&quot;ASSETS&quot;},&quot;pathStyles&quot;:[{&quot;type&quot;:&quot;FILL&quot;,&quot;fillStyle&quot;:&quot;rgb(0,0,0)&quot;}],&quot;isLocked&quot;:false,&quot;parent&quot;:{&quot;type&quot;:&quot;CHILD&quot;,&quot;parentId&quot;:&quot;56ea1901-34f9-4718-a332-cd2d4b296e89&quot;,&quot;order&quot;:&quot;55&quot;}},&quot;0906f981-8ca1-4d84-8431-e292a96c334d&quot;:{&quot;type&quot;:&quot;FIGURE_OBJECT&quot;,&quot;id&quot;:&quot;0906f981-8ca1-4d84-8431-e292a96c334d&quot;,&quot;name&quot;:&quot;Inflammasome (ASC)&quot;,&quot;relativeTransform&quot;:{&quot;translate&quot;:{&quot;x&quot;:-5.7660201119205325,&quot;y&quot;:-5.7206410712253},&quot;rotate&quot;:-2.2923854223562756,&quot;skewX&quot;:2.843916939108865e-16,&quot;scale&quot;:{&quot;x&quot;:0.023913454167376974,&quot;y&quot;:0.023913454167376967}},&quot;opacity&quot;:1,&quot;image&quot;:{&quot;url&quot;:&quot;https://icons.biorender.com/biorender/5e7b6f3495f66b00289f9268/20200325144853/image/inflammasome-asc.png&quot;,&quot;fallbackUrl&quot;:&quot;https://res.cloudinary.com/dlcjuc3ej/image/upload/v1585147733/wdxqht4kkl6sw9pjqhcj.svg#/keystone/api/icons/5e7b6f3495f66b00289f9268/20200325144853/image/inflammasome-asc.svg&quot;,&quot;size&quot;:{&quot;x&quot;:185,&quot;y&quot;:82},&quot;isPremium&quot;:false},&quot;source&quot;:{&quot;id&quot;:&quot;5e7b6f3495f66b00289f9268&quot;,&quot;type&quot;:&quot;ASSETS&quot;},&quot;pathStyles&quot;:[{&quot;type&quot;:&quot;FILL&quot;,&quot;fillStyle&quot;:&quot;rgb(0,0,0)&quot;}],&quot;isLocked&quot;:false,&quot;parent&quot;:{&quot;type&quot;:&quot;CHILD&quot;,&quot;parentId&quot;:&quot;56ea1901-34f9-4718-a332-cd2d4b296e89&quot;,&quot;order&quot;:&quot;56&quot;}},&quot;f0ecd296-0ff6-406e-b5a8-fb6d0c06aaad&quot;:{&quot;type&quot;:&quot;FIGURE_OBJECT&quot;,&quot;id&quot;:&quot;f0ecd296-0ff6-406e-b5a8-fb6d0c06aaad&quot;,&quot;name&quot;:&quot;Inflammasome (NLRP)&quot;,&quot;relativeTransform&quot;:{&quot;translate&quot;:{&quot;x&quot;:2.26830800731638,&quot;y&quot;:-14.172874881081821},&quot;rotate&quot;:-0.5343848691777924,&quot;skewX&quot;:-2.9404006669140434e-16,&quot;scale&quot;:{&quot;x&quot;:0.023517844247501377,&quot;y&quot;:0.023517844247501352}},&quot;opacity&quot;:1,&quot;image&quot;:{&quot;url&quot;:&quot;https://icons.biorender.com/biorender/5e7b6e5c95f66b00289f925a/20200325144545/image/inflammasome-nlrp.png&quot;,&quot;fallbackUrl&quot;:&quot;https://res.cloudinary.com/dlcjuc3ej/image/upload/v1585147545/zzdrwfhcfvaduy6a26i8.svg#/keystone/api/icons/5e7b6e5c95f66b00289f925a/20200325144545/image/inflammasome-nlrp.svg&quot;,&quot;size&quot;:{&quot;x&quot;:1037,&quot;y&quot;:291},&quot;isPremium&quot;:false},&quot;source&quot;:{&quot;id&quot;:&quot;5e7b6e5c95f66b00289f925a&quot;,&quot;type&quot;:&quot;ASSETS&quot;},&quot;pathStyles&quot;:[{&quot;type&quot;:&quot;FILL&quot;,&quot;fillStyle&quot;:&quot;rgb(0,0,0)&quot;}],&quot;isLocked&quot;:false,&quot;parent&quot;:{&quot;type&quot;:&quot;CHILD&quot;,&quot;parentId&quot;:&quot;56ea1901-34f9-4718-a332-cd2d4b296e89&quot;,&quot;order&quot;:&quot;57&quot;}},&quot;e2173722-5573-43d5-bdb6-68a3a6a58429&quot;:{&quot;type&quot;:&quot;FIGURE_OBJECT&quot;,&quot;id&quot;:&quot;e2173722-5573-43d5-bdb6-68a3a6a58429&quot;,&quot;name&quot;:&quot;Inflammasome (NLRP)&quot;,&quot;relativeTransform&quot;:{&quot;translate&quot;:{&quot;x&quot;:9.171726248719757,&quot;y&quot;:10.50136215285033},&quot;rotate&quot;:1.6581838144708525,&quot;skewX&quot;:-1.7152337223665287e-16,&quot;scale&quot;:{&quot;x&quot;:0.023517844247501352,&quot;y&quot;:0.02351784424750133}},&quot;opacity&quot;:1,&quot;image&quot;:{&quot;url&quot;:&quot;https://icons.biorender.com/biorender/5e7b6e5c95f66b00289f925a/20200325144545/image/inflammasome-nlrp.png&quot;,&quot;fallbackUrl&quot;:&quot;https://res.cloudinary.com/dlcjuc3ej/image/upload/v1585147545/zzdrwfhcfvaduy6a26i8.svg#/keystone/api/icons/5e7b6e5c95f66b00289f925a/20200325144545/image/inflammasome-nlrp.svg&quot;,&quot;size&quot;:{&quot;x&quot;:1037,&quot;y&quot;:291},&quot;isPremium&quot;:false},&quot;source&quot;:{&quot;id&quot;:&quot;5e7b6e5c95f66b00289f925a&quot;,&quot;type&quot;:&quot;ASSETS&quot;},&quot;pathStyles&quot;:[{&quot;type&quot;:&quot;FILL&quot;,&quot;fillStyle&quot;:&quot;rgb(0,0,0)&quot;}],&quot;isLocked&quot;:false,&quot;parent&quot;:{&quot;type&quot;:&quot;CHILD&quot;,&quot;parentId&quot;:&quot;56ea1901-34f9-4718-a332-cd2d4b296e89&quot;,&quot;order&quot;:&quot;6&quot;}},&quot;5cbe38fb-885d-4001-a475-e3d018a6f691&quot;:{&quot;type&quot;:&quot;FIGURE_OBJECT&quot;,&quot;id&quot;:&quot;5cbe38fb-885d-4001-a475-e3d018a6f691&quot;,&quot;name&quot;:&quot;Inflammasome (NLRP)&quot;,&quot;relativeTransform&quot;:{&quot;translate&quot;:{&quot;x&quot;:1.996950644773533,&quot;y&quot;:13.986285105781446},&quot;rotate&quot;:2.227275876455133,&quot;skewX&quot;:0,&quot;scale&quot;:{&quot;x&quot;:0.023517844247501366,&quot;y&quot;:0.023517844247501363}},&quot;opacity&quot;:1,&quot;image&quot;:{&quot;url&quot;:&quot;https://icons.biorender.com/biorender/5e7b6e5c95f66b00289f925a/20200325144545/image/inflammasome-nlrp.png&quot;,&quot;fallbackUrl&quot;:&quot;https://res.cloudinary.com/dlcjuc3ej/image/upload/v1585147545/zzdrwfhcfvaduy6a26i8.svg#/keystone/api/icons/5e7b6e5c95f66b00289f925a/20200325144545/image/inflammasome-nlrp.svg&quot;,&quot;size&quot;:{&quot;x&quot;:1037,&quot;y&quot;:291},&quot;isPremium&quot;:false},&quot;source&quot;:{&quot;id&quot;:&quot;5e7b6e5c95f66b00289f925a&quot;,&quot;type&quot;:&quot;ASSETS&quot;},&quot;pathStyles&quot;:[{&quot;type&quot;:&quot;FILL&quot;,&quot;fillStyle&quot;:&quot;rgb(0,0,0)&quot;}],&quot;isLocked&quot;:false,&quot;parent&quot;:{&quot;type&quot;:&quot;CHILD&quot;,&quot;parentId&quot;:&quot;56ea1901-34f9-4718-a332-cd2d4b296e89&quot;,&quot;order&quot;:&quot;61&quot;}},&quot;e1133a28-dbc3-4edd-8efc-a2fdb50a942d&quot;:{&quot;type&quot;:&quot;FIGURE_OBJECT&quot;,&quot;id&quot;:&quot;e1133a28-dbc3-4edd-8efc-a2fdb50a942d&quot;,&quot;name&quot;:&quot;Inflammasome (NLRP)&quot;,&quot;relativeTransform&quot;:{&quot;translate&quot;:{&quot;x&quot;:-6.729491232496658,&quot;y&quot;:12.249259991363648},&quot;rotate&quot;:2.8937595084580425,&quot;skewX&quot;:9.801335556380153e-17,&quot;scale&quot;:{&quot;x&quot;:0.023517844247501366,&quot;y&quot;:0.023517844247501366}},&quot;opacity&quot;:1,&quot;image&quot;:{&quot;url&quot;:&quot;https://icons.biorender.com/biorender/5e7b6e5c95f66b00289f925a/20200325144545/image/inflammasome-nlrp.png&quot;,&quot;fallbackUrl&quot;:&quot;https://res.cloudinary.com/dlcjuc3ej/image/upload/v1585147545/zzdrwfhcfvaduy6a26i8.svg#/keystone/api/icons/5e7b6e5c95f66b00289f925a/20200325144545/image/inflammasome-nlrp.svg&quot;,&quot;size&quot;:{&quot;x&quot;:1037,&quot;y&quot;:291},&quot;isPremium&quot;:false},&quot;source&quot;:{&quot;id&quot;:&quot;5e7b6e5c95f66b00289f925a&quot;,&quot;type&quot;:&quot;ASSETS&quot;},&quot;pathStyles&quot;:[{&quot;type&quot;:&quot;FILL&quot;,&quot;fillStyle&quot;:&quot;rgb(0,0,0)&quot;}],&quot;isLocked&quot;:false,&quot;parent&quot;:{&quot;type&quot;:&quot;CHILD&quot;,&quot;parentId&quot;:&quot;56ea1901-34f9-4718-a332-cd2d4b296e89&quot;,&quot;order&quot;:&quot;62&quot;}},&quot;c8d8b5e1-3b69-4758-858e-0c12e8bfb916&quot;:{&quot;type&quot;:&quot;FIGURE_OBJECT&quot;,&quot;id&quot;:&quot;c8d8b5e1-3b69-4758-858e-0c12e8bfb916&quot;,&quot;name&quot;:&quot;Inflammasome (caspase 1)&quot;,&quot;relativeTransform&quot;:{&quot;translate&quot;:{&quot;x&quot;:0.9044042191854187,&quot;y&quot;:3.256150816522959},&quot;rotate&quot;:-1.8533366647331364,&quot;skewX&quot;:-3.806759097540606e-16,&quot;scale&quot;:{&quot;x&quot;:0.02531446180103263,&quot;y&quot;:0.025314461801032664}},&quot;opacity&quot;:1,&quot;image&quot;:{&quot;url&quot;:&quot;https://icons.biorender.com/biorender/5e7b6fc795f66b00289f926f/20200325145134/image/inflammasome-caspase-1.png&quot;,&quot;fallbackUrl&quot;:&quot;https://res.cloudinary.com/dlcjuc3ej/image/upload/v1585147894/ngrlwqdb8ezejnvz37m1.svg#/keystone/api/icons/5e7b6fc795f66b00289f926f/20200325145134/image/inflammasome-caspase-1.svg&quot;,&quot;size&quot;:{&quot;x&quot;:279,&quot;y&quot;:83},&quot;isPremium&quot;:false},&quot;source&quot;:{&quot;id&quot;:&quot;5e7b6fc795f66b00289f926f&quot;,&quot;type&quot;:&quot;ASSETS&quot;},&quot;pathStyles&quot;:[{&quot;type&quot;:&quot;FILL&quot;,&quot;fillStyle&quot;:&quot;rgb(0,0,0)&quot;}],&quot;isLocked&quot;:false,&quot;parent&quot;:{&quot;type&quot;:&quot;CHILD&quot;,&quot;parentId&quot;:&quot;56ea1901-34f9-4718-a332-cd2d4b296e89&quot;,&quot;order&quot;:&quot;65&quot;}},&quot;8c10d9a1-96df-4e4a-bc44-d943d3d5f8f3&quot;:{&quot;type&quot;:&quot;FIGURE_OBJECT&quot;,&quot;id&quot;:&quot;8c10d9a1-96df-4e4a-bc44-d943d3d5f8f3&quot;,&quot;name&quot;:&quot;Inflammasome (NLRP)&quot;,&quot;relativeTransform&quot;:{&quot;translate&quot;:{&quot;x&quot;:-12.547859682219727,&quot;y&quot;:6.670694183176247},&quot;rotate&quot;:-2.817351475300048,&quot;skewX&quot;:1.9602671112760256e-16,&quot;scale&quot;:{&quot;x&quot;:0.023517844247501397,&quot;y&quot;:0.023517844247501373}},&quot;opacity&quot;:1,&quot;image&quot;:{&quot;url&quot;:&quot;https://icons.biorender.com/biorender/5e7b6e5c95f66b00289f925a/20200325144545/image/inflammasome-nlrp.png&quot;,&quot;fallbackUrl&quot;:&quot;https://res.cloudinary.com/dlcjuc3ej/image/upload/v1585147545/zzdrwfhcfvaduy6a26i8.svg#/keystone/api/icons/5e7b6e5c95f66b00289f925a/20200325144545/image/inflammasome-nlrp.svg&quot;,&quot;size&quot;:{&quot;x&quot;:1037,&quot;y&quot;:291},&quot;isPremium&quot;:false},&quot;source&quot;:{&quot;id&quot;:&quot;5e7b6e5c95f66b00289f925a&quot;,&quot;type&quot;:&quot;ASSETS&quot;},&quot;pathStyles&quot;:[{&quot;type&quot;:&quot;FILL&quot;,&quot;fillStyle&quot;:&quot;rgb(0,0,0)&quot;}],&quot;isLocked&quot;:false,&quot;parent&quot;:{&quot;type&quot;:&quot;CHILD&quot;,&quot;parentId&quot;:&quot;56ea1901-34f9-4718-a332-cd2d4b296e89&quot;,&quot;order&quot;:&quot;67&quot;}},&quot;da7522c7-2e74-4a48-97b4-2739545d86bf&quot;:{&quot;type&quot;:&quot;FIGURE_OBJECT&quot;,&quot;id&quot;:&quot;da7522c7-2e74-4a48-97b4-2739545d86bf&quot;,&quot;name&quot;:&quot;Inflammasome (caspase 1)&quot;,&quot;relativeTransform&quot;:{&quot;translate&quot;:{&quot;x&quot;:-1.3087534419917004,&quot;y&quot;:3.226573409736795},&quot;rotate&quot;:-1.2812623413116404,&quot;skewX&quot;:-2.1148661653003337e-16,&quot;scale&quot;:{&quot;x&quot;:0.025314461801032643,&quot;y&quot;:0.0253144618010327}},&quot;opacity&quot;:1,&quot;image&quot;:{&quot;url&quot;:&quot;https://icons.biorender.com/biorender/5e7b6fc795f66b00289f926f/20200325145134/image/inflammasome-caspase-1.png&quot;,&quot;fallbackUrl&quot;:&quot;https://res.cloudinary.com/dlcjuc3ej/image/upload/v1585147894/ngrlwqdb8ezejnvz37m1.svg#/keystone/api/icons/5e7b6fc795f66b00289f926f/20200325145134/image/inflammasome-caspase-1.svg&quot;,&quot;size&quot;:{&quot;x&quot;:279,&quot;y&quot;:83},&quot;isPremium&quot;:false},&quot;source&quot;:{&quot;id&quot;:&quot;5e7b6fc795f66b00289f926f&quot;,&quot;type&quot;:&quot;ASSETS&quot;},&quot;pathStyles&quot;:[{&quot;type&quot;:&quot;FILL&quot;,&quot;fillStyle&quot;:&quot;rgb(0,0,0)&quot;}],&quot;isLocked&quot;:false,&quot;parent&quot;:{&quot;type&quot;:&quot;CHILD&quot;,&quot;parentId&quot;:&quot;56ea1901-34f9-4718-a332-cd2d4b296e89&quot;,&quot;order&quot;:&quot;7&quot;}},&quot;8c37a845-fc8c-4b37-9c73-48f665c53ceb&quot;:{&quot;type&quot;:&quot;FIGURE_OBJECT&quot;,&quot;id&quot;:&quot;8c37a845-fc8c-4b37-9c73-48f665c53ceb&quot;,&quot;name&quot;:&quot;Inflammasome (NLRP)&quot;,&quot;relativeTransform&quot;:{&quot;translate&quot;:{&quot;x&quot;:-14.748631986910775,&quot;y&quot;:-0.8574063821852999},&quot;rotate&quot;:-2.29708000961147,&quot;skewX&quot;:-1.9602671112760279e-16,&quot;scale&quot;:{&quot;x&quot;:0.023517844247501384,&quot;y&quot;:0.023517844247501366}},&quot;opacity&quot;:1,&quot;image&quot;:{&quot;url&quot;:&quot;https://icons.biorender.com/biorender/5e7b6e5c95f66b00289f925a/20200325144545/image/inflammasome-nlrp.png&quot;,&quot;fallbackUrl&quot;:&quot;https://res.cloudinary.com/dlcjuc3ej/image/upload/v1585147545/zzdrwfhcfvaduy6a26i8.svg#/keystone/api/icons/5e7b6e5c95f66b00289f925a/20200325144545/image/inflammasome-nlrp.svg&quot;,&quot;size&quot;:{&quot;x&quot;:1037,&quot;y&quot;:291},&quot;isPremium&quot;:false},&quot;source&quot;:{&quot;id&quot;:&quot;5e7b6e5c95f66b00289f925a&quot;,&quot;type&quot;:&quot;ASSETS&quot;},&quot;pathStyles&quot;:[{&quot;type&quot;:&quot;FILL&quot;,&quot;fillStyle&quot;:&quot;rgb(0,0,0)&quot;}],&quot;isLocked&quot;:false,&quot;parent&quot;:{&quot;type&quot;:&quot;CHILD&quot;,&quot;parentId&quot;:&quot;56ea1901-34f9-4718-a332-cd2d4b296e89&quot;,&quot;order&quot;:&quot;71&quot;}},&quot;9135fdbc-5390-4045-a078-4c0f2f4d080e&quot;:{&quot;type&quot;:&quot;FIGURE_OBJECT&quot;,&quot;id&quot;:&quot;9135fdbc-5390-4045-a078-4c0f2f4d080e&quot;,&quot;name&quot;:&quot;Inflammasome (caspase 1)&quot;,&quot;relativeTransform&quot;:{&quot;translate&quot;:{&quot;x&quot;:-3.209402242193035,&quot;y&quot;:2.1540323644280663},&quot;rotate&quot;:-0.7609908756230618,&quot;skewX&quot;:8.459464661201343e-17,&quot;scale&quot;:{&quot;x&quot;:0.025314461801032632,&quot;y&quot;:0.02531446180103268}},&quot;opacity&quot;:1,&quot;image&quot;:{&quot;url&quot;:&quot;https://icons.biorender.com/biorender/5e7b6fc795f66b00289f926f/20200325145134/image/inflammasome-caspase-1.png&quot;,&quot;fallbackUrl&quot;:&quot;https://res.cloudinary.com/dlcjuc3ej/image/upload/v1585147894/ngrlwqdb8ezejnvz37m1.svg#/keystone/api/icons/5e7b6fc795f66b00289f926f/20200325145134/image/inflammasome-caspase-1.svg&quot;,&quot;size&quot;:{&quot;x&quot;:279,&quot;y&quot;:83},&quot;isPremium&quot;:false},&quot;source&quot;:{&quot;id&quot;:&quot;5e7b6fc795f66b00289f926f&quot;,&quot;type&quot;:&quot;ASSETS&quot;},&quot;pathStyles&quot;:[{&quot;type&quot;:&quot;FILL&quot;,&quot;fillStyle&quot;:&quot;rgb(0,0,0)&quot;}],&quot;isLocked&quot;:false,&quot;parent&quot;:{&quot;type&quot;:&quot;CHILD&quot;,&quot;parentId&quot;:&quot;56ea1901-34f9-4718-a332-cd2d4b296e89&quot;,&quot;order&quot;:&quot;72&quot;}},&quot;f5282fcd-3be3-4baf-b570-f9262f36c6b4&quot;:{&quot;type&quot;:&quot;FIGURE_OBJECT&quot;,&quot;id&quot;:&quot;f5282fcd-3be3-4baf-b570-f9262f36c6b4&quot;,&quot;name&quot;:&quot;Inflammasome (NLRP)&quot;,&quot;relativeTransform&quot;:{&quot;translate&quot;:{&quot;x&quot;:-11.810560669242973,&quot;y&quot;:-8.663254175773352},&quot;rotate&quot;:-1.678532900617447,&quot;skewX&quot;:0,&quot;scale&quot;:{&quot;x&quot;:0.023517844247501366,&quot;y&quot;:0.023517844247501366}},&quot;opacity&quot;:1,&quot;image&quot;:{&quot;url&quot;:&quot;https://icons.biorender.com/biorender/5e7b6e5c95f66b00289f925a/20200325144545/image/inflammasome-nlrp.png&quot;,&quot;fallbackUrl&quot;:&quot;https://res.cloudinary.com/dlcjuc3ej/image/upload/v1585147545/zzdrwfhcfvaduy6a26i8.svg#/keystone/api/icons/5e7b6e5c95f66b00289f925a/20200325144545/image/inflammasome-nlrp.svg&quot;,&quot;size&quot;:{&quot;x&quot;:1037,&quot;y&quot;:291},&quot;isPremium&quot;:false},&quot;source&quot;:{&quot;id&quot;:&quot;5e7b6e5c95f66b00289f925a&quot;,&quot;type&quot;:&quot;ASSETS&quot;},&quot;pathStyles&quot;:[{&quot;type&quot;:&quot;FILL&quot;,&quot;fillStyle&quot;:&quot;rgb(0,0,0)&quot;}],&quot;isLocked&quot;:false,&quot;parent&quot;:{&quot;type&quot;:&quot;CHILD&quot;,&quot;parentId&quot;:&quot;56ea1901-34f9-4718-a332-cd2d4b296e89&quot;,&quot;order&quot;:&quot;75&quot;}},&quot;2820194c-f1e6-4b3b-9414-9aaefb63243e&quot;:{&quot;type&quot;:&quot;FIGURE_OBJECT&quot;,&quot;id&quot;:&quot;2820194c-f1e6-4b3b-9414-9aaefb63243e&quot;,&quot;name&quot;:&quot;Inflammasome (caspase 1)&quot;,&quot;relativeTransform&quot;:{&quot;translate&quot;:{&quot;x&quot;:-2.485713797618512,&quot;y&quot;:-3.3742659913220567},&quot;rotate&quot;:0.9933002334101813,&quot;skewX&quot;:0,&quot;scale&quot;:{&quot;x&quot;:0.02531446180103263,&quot;y&quot;:0.02531446180103266}},&quot;opacity&quot;:1,&quot;image&quot;:{&quot;url&quot;:&quot;https://icons.biorender.com/biorender/5e7b6fc795f66b00289f926f/20200325145134/image/inflammasome-caspase-1.png&quot;,&quot;fallbackUrl&quot;:&quot;https://res.cloudinary.com/dlcjuc3ej/image/upload/v1585147894/ngrlwqdb8ezejnvz37m1.svg#/keystone/api/icons/5e7b6fc795f66b00289f926f/20200325145134/image/inflammasome-caspase-1.svg&quot;,&quot;size&quot;:{&quot;x&quot;:279,&quot;y&quot;:83},&quot;isPremium&quot;:false},&quot;source&quot;:{&quot;id&quot;:&quot;5e7b6fc795f66b00289f926f&quot;,&quot;type&quot;:&quot;ASSETS&quot;},&quot;pathStyles&quot;:[{&quot;type&quot;:&quot;FILL&quot;,&quot;fillStyle&quot;:&quot;rgb(0,0,0)&quot;}],&quot;isLocked&quot;:false,&quot;parent&quot;:{&quot;type&quot;:&quot;CHILD&quot;,&quot;parentId&quot;:&quot;56ea1901-34f9-4718-a332-cd2d4b296e89&quot;,&quot;order&quot;:&quot;76&quot;}},&quot;f0d7beef-2cdc-4af2-bb0b-f079ff6b496e&quot;:{&quot;type&quot;:&quot;FIGURE_OBJECT&quot;,&quot;id&quot;:&quot;f0d7beef-2cdc-4af2-bb0b-f079ff6b496e&quot;,&quot;name&quot;:&quot;Inflammasome (caspase 1)&quot;,&quot;relativeTransform&quot;:{&quot;translate&quot;:{&quot;x&quot;:-4.095733827549251,&quot;y&quot;:0.3702105472688421},&quot;rotate&quot;:-0.12151025875101179,&quot;skewX&quot;:0,&quot;scale&quot;:{&quot;x&quot;:0.025314461801032622,&quot;y&quot;:0.02531446180103267}},&quot;opacity&quot;:1,&quot;image&quot;:{&quot;url&quot;:&quot;https://icons.biorender.com/biorender/5e7b6fc795f66b00289f926f/20200325145134/image/inflammasome-caspase-1.png&quot;,&quot;fallbackUrl&quot;:&quot;https://res.cloudinary.com/dlcjuc3ej/image/upload/v1585147894/ngrlwqdb8ezejnvz37m1.svg#/keystone/api/icons/5e7b6fc795f66b00289f926f/20200325145134/image/inflammasome-caspase-1.svg&quot;,&quot;size&quot;:{&quot;x&quot;:279,&quot;y&quot;:83},&quot;isPremium&quot;:false},&quot;source&quot;:{&quot;id&quot;:&quot;5e7b6fc795f66b00289f926f&quot;,&quot;type&quot;:&quot;ASSETS&quot;},&quot;pathStyles&quot;:[{&quot;type&quot;:&quot;FILL&quot;,&quot;fillStyle&quot;:&quot;rgb(0,0,0)&quot;}],&quot;isLocked&quot;:false,&quot;parent&quot;:{&quot;type&quot;:&quot;CHILD&quot;,&quot;parentId&quot;:&quot;56ea1901-34f9-4718-a332-cd2d4b296e89&quot;,&quot;order&quot;:&quot;77&quot;}},&quot;5cda0a6b-c7c2-43ed-a034-999ae729d8b0&quot;:{&quot;type&quot;:&quot;FIGURE_OBJECT&quot;,&quot;id&quot;:&quot;5cda0a6b-c7c2-43ed-a034-999ae729d8b0&quot;,&quot;name&quot;:&quot;Inflammasome (NLRP)&quot;,&quot;relativeTransform&quot;:{&quot;translate&quot;:{&quot;x&quot;:13.273030407242054,&quot;y&quot;:-3.9467700843641844},&quot;rotate&quot;:0.5647537971983273,&quot;skewX&quot;:9.801335556380145e-17,&quot;scale&quot;:{&quot;x&quot;:0.023517844247501377,&quot;y&quot;:0.02351784424750136}},&quot;opacity&quot;:1,&quot;image&quot;:{&quot;url&quot;:&quot;https://icons.biorender.com/biorender/5e7b6e5c95f66b00289f925a/20200325144545/image/inflammasome-nlrp.png&quot;,&quot;fallbackUrl&quot;:&quot;https://res.cloudinary.com/dlcjuc3ej/image/upload/v1585147545/zzdrwfhcfvaduy6a26i8.svg#/keystone/api/icons/5e7b6e5c95f66b00289f925a/20200325144545/image/inflammasome-nlrp.svg&quot;,&quot;size&quot;:{&quot;x&quot;:1037,&quot;y&quot;:291},&quot;isPremium&quot;:false},&quot;source&quot;:{&quot;id&quot;:&quot;5e7b6e5c95f66b00289f925a&quot;,&quot;type&quot;:&quot;ASSETS&quot;},&quot;pathStyles&quot;:[{&quot;type&quot;:&quot;FILL&quot;,&quot;fillStyle&quot;:&quot;rgb(0,0,0)&quot;}],&quot;isLocked&quot;:false,&quot;parent&quot;:{&quot;type&quot;:&quot;CHILD&quot;,&quot;parentId&quot;:&quot;56ea1901-34f9-4718-a332-cd2d4b296e89&quot;,&quot;order&quot;:&quot;8&quot;}},&quot;26cb3c7b-cfba-4ba8-87a7-16ee22534c30&quot;:{&quot;type&quot;:&quot;FIGURE_OBJECT&quot;,&quot;id&quot;:&quot;26cb3c7b-cfba-4ba8-87a7-16ee22534c30&quot;,&quot;name&quot;:&quot;Inflammasome (NLRP)&quot;,&quot;relativeTransform&quot;:{&quot;translate&quot;:{&quot;x&quot;:9.263183008134376,&quot;y&quot;:-10.537457520753465},&quot;rotate&quot;:0.010200905649222429,&quot;skewX&quot;:1.6386607883323094e-16,&quot;scale&quot;:{&quot;x&quot;:0.02351784424750135,&quot;y&quot;:0.023517844247501345}},&quot;opacity&quot;:1,&quot;image&quot;:{&quot;url&quot;:&quot;https://icons.biorender.com/biorender/5e7b6e5c95f66b00289f925a/20200325144545/image/inflammasome-nlrp.png&quot;,&quot;fallbackUrl&quot;:&quot;https://res.cloudinary.com/dlcjuc3ej/image/upload/v1585147545/zzdrwfhcfvaduy6a26i8.svg#/keystone/api/icons/5e7b6e5c95f66b00289f925a/20200325144545/image/inflammasome-nlrp.svg&quot;,&quot;size&quot;:{&quot;x&quot;:1037,&quot;y&quot;:291},&quot;isPremium&quot;:false},&quot;source&quot;:{&quot;id&quot;:&quot;5e7b6e5c95f66b00289f925a&quot;,&quot;type&quot;:&quot;ASSETS&quot;},&quot;pathStyles&quot;:[{&quot;type&quot;:&quot;FILL&quot;,&quot;fillStyle&quot;:&quot;rgb(0,0,0)&quot;}],&quot;isLocked&quot;:false,&quot;parent&quot;:{&quot;type&quot;:&quot;CHILD&quot;,&quot;parentId&quot;:&quot;56ea1901-34f9-4718-a332-cd2d4b296e89&quot;,&quot;order&quot;:&quot;82&quot;}},&quot;26be2d72-3ae1-4029-a7c7-b5e955c12fa0&quot;:{&quot;type&quot;:&quot;FIGURE_OBJECT&quot;,&quot;id&quot;:&quot;26be2d72-3ae1-4029-a7c7-b5e955c12fa0&quot;,&quot;name&quot;:&quot;Inflammasome (NLRP)&quot;,&quot;relativeTransform&quot;:{&quot;translate&quot;:{&quot;x&quot;:13.192071717526035,&quot;y&quot;:4.004439366887656},&quot;rotate&quot;:1.1093395720253425,&quot;skewX&quot;:0,&quot;scale&quot;:{&quot;x&quot;:0.02351784424750137,&quot;y&quot;:0.02351784424750138}},&quot;opacity&quot;:1,&quot;image&quot;:{&quot;url&quot;:&quot;https://icons.biorender.com/biorender/5e7b6e5c95f66b00289f925a/20200325144545/image/inflammasome-nlrp.png&quot;,&quot;fallbackUrl&quot;:&quot;https://res.cloudinary.com/dlcjuc3ej/image/upload/v1585147545/zzdrwfhcfvaduy6a26i8.svg#/keystone/api/icons/5e7b6e5c95f66b00289f925a/20200325144545/image/inflammasome-nlrp.svg&quot;,&quot;size&quot;:{&quot;x&quot;:1037,&quot;y&quot;:291},&quot;isPremium&quot;:false},&quot;source&quot;:{&quot;id&quot;:&quot;5e7b6e5c95f66b00289f925a&quot;,&quot;type&quot;:&quot;ASSETS&quot;},&quot;pathStyles&quot;:[{&quot;type&quot;:&quot;FILL&quot;,&quot;fillStyle&quot;:&quot;rgb(0,0,0)&quot;}],&quot;isLocked&quot;:false,&quot;parent&quot;:{&quot;type&quot;:&quot;CHILD&quot;,&quot;parentId&quot;:&quot;56ea1901-34f9-4718-a332-cd2d4b296e89&quot;,&quot;order&quot;:&quot;85&quot;}},&quot;3f6035ff-66d5-4576-88de-885b07a83cdb&quot;:{&quot;type&quot;:&quot;FIGURE_OBJECT&quot;,&quot;id&quot;:&quot;3f6035ff-66d5-4576-88de-885b07a83cdb&quot;,&quot;name&quot;:&quot;Inflammasome (NLRP)&quot;,&quot;relativeTransform&quot;:{&quot;translate&quot;:{&quot;x&quot;:-5.612226208542523,&quot;y&quot;:-13.28604752438281},&quot;rotate&quot;:-1.1118809625625072,&quot;skewX&quot;:0,&quot;scale&quot;:{&quot;x&quot;:0.023517844247501356,&quot;y&quot;:0.02351784424750134}},&quot;opacity&quot;:1,&quot;image&quot;:{&quot;url&quot;:&quot;https://icons.biorender.com/biorender/5e7b6e5c95f66b00289f925a/20200325144545/image/inflammasome-nlrp.png&quot;,&quot;fallbackUrl&quot;:&quot;https://res.cloudinary.com/dlcjuc3ej/image/upload/v1585147545/zzdrwfhcfvaduy6a26i8.svg#/keystone/api/icons/5e7b6e5c95f66b00289f925a/20200325144545/image/inflammasome-nlrp.svg&quot;,&quot;size&quot;:{&quot;x&quot;:1037,&quot;y&quot;:291},&quot;isPremium&quot;:false},&quot;source&quot;:{&quot;id&quot;:&quot;5e7b6e5c95f66b00289f925a&quot;,&quot;type&quot;:&quot;ASSETS&quot;},&quot;pathStyles&quot;:[{&quot;type&quot;:&quot;FILL&quot;,&quot;fillStyle&quot;:&quot;rgb(0,0,0)&quot;}],&quot;isLocked&quot;:false,&quot;parent&quot;:{&quot;type&quot;:&quot;CHILD&quot;,&quot;parentId&quot;:&quot;56ea1901-34f9-4718-a332-cd2d4b296e89&quot;,&quot;order&quot;:&quot;9&quot;}},&quot;af809e0f-a869-445c-92ec-b2fa38447381&quot;:{&quot;type&quot;:&quot;FIGURE_OBJECT&quot;,&quot;id&quot;:&quot;af809e0f-a869-445c-92ec-b2fa38447381&quot;,&quot;name&quot;:&quot;Inflammasome (caspase 1)&quot;,&quot;relativeTransform&quot;:{&quot;translate&quot;:{&quot;x&quot;:-3.950909879264208,&quot;y&quot;:-1.692306125792977},&quot;rotate&quot;:0.44817532162352275,&quot;skewX&quot;:-8.459464661201337e-17,&quot;scale&quot;:{&quot;x&quot;:0.02531446180103264,&quot;y&quot;:0.025314461801032653}},&quot;opacity&quot;:1,&quot;image&quot;:{&quot;url&quot;:&quot;https://icons.biorender.com/biorender/5e7b6fc795f66b00289f926f/20200325145134/image/inflammasome-caspase-1.png&quot;,&quot;fallbackUrl&quot;:&quot;https://res.cloudinary.com/dlcjuc3ej/image/upload/v1585147894/ngrlwqdb8ezejnvz37m1.svg#/keystone/api/icons/5e7b6fc795f66b00289f926f/20200325145134/image/inflammasome-caspase-1.svg&quot;,&quot;size&quot;:{&quot;x&quot;:279,&quot;y&quot;:83},&quot;isPremium&quot;:false},&quot;source&quot;:{&quot;id&quot;:&quot;5e7b6fc795f66b00289f926f&quot;,&quot;type&quot;:&quot;ASSETS&quot;},&quot;pathStyles&quot;:[{&quot;type&quot;:&quot;FILL&quot;,&quot;fillStyle&quot;:&quot;rgb(0,0,0)&quot;}],&quot;isLocked&quot;:false,&quot;parent&quot;:{&quot;type&quot;:&quot;CHILD&quot;,&quot;parentId&quot;:&quot;56ea1901-34f9-4718-a332-cd2d4b296e89&quot;,&quot;order&quot;:&quot;95&quot;}},&quot;be406af2-395a-4879-b432-7f571af38a6e&quot;:{&quot;id&quot;:&quot;be406af2-395a-4879-b432-7f571af38a6e&quot;,&quot;type&quot;:&quot;FIGURE_OBJECT&quot;,&quot;document&quot;:{&quot;type&quot;:&quot;FIGURE&quot;,&quot;canvasType&quot;:&quot;FIGURE&quot;,&quot;units&quot;:&quot;in&quot;},&quot;parent&quot;:{&quot;parentId&quot;:&quot;d360b8e6-02be-4ff1-a43f-87ead62d7803&quot;,&quot;type&quot;:&quot;DOCUMENT&quot;,&quot;order&quot;:&quot;5&quot;}},&quot;d360b8e6-02be-4ff1-a43f-87ead62d7803&quot;:{&quot;id&quot;:&quot;d360b8e6-02be-4ff1-a43f-87ead62d7803&quot;,&quot;type&quot;:&quot;FIGURE_OBJECT&quot;,&quot;document&quot;:{&quot;type&quot;:&quot;DOCUMENT_GROUP&quot;,&quot;canvasType&quot;:&quot;FIGURE&quot;,&quot;units&quot;:&quot;in&quot;}}}}"/>
</p:tagLst>
</file>

<file path=ppt/tags/tag18.xml><?xml version="1.0" encoding="utf-8"?>
<p:tagLst xmlns:a="http://schemas.openxmlformats.org/drawingml/2006/main" xmlns:r="http://schemas.openxmlformats.org/officeDocument/2006/relationships" xmlns:p="http://schemas.openxmlformats.org/presentationml/2006/main">
  <p:tag name="ID" val="697ce12851e2e783cdfe5df6"/>
  <p:tag name="FIGURESLIDEID" val="be406af2-395a-4879-b432-7f571af38a6e"/>
  <p:tag name="SELECTIONIDS" val="400c2308-4592-42fa-8b22-9f2694ea8248"/>
  <p:tag name="TRANSPARENTBACKGROUND" val="true"/>
  <p:tag name="VERSION" val="1769800276664"/>
  <p:tag name="TITLE" val="MoA 2"/>
  <p:tag name="CREATORNAME" val="Amy Miles"/>
  <p:tag name="DATEINSERTED" val="1769800490375"/>
  <p:tag name="DPI" val="300"/>
  <p:tag name="BIOJSON" val="{&quot;id&quot;:&quot;d360b8e6-02be-4ff1-a43f-87ead62d7803&quot;,&quot;objects&quot;:{&quot;400c2308-4592-42fa-8b22-9f2694ea8248&quot;:{&quot;id&quot;:&quot;400c2308-4592-42fa-8b22-9f2694ea8248&quot;,&quot;name&quot;:&quot;Glc&quot;,&quot;displayName&quot;:&quot;&quot;,&quot;type&quot;:&quot;FIGURE_OBJECT&quot;,&quot;relativeTransform&quot;:{&quot;translate&quot;:{&quot;x&quot;:19.75292997971377,&quot;y&quot;:-36.41152742991312},&quot;rotate&quot;:0,&quot;skewX&quot;:0,&quot;scale&quot;:{&quot;x&quot;:0.20570923692340448,&quot;y&quot;:0.20570923692340445}},&quot;image&quot;:{&quot;url&quot;:&quot;https://icons.cdn.biorender.com/biorender/5c114b68d214aa1200a9cebe/20181212175523/image/5c114b68d214aa1200a9cebe.png&quot;,&quot;isPremium&quot;:false,&quot;isOrgIcon&quot;:false,&quot;size&quot;:{&quot;x&quot;:50,&quot;y&quot;:50}},&quot;source&quot;:{&quot;id&quot;:&quot;5c114b68d214aa1200a9cebe&quot;,&quot;version&quot;:&quot;20181212175523&quot;,&quot;type&quot;:&quot;ASSETS&quot;},&quot;isPremium&quot;:false,&quot;parent&quot;:{&quot;type&quot;:&quot;CHILD&quot;,&quot;parentId&quot;:&quot;be406af2-395a-4879-b432-7f571af38a6e&quot;,&quot;order&quot;:&quot;9999999995&quot;},&quot;styles&quot;:{&quot;editable&quot;:[{&quot;monochromeTargetColor&quot;:&quot;#E7872B&quot;,&quot;styleName&quot;:&quot;FILL&quot;,&quot;color&quot;:&quot;#dd7334&quot;},{&quot;monochromeTargetColor&quot;:&quot;#E7872B&quot;,&quot;styleName&quot;:&quot;STROKE&quot;,&quot;color&quot;:&quot;#cb410b&quot;}]}},&quot;be406af2-395a-4879-b432-7f571af38a6e&quot;:{&quot;id&quot;:&quot;be406af2-395a-4879-b432-7f571af38a6e&quot;,&quot;type&quot;:&quot;FIGURE_OBJECT&quot;,&quot;document&quot;:{&quot;type&quot;:&quot;FIGURE&quot;,&quot;canvasType&quot;:&quot;FIGURE&quot;,&quot;units&quot;:&quot;in&quot;},&quot;parent&quot;:{&quot;parentId&quot;:&quot;d360b8e6-02be-4ff1-a43f-87ead62d7803&quot;,&quot;type&quot;:&quot;DOCUMENT&quot;,&quot;order&quot;:&quot;5&quot;}},&quot;d360b8e6-02be-4ff1-a43f-87ead62d7803&quot;:{&quot;id&quot;:&quot;d360b8e6-02be-4ff1-a43f-87ead62d7803&quot;,&quot;type&quot;:&quot;FIGURE_OBJECT&quot;,&quot;document&quot;:{&quot;type&quot;:&quot;DOCUMENT_GROUP&quot;,&quot;canvasType&quot;:&quot;FIGURE&quot;,&quot;units&quot;:&quot;in&quot;}}}}"/>
</p:tagLst>
</file>

<file path=ppt/tags/tag19.xml><?xml version="1.0" encoding="utf-8"?>
<p:tagLst xmlns:a="http://schemas.openxmlformats.org/drawingml/2006/main" xmlns:r="http://schemas.openxmlformats.org/officeDocument/2006/relationships" xmlns:p="http://schemas.openxmlformats.org/presentationml/2006/main">
  <p:tag name="ID" val="697ce12851e2e783cdfe5df6"/>
  <p:tag name="FIGURESLIDEID" val="be406af2-395a-4879-b432-7f571af38a6e"/>
  <p:tag name="SELECTIONIDS" val="7da5090a-8cd3-4fd4-9152-761bc609116a"/>
  <p:tag name="TRANSPARENTBACKGROUND" val="true"/>
  <p:tag name="VERSION" val="1769800276664"/>
  <p:tag name="TITLE" val="MoA 2"/>
  <p:tag name="CREATORNAME" val="Amy Miles"/>
  <p:tag name="DATEINSERTED" val="1769800490375"/>
  <p:tag name="DPI" val="300"/>
  <p:tag name="BIOJSON" val="{&quot;id&quot;:&quot;d360b8e6-02be-4ff1-a43f-87ead62d7803&quot;,&quot;objects&quot;:{&quot;7da5090a-8cd3-4fd4-9152-761bc609116a&quot;:{&quot;type&quot;:&quot;FIGURE_OBJECT&quot;,&quot;id&quot;:&quot;7da5090a-8cd3-4fd4-9152-761bc609116a&quot;,&quot;relativeTransform&quot;:{&quot;translate&quot;:{&quot;x&quot;:-123.40107296255138,&quot;y&quot;:-196.43206287609183},&quot;rotate&quot;:1.5707963267948966,&quot;skewX&quot;:0,&quot;scale&quot;:{&quot;x&quot;:1,&quot;y&quot;:1}},&quot;opacity&quot;:1,&quot;path&quot;:{&quot;type&quot;:&quot;POLY_LINE&quot;,&quot;points&quot;:[{&quot;x&quot;:80.94878463332358,&quot;y&quot;:0},{&quot;x&quot;:148.74816737912468,&quot;y&quot;:0}],&quot;closed&quot;:false},&quot;pathStyles&quot;:[{&quot;type&quot;:&quot;FILL&quot;,&quot;fillStyle&quot;:&quot;rgba(0,0,0,0)&quot;},{&quot;type&quot;:&quot;STROKE&quot;,&quot;strokeStyle&quot;:&quot;#232323&quot;,&quot;lineWidth&quot;:1,&quot;lineJoin&quot;:&quot;round&quot;}],&quot;pathMarkers&quot;:{&quot;markerEnd&quot;:{&quot;type&quot;:&quot;PATH&quot;,&quot;units&quot;:{&quot;type&quot;:&quot;STROKE_WIDTH&quot;,&quot;scale&quot;:1},&quot;orient&quot;:{&quot;type&quot;:&quot;CLIPPED_CHORD&quot;},&quot;clipDistance&quot;:4,&quot;name&quot;:&quot;arrow&quot;,&quot;relativeTransform&quot;:{&quot;translate&quot;:{&quot;x&quot;:0,&quot;y&quot;:0},&quot;rotate&quot;:0,&quot;skewX&quot;:0,&quot;scale&quot;:{&quot;x&quot;:1,&quot;y&quot;:1}},&quot;path&quot;:{&quot;type&quot;:&quot;SPLINE&quot;,&quot;spline&quot;:{&quot;points&quot;:[{&quot;x&quot;:0,&quot;y&quot;:0,&quot;isEndPoint&quot;:true},{&quot;x&quot;:-5,&quot;y&quot;:-2.5,&quot;isEndPoint&quot;:true},{&quot;x&quot;:-5,&quot;y&quot;:2.5,&quot;isEndPoint&quot;:true}],&quot;closed&quot;:true}},&quot;pathStyles&quot;:[{&quot;type&quot;:&quot;FILL&quot;,&quot;fillStyle&quot;:&quot;context-stroke-flat&quot;}]}},&quot;isLocked&quot;:false,&quot;parent&quot;:{&quot;type&quot;:&quot;CHILD&quot;,&quot;parentId&quot;:&quot;be406af2-395a-4879-b432-7f571af38a6e&quot;,&quot;order&quot;:&quot;9999999999999&quot;},&quot;connectorInfo&quot;:{&quot;type&quot;:&quot;LINE&quot;,&quot;offset&quot;:{&quot;x&quot;:0,&quot;y&quot;:0},&quot;bending&quot;:0.1,&quot;customized&quot;:false}},&quot;be406af2-395a-4879-b432-7f571af38a6e&quot;:{&quot;id&quot;:&quot;be406af2-395a-4879-b432-7f571af38a6e&quot;,&quot;type&quot;:&quot;FIGURE_OBJECT&quot;,&quot;document&quot;:{&quot;type&quot;:&quot;FIGURE&quot;,&quot;canvasType&quot;:&quot;FIGURE&quot;,&quot;units&quot;:&quot;in&quot;},&quot;parent&quot;:{&quot;parentId&quot;:&quot;d360b8e6-02be-4ff1-a43f-87ead62d7803&quot;,&quot;type&quot;:&quot;DOCUMENT&quot;,&quot;order&quot;:&quot;5&quot;}},&quot;d360b8e6-02be-4ff1-a43f-87ead62d7803&quot;:{&quot;id&quot;:&quot;d360b8e6-02be-4ff1-a43f-87ead62d7803&quot;,&quot;type&quot;:&quot;FIGURE_OBJECT&quot;,&quot;document&quot;:{&quot;type&quot;:&quot;DOCUMENT_GROUP&quot;,&quot;canvasType&quot;:&quot;FIGURE&quot;,&quot;units&quot;:&quot;in&quot;}}}}"/>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5tNN_OdVRnC_8Tatiiw6bA"/>
</p:tagLst>
</file>

<file path=ppt/tags/tag20.xml><?xml version="1.0" encoding="utf-8"?>
<p:tagLst xmlns:a="http://schemas.openxmlformats.org/drawingml/2006/main" xmlns:r="http://schemas.openxmlformats.org/officeDocument/2006/relationships" xmlns:p="http://schemas.openxmlformats.org/presentationml/2006/main">
  <p:tag name="ID" val="697ce12851e2e783cdfe5df6"/>
  <p:tag name="FIGURESLIDEID" val="be406af2-395a-4879-b432-7f571af38a6e"/>
  <p:tag name="SELECTIONIDS" val="a69fbb1d-4286-4b5e-8208-de9eeed7b088"/>
  <p:tag name="TRANSPARENTBACKGROUND" val="true"/>
  <p:tag name="VERSION" val="1770143191996"/>
  <p:tag name="TITLE" val="MoA 2"/>
  <p:tag name="CREATORNAME" val="Amy Miles"/>
  <p:tag name="DATEINSERTED" val="1770143429321"/>
  <p:tag name="DPI" val="300"/>
  <p:tag name="BIOJSON" val="{&quot;id&quot;:&quot;d360b8e6-02be-4ff1-a43f-87ead62d7803&quot;,&quot;objects&quot;:{&quot;a69fbb1d-4286-4b5e-8208-de9eeed7b088&quot;:{&quot;type&quot;:&quot;FIGURE_OBJECT&quot;,&quot;id&quot;:&quot;a69fbb1d-4286-4b5e-8208-de9eeed7b088&quot;,&quot;relativeTransform&quot;:{&quot;translate&quot;:{&quot;x&quot;:-296.43478260869574,&quot;y&quot;:159.4782608695652},&quot;rotate&quot;:0,&quot;skewX&quot;:0,&quot;scale&quot;:{&quot;x&quot;:1,&quot;y&quot;:1}},&quot;opacity&quot;:1,&quot;path&quot;:{&quot;type&quot;:&quot;POLY_LINE&quot;,&quot;points&quot;:[{&quot;x&quot;:-90.08695652173913,&quot;y&quot;:0},{&quot;x&quot;:90.08695652173913,&quot;y&quot;:0}],&quot;closed&quot;:false},&quot;pathStyles&quot;:[{&quot;type&quot;:&quot;FILL&quot;,&quot;fillStyle&quot;:&quot;rgba(0,0,0,0)&quot;},{&quot;type&quot;:&quot;STROKE&quot;,&quot;strokeStyle&quot;:&quot;#232323&quot;,&quot;lineWidth&quot;:2,&quot;lineJoin&quot;:&quot;round&quot;,&quot;dashArray&quot;:[4]}],&quot;pathMarkers&quot;:{&quot;markerEnd&quot;:{&quot;type&quot;:&quot;PATH&quot;,&quot;units&quot;:{&quot;type&quot;:&quot;STROKE_WIDTH&quot;,&quot;scale&quot;:1},&quot;orient&quot;:{&quot;type&quot;:&quot;CLIPPED_CHORD&quot;},&quot;clipDistance&quot;:4,&quot;name&quot;:&quot;arrow&quot;,&quot;relativeTransform&quot;:{&quot;translate&quot;:{&quot;x&quot;:0,&quot;y&quot;:0},&quot;rotate&quot;:0,&quot;skewX&quot;:0,&quot;scale&quot;:{&quot;x&quot;:1,&quot;y&quot;:1}},&quot;path&quot;:{&quot;type&quot;:&quot;SPLINE&quot;,&quot;spline&quot;:{&quot;points&quot;:[{&quot;x&quot;:0,&quot;y&quot;:0,&quot;isEndPoint&quot;:true},{&quot;x&quot;:-5,&quot;y&quot;:-2.5,&quot;isEndPoint&quot;:true},{&quot;x&quot;:-5,&quot;y&quot;:2.5,&quot;isEndPoint&quot;:true}],&quot;closed&quot;:true}},&quot;pathStyles&quot;:[{&quot;type&quot;:&quot;FILL&quot;,&quot;fillStyle&quot;:&quot;context-stroke-flat&quot;}]}},&quot;isLocked&quot;:false,&quot;parent&quot;:{&quot;type&quot;:&quot;CHILD&quot;,&quot;parentId&quot;:&quot;be406af2-395a-4879-b432-7f571af38a6e&quot;,&quot;order&quot;:&quot;99999999999999995&quot;},&quot;connectorInfo&quot;:{&quot;type&quot;:&quot;LINE&quot;,&quot;offset&quot;:{&quot;x&quot;:0,&quot;y&quot;:0},&quot;bending&quot;:0.1,&quot;customized&quot;:false}},&quot;be406af2-395a-4879-b432-7f571af38a6e&quot;:{&quot;id&quot;:&quot;be406af2-395a-4879-b432-7f571af38a6e&quot;,&quot;type&quot;:&quot;FIGURE_OBJECT&quot;,&quot;document&quot;:{&quot;type&quot;:&quot;FIGURE&quot;,&quot;canvasType&quot;:&quot;FIGURE&quot;,&quot;units&quot;:&quot;in&quot;},&quot;parent&quot;:{&quot;parentId&quot;:&quot;d360b8e6-02be-4ff1-a43f-87ead62d7803&quot;,&quot;type&quot;:&quot;DOCUMENT&quot;,&quot;order&quot;:&quot;5&quot;}},&quot;d360b8e6-02be-4ff1-a43f-87ead62d7803&quot;:{&quot;id&quot;:&quot;d360b8e6-02be-4ff1-a43f-87ead62d7803&quot;,&quot;type&quot;:&quot;FIGURE_OBJECT&quot;,&quot;document&quot;:{&quot;type&quot;:&quot;DOCUMENT_GROUP&quot;,&quot;canvasType&quot;:&quot;FIGURE&quot;,&quot;units&quot;:&quot;in&quot;}}}}"/>
</p:tagLst>
</file>

<file path=ppt/tags/tag21.xml><?xml version="1.0" encoding="utf-8"?>
<p:tagLst xmlns:a="http://schemas.openxmlformats.org/drawingml/2006/main" xmlns:r="http://schemas.openxmlformats.org/officeDocument/2006/relationships" xmlns:p="http://schemas.openxmlformats.org/presentationml/2006/main">
  <p:tag name="ID" val="697ce12851e2e783cdfe5df6"/>
  <p:tag name="FIGURESLIDEID" val="be406af2-395a-4879-b432-7f571af38a6e"/>
  <p:tag name="SELECTIONIDS" val="400c2308-4592-42fa-8b22-9f2694ea8248"/>
  <p:tag name="TRANSPARENTBACKGROUND" val="true"/>
  <p:tag name="VERSION" val="1769800276664"/>
  <p:tag name="TITLE" val="MoA 2"/>
  <p:tag name="CREATORNAME" val="Amy Miles"/>
  <p:tag name="DATEINSERTED" val="1769800490375"/>
  <p:tag name="DPI" val="300"/>
  <p:tag name="BIOJSON" val="{&quot;id&quot;:&quot;d360b8e6-02be-4ff1-a43f-87ead62d7803&quot;,&quot;objects&quot;:{&quot;400c2308-4592-42fa-8b22-9f2694ea8248&quot;:{&quot;id&quot;:&quot;400c2308-4592-42fa-8b22-9f2694ea8248&quot;,&quot;name&quot;:&quot;Glc&quot;,&quot;displayName&quot;:&quot;&quot;,&quot;type&quot;:&quot;FIGURE_OBJECT&quot;,&quot;relativeTransform&quot;:{&quot;translate&quot;:{&quot;x&quot;:19.75292997971377,&quot;y&quot;:-36.41152742991312},&quot;rotate&quot;:0,&quot;skewX&quot;:0,&quot;scale&quot;:{&quot;x&quot;:0.20570923692340448,&quot;y&quot;:0.20570923692340445}},&quot;image&quot;:{&quot;url&quot;:&quot;https://icons.cdn.biorender.com/biorender/5c114b68d214aa1200a9cebe/20181212175523/image/5c114b68d214aa1200a9cebe.png&quot;,&quot;isPremium&quot;:false,&quot;isOrgIcon&quot;:false,&quot;size&quot;:{&quot;x&quot;:50,&quot;y&quot;:50}},&quot;source&quot;:{&quot;id&quot;:&quot;5c114b68d214aa1200a9cebe&quot;,&quot;version&quot;:&quot;20181212175523&quot;,&quot;type&quot;:&quot;ASSETS&quot;},&quot;isPremium&quot;:false,&quot;parent&quot;:{&quot;type&quot;:&quot;CHILD&quot;,&quot;parentId&quot;:&quot;be406af2-395a-4879-b432-7f571af38a6e&quot;,&quot;order&quot;:&quot;9999999995&quot;},&quot;styles&quot;:{&quot;editable&quot;:[{&quot;monochromeTargetColor&quot;:&quot;#E7872B&quot;,&quot;styleName&quot;:&quot;FILL&quot;,&quot;color&quot;:&quot;#dd7334&quot;},{&quot;monochromeTargetColor&quot;:&quot;#E7872B&quot;,&quot;styleName&quot;:&quot;STROKE&quot;,&quot;color&quot;:&quot;#cb410b&quot;}]}},&quot;be406af2-395a-4879-b432-7f571af38a6e&quot;:{&quot;id&quot;:&quot;be406af2-395a-4879-b432-7f571af38a6e&quot;,&quot;type&quot;:&quot;FIGURE_OBJECT&quot;,&quot;document&quot;:{&quot;type&quot;:&quot;FIGURE&quot;,&quot;canvasType&quot;:&quot;FIGURE&quot;,&quot;units&quot;:&quot;in&quot;},&quot;parent&quot;:{&quot;parentId&quot;:&quot;d360b8e6-02be-4ff1-a43f-87ead62d7803&quot;,&quot;type&quot;:&quot;DOCUMENT&quot;,&quot;order&quot;:&quot;5&quot;}},&quot;d360b8e6-02be-4ff1-a43f-87ead62d7803&quot;:{&quot;id&quot;:&quot;d360b8e6-02be-4ff1-a43f-87ead62d7803&quot;,&quot;type&quot;:&quot;FIGURE_OBJECT&quot;,&quot;document&quot;:{&quot;type&quot;:&quot;DOCUMENT_GROUP&quot;,&quot;canvasType&quot;:&quot;FIGURE&quot;,&quot;units&quot;:&quot;in&quot;}}}}"/>
</p:tagLst>
</file>

<file path=ppt/tags/tag22.xml><?xml version="1.0" encoding="utf-8"?>
<p:tagLst xmlns:a="http://schemas.openxmlformats.org/drawingml/2006/main" xmlns:r="http://schemas.openxmlformats.org/officeDocument/2006/relationships" xmlns:p="http://schemas.openxmlformats.org/presentationml/2006/main">
  <p:tag name="ID" val="697ce12851e2e783cdfe5df6"/>
  <p:tag name="FIGURESLIDEID" val="be406af2-395a-4879-b432-7f571af38a6e"/>
  <p:tag name="SELECTIONIDS" val="e5930a7c-a802-46ab-8884-37db5ae77b6b"/>
  <p:tag name="TRANSPARENTBACKGROUND" val="true"/>
  <p:tag name="VERSION" val="1769800276664"/>
  <p:tag name="TITLE" val="MoA 2"/>
  <p:tag name="CREATORNAME" val="Amy Miles"/>
  <p:tag name="DATEINSERTED" val="1769800490375"/>
  <p:tag name="DPI" val="300"/>
  <p:tag name="BIOJSON" val="{&quot;id&quot;:&quot;d360b8e6-02be-4ff1-a43f-87ead62d7803&quot;,&quot;objects&quot;:{&quot;e5930a7c-a802-46ab-8884-37db5ae77b6b&quot;:{&quot;id&quot;:&quot;e5930a7c-a802-46ab-8884-37db5ae77b6b&quot;,&quot;name&quot;:&quot;Scissors (symbol)&quot;,&quot;displayName&quot;:&quot;&quot;,&quot;type&quot;:&quot;FIGURE_OBJECT&quot;,&quot;relativeTransform&quot;:{&quot;translate&quot;:{&quot;x&quot;:105.73061675624525,&quot;y&quot;:-101.2055527641718},&quot;rotate&quot;:1.5707963267948966,&quot;skewX&quot;:0,&quot;scale&quot;:{&quot;x&quot;:0.12816592434155835,&quot;y&quot;:0.12816592434155835}},&quot;image&quot;:{&quot;url&quot;:&quot;https://icons.cdn.biorender.com/biorender/62d1abbc19645e0028e7378e/20220715184643/image/62d1abbc19645e0028e7378e.png&quot;,&quot;isPremium&quot;:false,&quot;isOrgIcon&quot;:false,&quot;size&quot;:{&quot;x&quot;:100,&quot;y&quot;:121.21212121212122}},&quot;source&quot;:{&quot;id&quot;:&quot;62d1abbc19645e0028e7378e&quot;,&quot;version&quot;:&quot;20220715184643&quot;,&quot;type&quot;:&quot;ASSETS&quot;},&quot;isPremium&quot;:false,&quot;parent&quot;:{&quot;type&quot;:&quot;CHILD&quot;,&quot;parentId&quot;:&quot;be406af2-395a-4879-b432-7f571af38a6e&quot;,&quot;order&quot;:&quot;99999998&quot;}},&quot;be406af2-395a-4879-b432-7f571af38a6e&quot;:{&quot;id&quot;:&quot;be406af2-395a-4879-b432-7f571af38a6e&quot;,&quot;type&quot;:&quot;FIGURE_OBJECT&quot;,&quot;document&quot;:{&quot;type&quot;:&quot;FIGURE&quot;,&quot;canvasType&quot;:&quot;FIGURE&quot;,&quot;units&quot;:&quot;in&quot;},&quot;parent&quot;:{&quot;parentId&quot;:&quot;d360b8e6-02be-4ff1-a43f-87ead62d7803&quot;,&quot;type&quot;:&quot;DOCUMENT&quot;,&quot;order&quot;:&quot;5&quot;}},&quot;d360b8e6-02be-4ff1-a43f-87ead62d7803&quot;:{&quot;id&quot;:&quot;d360b8e6-02be-4ff1-a43f-87ead62d7803&quot;,&quot;type&quot;:&quot;FIGURE_OBJECT&quot;,&quot;document&quot;:{&quot;type&quot;:&quot;DOCUMENT_GROUP&quot;,&quot;canvasType&quot;:&quot;FIGURE&quot;,&quot;units&quot;:&quot;in&quot;}}}}"/>
</p:tagLst>
</file>

<file path=ppt/tags/tag23.xml><?xml version="1.0" encoding="utf-8"?>
<p:tagLst xmlns:a="http://schemas.openxmlformats.org/drawingml/2006/main" xmlns:r="http://schemas.openxmlformats.org/officeDocument/2006/relationships" xmlns:p="http://schemas.openxmlformats.org/presentationml/2006/main">
  <p:tag name="ID" val="697ce12851e2e783cdfe5df6"/>
  <p:tag name="FIGURESLIDEID" val="be406af2-395a-4879-b432-7f571af38a6e"/>
  <p:tag name="SELECTIONIDS" val="53876b84-eb6f-45fa-a5e0-84c1f9d70740"/>
  <p:tag name="TRANSPARENTBACKGROUND" val="true"/>
  <p:tag name="VERSION" val="1769800276664"/>
  <p:tag name="TITLE" val="MoA 2"/>
  <p:tag name="CREATORNAME" val="Amy Miles"/>
  <p:tag name="DATEINSERTED" val="1769800490375"/>
  <p:tag name="DPI" val="300"/>
  <p:tag name="BIOJSON" val="{&quot;id&quot;:&quot;d360b8e6-02be-4ff1-a43f-87ead62d7803&quot;,&quot;objects&quot;:{&quot;53876b84-eb6f-45fa-a5e0-84c1f9d70740&quot;:{&quot;type&quot;:&quot;FIGURE_OBJECT&quot;,&quot;id&quot;:&quot;53876b84-eb6f-45fa-a5e0-84c1f9d70740&quot;,&quot;relativeTransform&quot;:{&quot;translate&quot;:{&quot;x&quot;:-368.2919623426707,&quot;y&quot;:-82.54234784286898},&quot;rotate&quot;:-4.898587196589413e-16,&quot;skewX&quot;:0,&quot;scale&quot;:{&quot;x&quot;:1,&quot;y&quot;:1}},&quot;opacity&quot;:1,&quot;path&quot;:{&quot;type&quot;:&quot;POLY_LINE&quot;,&quot;points&quot;:[{&quot;x&quot;:7.480487564710053,&quot;y&quot;:0},{&quot;x&quot;:0.5133044511372695,&quot;y&quot;:0},{&quot;x&quot;:-7.4804875647100575,&quot;y&quot;:0}],&quot;closed&quot;:false,&quot;cornerRounding&quot;:{&quot;type&quot;:&quot;ARC_LENGTH&quot;,&quot;global&quot;:36.227927092449114}},&quot;pathStyles&quot;:[{&quot;type&quot;:&quot;FILL&quot;,&quot;fillStyle&quot;:&quot;transparent&quot;},{&quot;type&quot;:&quot;STROKE&quot;,&quot;strokeStyle&quot;:&quot;#232323&quot;,&quot;lineWidth&quot;:0.830648714302292,&quot;lineJoin&quot;:&quot;round&quot;}],&quot;pathMarkers&quot;:{&quot;markerEnd&quot;:{&quot;type&quot;:&quot;PATH&quot;,&quot;units&quot;:{&quot;type&quot;:&quot;STROKE_WIDTH&quot;,&quot;scale&quot;:1},&quot;orient&quot;:{&quot;type&quot;:&quot;CLIPPED_CHORD&quot;},&quot;clipDistance&quot;:4,&quot;name&quot;:&quot;arrow&quot;,&quot;relativeTransform&quot;:{&quot;translate&quot;:{&quot;x&quot;:0,&quot;y&quot;:0},&quot;rotate&quot;:0,&quot;skewX&quot;:0,&quot;scale&quot;:{&quot;x&quot;:1,&quot;y&quot;:1}},&quot;path&quot;:{&quot;type&quot;:&quot;SPLINE&quot;,&quot;spline&quot;:{&quot;points&quot;:[{&quot;x&quot;:0,&quot;y&quot;:0,&quot;isEndPoint&quot;:true},{&quot;x&quot;:-5,&quot;y&quot;:-2.5,&quot;isEndPoint&quot;:true},{&quot;x&quot;:-5,&quot;y&quot;:2.5,&quot;isEndPoint&quot;:true}],&quot;closed&quot;:true}},&quot;pathStyles&quot;:[{&quot;type&quot;:&quot;FILL&quot;,&quot;fillStyle&quot;:&quot;context-stroke-flat&quot;}]}},&quot;isLocked&quot;:false,&quot;parent&quot;:{&quot;type&quot;:&quot;CHILD&quot;,&quot;parentId&quot;:&quot;be406af2-395a-4879-b432-7f571af38a6e&quot;,&quot;order&quot;:&quot;7&quot;}},&quot;be406af2-395a-4879-b432-7f571af38a6e&quot;:{&quot;id&quot;:&quot;be406af2-395a-4879-b432-7f571af38a6e&quot;,&quot;type&quot;:&quot;FIGURE_OBJECT&quot;,&quot;document&quot;:{&quot;type&quot;:&quot;FIGURE&quot;,&quot;canvasType&quot;:&quot;FIGURE&quot;,&quot;units&quot;:&quot;in&quot;},&quot;parent&quot;:{&quot;parentId&quot;:&quot;d360b8e6-02be-4ff1-a43f-87ead62d7803&quot;,&quot;type&quot;:&quot;DOCUMENT&quot;,&quot;order&quot;:&quot;5&quot;}},&quot;d360b8e6-02be-4ff1-a43f-87ead62d7803&quot;:{&quot;id&quot;:&quot;d360b8e6-02be-4ff1-a43f-87ead62d7803&quot;,&quot;type&quot;:&quot;FIGURE_OBJECT&quot;,&quot;document&quot;:{&quot;type&quot;:&quot;DOCUMENT_GROUP&quot;,&quot;canvasType&quot;:&quot;FIGURE&quot;,&quot;units&quot;:&quot;in&quot;}}}}"/>
</p:tagLst>
</file>

<file path=ppt/tags/tag24.xml><?xml version="1.0" encoding="utf-8"?>
<p:tagLst xmlns:a="http://schemas.openxmlformats.org/drawingml/2006/main" xmlns:r="http://schemas.openxmlformats.org/officeDocument/2006/relationships" xmlns:p="http://schemas.openxmlformats.org/presentationml/2006/main">
  <p:tag name="ID" val="697ce12851e2e783cdfe5df6"/>
  <p:tag name="FIGURESLIDEID" val="be406af2-395a-4879-b432-7f571af38a6e"/>
  <p:tag name="SELECTIONIDS" val="cb1e44c2-aca8-48e0-8be8-e22feaafaaea"/>
  <p:tag name="TRANSPARENTBACKGROUND" val="true"/>
  <p:tag name="VERSION" val="1769800276664"/>
  <p:tag name="TITLE" val="MoA 2"/>
  <p:tag name="CREATORNAME" val="Amy Miles"/>
  <p:tag name="DATEINSERTED" val="1769800490375"/>
  <p:tag name="DPI" val="300"/>
  <p:tag name="BIOJSON" val="{&quot;id&quot;:&quot;d360b8e6-02be-4ff1-a43f-87ead62d7803&quot;,&quot;objects&quot;:{&quot;cb1e44c2-aca8-48e0-8be8-e22feaafaaea&quot;:{&quot;type&quot;:&quot;FIGURE_OBJECT&quot;,&quot;id&quot;:&quot;cb1e44c2-aca8-48e0-8be8-e22feaafaaea&quot;,&quot;relativeTransform&quot;:{&quot;translate&quot;:{&quot;x&quot;:-386.63183356177586,&quot;y&quot;:-81.09506124985313},&quot;rotate&quot;:0,&quot;skewX&quot;:0,&quot;scale&quot;:{&quot;x&quot;:1,&quot;y&quot;:1}},&quot;opacity&quot;:1,&quot;path&quot;:{&quot;type&quot;:&quot;RECT&quot;,&quot;size&quot;:{&quot;x&quot;:110.68578736703085,&quot;y&quot;:120.60709027692042},&quot;cornerRounding&quot;:{&quot;type&quot;:&quot;ARC_LENGTH&quot;,&quot;global&quot;:15.707963267948966}},&quot;pathStyles&quot;:[{&quot;type&quot;:&quot;FILL&quot;,&quot;fillStyle&quot;:&quot;rgba(255,252,244,1)&quot;},{&quot;type&quot;:&quot;STROKE&quot;,&quot;strokeStyle&quot;:&quot;rgb(133, 148, 182)&quot;,&quot;lineWidth&quot;:1,&quot;lineJoin&quot;:&quot;round&quot;}],&quot;isLocked&quot;:false,&quot;parent&quot;:{&quot;type&quot;:&quot;CHILD&quot;,&quot;parentId&quot;:&quot;be406af2-395a-4879-b432-7f571af38a6e&quot;,&quot;order&quot;:&quot;2&quot;}},&quot;be406af2-395a-4879-b432-7f571af38a6e&quot;:{&quot;id&quot;:&quot;be406af2-395a-4879-b432-7f571af38a6e&quot;,&quot;type&quot;:&quot;FIGURE_OBJECT&quot;,&quot;document&quot;:{&quot;type&quot;:&quot;FIGURE&quot;,&quot;canvasType&quot;:&quot;FIGURE&quot;,&quot;units&quot;:&quot;in&quot;},&quot;parent&quot;:{&quot;parentId&quot;:&quot;d360b8e6-02be-4ff1-a43f-87ead62d7803&quot;,&quot;type&quot;:&quot;DOCUMENT&quot;,&quot;order&quot;:&quot;5&quot;}},&quot;d360b8e6-02be-4ff1-a43f-87ead62d7803&quot;:{&quot;id&quot;:&quot;d360b8e6-02be-4ff1-a43f-87ead62d7803&quot;,&quot;type&quot;:&quot;FIGURE_OBJECT&quot;,&quot;document&quot;:{&quot;type&quot;:&quot;DOCUMENT_GROUP&quot;,&quot;canvasType&quot;:&quot;FIGURE&quot;,&quot;units&quot;:&quot;in&quot;}}}}"/>
</p:tagLst>
</file>

<file path=ppt/tags/tag25.xml><?xml version="1.0" encoding="utf-8"?>
<p:tagLst xmlns:a="http://schemas.openxmlformats.org/drawingml/2006/main" xmlns:r="http://schemas.openxmlformats.org/officeDocument/2006/relationships" xmlns:p="http://schemas.openxmlformats.org/presentationml/2006/main">
  <p:tag name="ID" val="697ce12851e2e783cdfe5df6"/>
  <p:tag name="FIGURESLIDEID" val="be406af2-395a-4879-b432-7f571af38a6e"/>
  <p:tag name="SELECTIONIDS" val="78284c28-e0a9-4728-b0b9-a9aefd260276"/>
  <p:tag name="TRANSPARENTBACKGROUND" val="true"/>
  <p:tag name="VERSION" val="1769800276664"/>
  <p:tag name="TITLE" val="MoA 2"/>
  <p:tag name="CREATORNAME" val="Amy Miles"/>
  <p:tag name="DATEINSERTED" val="1769800490375"/>
  <p:tag name="DPI" val="300"/>
  <p:tag name="BIOJSON" val="{&quot;id&quot;:&quot;d360b8e6-02be-4ff1-a43f-87ead62d7803&quot;,&quot;objects&quot;:{&quot;78284c28-e0a9-4728-b0b9-a9aefd260276&quot;:{&quot;type&quot;:&quot;FIGURE_OBJECT&quot;,&quot;id&quot;:&quot;78284c28-e0a9-4728-b0b9-a9aefd260276&quot;,&quot;parent&quot;:{&quot;type&quot;:&quot;CHILD&quot;,&quot;parentId&quot;:&quot;be406af2-395a-4879-b432-7f571af38a6e&quot;,&quot;order&quot;:&quot;99999999925&quot;},&quot;relativeTransform&quot;:{&quot;translate&quot;:{&quot;x&quot;:-188.52473325048112,&quot;y&quot;:118.72591336233474},&quot;rotate&quot;:0,&quot;skewX&quot;:0,&quot;scale&quot;:{&quot;x&quot;:1,&quot;y&quot;:1}}},&quot;c1e4153a-2b10-4d17-b552-1fdf447e2dd3&quot;:{&quot;id&quot;:&quot;c1e4153a-2b10-4d17-b552-1fdf447e2dd3&quot;,&quot;name&quot;:&quot;Phospholipid membrane (3D, short)&quot;,&quot;displayName&quot;:&quot;&quot;,&quot;type&quot;:&quot;FIGURE_OBJECT&quot;,&quot;relativeTransform&quot;:{&quot;translate&quot;:{&quot;x&quot;:167.46834780123982,&quot;y&quot;:-197.49469405806082},&quot;rotate&quot;:0,&quot;skewX&quot;:0,&quot;scale&quot;:{&quot;x&quot;:1.1223819062746558,&quot;y&quot;:1.1223819062746554}},&quot;image&quot;:{&quot;url&quot;:&quot;https://icons.cdn.biorender.com/biorender/62e937f9c7a0100028e34514/20220802144401/image/62e937f9c7a0100028e34514.png&quot;,&quot;isPremium&quot;:false,&quot;isOrgIcon&quot;:false,&quot;size&quot;:{&quot;x&quot;:258,&quot;y&quot;:49.995215311004785},&quot;fallbackUrl&quot;:&quot;sources/icons/62e937f9c7a0100028e34514/20220802144401/image/62e937f9c7a0100028e34514.svg&quot;},&quot;source&quot;:{&quot;id&quot;:&quot;62e937f9c7a0100028e34514&quot;,&quot;version&quot;:&quot;20220802144401&quot;,&quot;type&quot;:&quot;ASSETS&quot;},&quot;isPremium&quot;:false,&quot;parent&quot;:{&quot;type&quot;:&quot;CHILD&quot;,&quot;parentId&quot;:&quot;78284c28-e0a9-4728-b0b9-a9aefd260276&quot;,&quot;order&quot;:&quot;5&quot;}},&quot;76ca0725-1e07-4f52-ac95-336665c152a5&quot;:{&quot;type&quot;:&quot;FIGURE_OBJECT&quot;,&quot;id&quot;:&quot;76ca0725-1e07-4f52-ac95-336665c152a5&quot;,&quot;parent&quot;:{&quot;type&quot;:&quot;CROP&quot;,&quot;parentId&quot;:&quot;78284c28-e0a9-4728-b0b9-a9aefd260276&quot;,&quot;order&quot;:&quot;5&quot;},&quot;relativeTransform&quot;:{&quot;translate&quot;:{&quot;x&quot;:65.77139315774471,&quot;y&quot;:-197.49469405806082},&quot;rotate&quot;:0,&quot;skewX&quot;:0,&quot;scale&quot;:{&quot;x&quot;:43.09031126593549,&quot;y&quot;:28.056862532688708}},&quot;path&quot;:{&quot;type&quot;:&quot;RECT&quot;,&quot;size&quot;:{&quot;x&quot;:2,&quot;y&quot;:2}},&quot;pathStyles&quot;:[{&quot;type&quot;:&quot;FILL&quot;,&quot;fillStyle&quot;:&quot;#fff&quot;}],&quot;isFrozen&quot;:true},&quot;be406af2-395a-4879-b432-7f571af38a6e&quot;:{&quot;id&quot;:&quot;be406af2-395a-4879-b432-7f571af38a6e&quot;,&quot;type&quot;:&quot;FIGURE_OBJECT&quot;,&quot;document&quot;:{&quot;type&quot;:&quot;FIGURE&quot;,&quot;canvasType&quot;:&quot;FIGURE&quot;,&quot;units&quot;:&quot;in&quot;},&quot;parent&quot;:{&quot;parentId&quot;:&quot;d360b8e6-02be-4ff1-a43f-87ead62d7803&quot;,&quot;type&quot;:&quot;DOCUMENT&quot;,&quot;order&quot;:&quot;5&quot;}},&quot;d360b8e6-02be-4ff1-a43f-87ead62d7803&quot;:{&quot;id&quot;:&quot;d360b8e6-02be-4ff1-a43f-87ead62d7803&quot;,&quot;type&quot;:&quot;FIGURE_OBJECT&quot;,&quot;document&quot;:{&quot;type&quot;:&quot;DOCUMENT_GROUP&quot;,&quot;canvasType&quot;:&quot;FIGURE&quot;,&quot;units&quot;:&quot;in&quot;}}}}"/>
</p:tagLst>
</file>

<file path=ppt/tags/tag26.xml><?xml version="1.0" encoding="utf-8"?>
<p:tagLst xmlns:a="http://schemas.openxmlformats.org/drawingml/2006/main" xmlns:r="http://schemas.openxmlformats.org/officeDocument/2006/relationships" xmlns:p="http://schemas.openxmlformats.org/presentationml/2006/main">
  <p:tag name="ID" val="697ce12851e2e783cdfe5df6"/>
  <p:tag name="FIGURESLIDEID" val="be406af2-395a-4879-b432-7f571af38a6e"/>
  <p:tag name="SELECTIONIDS" val="212c6ec5-8213-48e3-ba86-4b7662c1609e"/>
  <p:tag name="TRANSPARENTBACKGROUND" val="true"/>
  <p:tag name="VERSION" val="1769800276664"/>
  <p:tag name="TITLE" val="MoA 2"/>
  <p:tag name="CREATORNAME" val="Amy Miles"/>
  <p:tag name="DATEINSERTED" val="1769800490375"/>
  <p:tag name="DPI" val="300"/>
  <p:tag name="BIOJSON" val="{&quot;id&quot;:&quot;d360b8e6-02be-4ff1-a43f-87ead62d7803&quot;,&quot;objects&quot;:{&quot;212c6ec5-8213-48e3-ba86-4b7662c1609e&quot;:{&quot;id&quot;:&quot;212c6ec5-8213-48e3-ba86-4b7662c1609e&quot;,&quot;name&quot;:&quot;Glc&quot;,&quot;displayName&quot;:&quot;&quot;,&quot;type&quot;:&quot;FIGURE_OBJECT&quot;,&quot;relativeTransform&quot;:{&quot;translate&quot;:{&quot;x&quot;:-130.91265566426503,&quot;y&quot;:-121.12594331679449},&quot;rotate&quot;:0,&quot;skewX&quot;:0,&quot;scale&quot;:{&quot;x&quot;:0.20570923692340448,&quot;y&quot;:0.20570923692340445}},&quot;image&quot;:{&quot;url&quot;:&quot;https://icons.cdn.biorender.com/biorender/5c114b68d214aa1200a9cebe/20181212175523/image/5c114b68d214aa1200a9cebe.png&quot;,&quot;isPremium&quot;:false,&quot;isOrgIcon&quot;:false,&quot;size&quot;:{&quot;x&quot;:50,&quot;y&quot;:50}},&quot;source&quot;:{&quot;id&quot;:&quot;5c114b68d214aa1200a9cebe&quot;,&quot;version&quot;:&quot;20181212175523&quot;,&quot;type&quot;:&quot;ASSETS&quot;},&quot;isPremium&quot;:false,&quot;parent&quot;:{&quot;type&quot;:&quot;CHILD&quot;,&quot;parentId&quot;:&quot;be406af2-395a-4879-b432-7f571af38a6e&quot;,&quot;order&quot;:&quot;9999999993&quot;},&quot;styles&quot;:{&quot;editable&quot;:[{&quot;monochromeTargetColor&quot;:&quot;#E7872B&quot;,&quot;styleName&quot;:&quot;FILL&quot;,&quot;color&quot;:&quot;#dd7334&quot;},{&quot;monochromeTargetColor&quot;:&quot;#E7872B&quot;,&quot;styleName&quot;:&quot;STROKE&quot;,&quot;color&quot;:&quot;#cb410b&quot;}]}},&quot;be406af2-395a-4879-b432-7f571af38a6e&quot;:{&quot;id&quot;:&quot;be406af2-395a-4879-b432-7f571af38a6e&quot;,&quot;type&quot;:&quot;FIGURE_OBJECT&quot;,&quot;document&quot;:{&quot;type&quot;:&quot;FIGURE&quot;,&quot;canvasType&quot;:&quot;FIGURE&quot;,&quot;units&quot;:&quot;in&quot;},&quot;parent&quot;:{&quot;parentId&quot;:&quot;d360b8e6-02be-4ff1-a43f-87ead62d7803&quot;,&quot;type&quot;:&quot;DOCUMENT&quot;,&quot;order&quot;:&quot;5&quot;}},&quot;d360b8e6-02be-4ff1-a43f-87ead62d7803&quot;:{&quot;id&quot;:&quot;d360b8e6-02be-4ff1-a43f-87ead62d7803&quot;,&quot;type&quot;:&quot;FIGURE_OBJECT&quot;,&quot;document&quot;:{&quot;type&quot;:&quot;DOCUMENT_GROUP&quot;,&quot;canvasType&quot;:&quot;FIGURE&quot;,&quot;units&quot;:&quot;in&quot;}}}}"/>
</p:tagLst>
</file>

<file path=ppt/tags/tag27.xml><?xml version="1.0" encoding="utf-8"?>
<p:tagLst xmlns:a="http://schemas.openxmlformats.org/drawingml/2006/main" xmlns:r="http://schemas.openxmlformats.org/officeDocument/2006/relationships" xmlns:p="http://schemas.openxmlformats.org/presentationml/2006/main">
  <p:tag name="ID" val="697ce12851e2e783cdfe5df6"/>
  <p:tag name="FIGURESLIDEID" val="be406af2-395a-4879-b432-7f571af38a6e"/>
  <p:tag name="SELECTIONIDS" val="2daa784f-1769-4196-a004-e9ee52e0366d"/>
  <p:tag name="TRANSPARENTBACKGROUND" val="true"/>
  <p:tag name="VERSION" val="1769800276664"/>
  <p:tag name="TITLE" val="MoA 2"/>
  <p:tag name="CREATORNAME" val="Amy Miles"/>
  <p:tag name="DATEINSERTED" val="1769800490375"/>
  <p:tag name="DPI" val="300"/>
  <p:tag name="BIOJSON" val="{&quot;id&quot;:&quot;d360b8e6-02be-4ff1-a43f-87ead62d7803&quot;,&quot;objects&quot;:{&quot;2daa784f-1769-4196-a004-e9ee52e0366d&quot;:{&quot;id&quot;:&quot;2daa784f-1769-4196-a004-e9ee52e0366d&quot;,&quot;name&quot;:&quot;Glc&quot;,&quot;displayName&quot;:&quot;&quot;,&quot;type&quot;:&quot;FIGURE_OBJECT&quot;,&quot;relativeTransform&quot;:{&quot;translate&quot;:{&quot;x&quot;:-114.59518449999439,&quot;y&quot;:-115.49651228338158},&quot;rotate&quot;:0,&quot;skewX&quot;:0,&quot;scale&quot;:{&quot;x&quot;:0.20570923692340465,&quot;y&quot;:0.2057092369234046}},&quot;image&quot;:{&quot;url&quot;:&quot;https://icons.cdn.biorender.com/biorender/5c114b68d214aa1200a9cebe/20181212175523/image/5c114b68d214aa1200a9cebe.png&quot;,&quot;isPremium&quot;:false,&quot;isOrgIcon&quot;:false,&quot;size&quot;:{&quot;x&quot;:50,&quot;y&quot;:50}},&quot;source&quot;:{&quot;id&quot;:&quot;5c114b68d214aa1200a9cebe&quot;,&quot;version&quot;:&quot;20181212175523&quot;,&quot;type&quot;:&quot;ASSETS&quot;},&quot;isPremium&quot;:false,&quot;parent&quot;:{&quot;type&quot;:&quot;CHILD&quot;,&quot;parentId&quot;:&quot;be406af2-395a-4879-b432-7f571af38a6e&quot;,&quot;order&quot;:&quot;9999999994&quot;},&quot;styles&quot;:{&quot;editable&quot;:[{&quot;monochromeTargetColor&quot;:&quot;#E7872B&quot;,&quot;styleName&quot;:&quot;FILL&quot;,&quot;color&quot;:&quot;#dd7334&quot;},{&quot;monochromeTargetColor&quot;:&quot;#E7872B&quot;,&quot;styleName&quot;:&quot;STROKE&quot;,&quot;color&quot;:&quot;#cb410b&quot;}]}},&quot;be406af2-395a-4879-b432-7f571af38a6e&quot;:{&quot;id&quot;:&quot;be406af2-395a-4879-b432-7f571af38a6e&quot;,&quot;type&quot;:&quot;FIGURE_OBJECT&quot;,&quot;document&quot;:{&quot;type&quot;:&quot;FIGURE&quot;,&quot;canvasType&quot;:&quot;FIGURE&quot;,&quot;units&quot;:&quot;in&quot;},&quot;parent&quot;:{&quot;parentId&quot;:&quot;d360b8e6-02be-4ff1-a43f-87ead62d7803&quot;,&quot;type&quot;:&quot;DOCUMENT&quot;,&quot;order&quot;:&quot;5&quot;}},&quot;d360b8e6-02be-4ff1-a43f-87ead62d7803&quot;:{&quot;id&quot;:&quot;d360b8e6-02be-4ff1-a43f-87ead62d7803&quot;,&quot;type&quot;:&quot;FIGURE_OBJECT&quot;,&quot;document&quot;:{&quot;type&quot;:&quot;DOCUMENT_GROUP&quot;,&quot;canvasType&quot;:&quot;FIGURE&quot;,&quot;units&quot;:&quot;in&quot;}}}}"/>
</p:tagLst>
</file>

<file path=ppt/tags/tag28.xml><?xml version="1.0" encoding="utf-8"?>
<p:tagLst xmlns:a="http://schemas.openxmlformats.org/drawingml/2006/main" xmlns:r="http://schemas.openxmlformats.org/officeDocument/2006/relationships" xmlns:p="http://schemas.openxmlformats.org/presentationml/2006/main">
  <p:tag name="ID" val="697ce12851e2e783cdfe5df6"/>
  <p:tag name="FIGURESLIDEID" val="be406af2-395a-4879-b432-7f571af38a6e"/>
  <p:tag name="SELECTIONIDS" val="903cbb8d-6503-4195-96bd-72a6ef0b6a4c"/>
  <p:tag name="TRANSPARENTBACKGROUND" val="true"/>
  <p:tag name="VERSION" val="1769800276664"/>
  <p:tag name="TITLE" val="MoA 2"/>
  <p:tag name="CREATORNAME" val="Amy Miles"/>
  <p:tag name="DATEINSERTED" val="1769800490375"/>
  <p:tag name="DPI" val="300"/>
  <p:tag name="BIOJSON" val="{&quot;id&quot;:&quot;d360b8e6-02be-4ff1-a43f-87ead62d7803&quot;,&quot;objects&quot;:{&quot;903cbb8d-6503-4195-96bd-72a6ef0b6a4c&quot;:{&quot;id&quot;:&quot;903cbb8d-6503-4195-96bd-72a6ef0b6a4c&quot;,&quot;name&quot;:&quot;Glc&quot;,&quot;displayName&quot;:&quot;&quot;,&quot;type&quot;:&quot;FIGURE_OBJECT&quot;,&quot;relativeTransform&quot;:{&quot;translate&quot;:{&quot;x&quot;:-120.62681685572915,&quot;y&quot;:-125.78207173371061},&quot;rotate&quot;:0,&quot;skewX&quot;:0,&quot;scale&quot;:{&quot;x&quot;:0.20570923692340448,&quot;y&quot;:0.20570923692340445}},&quot;image&quot;:{&quot;url&quot;:&quot;https://icons.cdn.biorender.com/biorender/5c114b68d214aa1200a9cebe/20181212175523/image/5c114b68d214aa1200a9cebe.png&quot;,&quot;isPremium&quot;:false,&quot;isOrgIcon&quot;:false,&quot;size&quot;:{&quot;x&quot;:50,&quot;y&quot;:50}},&quot;source&quot;:{&quot;id&quot;:&quot;5c114b68d214aa1200a9cebe&quot;,&quot;version&quot;:&quot;20181212175523&quot;,&quot;type&quot;:&quot;ASSETS&quot;},&quot;isPremium&quot;:false,&quot;parent&quot;:{&quot;type&quot;:&quot;CHILD&quot;,&quot;parentId&quot;:&quot;be406af2-395a-4879-b432-7f571af38a6e&quot;,&quot;order&quot;:&quot;99999999945&quot;},&quot;styles&quot;:{&quot;editable&quot;:[{&quot;monochromeTargetColor&quot;:&quot;#E7872B&quot;,&quot;styleName&quot;:&quot;FILL&quot;,&quot;color&quot;:&quot;#dd7334&quot;},{&quot;monochromeTargetColor&quot;:&quot;#E7872B&quot;,&quot;styleName&quot;:&quot;STROKE&quot;,&quot;color&quot;:&quot;#cb410b&quot;}]}},&quot;be406af2-395a-4879-b432-7f571af38a6e&quot;:{&quot;id&quot;:&quot;be406af2-395a-4879-b432-7f571af38a6e&quot;,&quot;type&quot;:&quot;FIGURE_OBJECT&quot;,&quot;document&quot;:{&quot;type&quot;:&quot;FIGURE&quot;,&quot;canvasType&quot;:&quot;FIGURE&quot;,&quot;units&quot;:&quot;in&quot;},&quot;parent&quot;:{&quot;parentId&quot;:&quot;d360b8e6-02be-4ff1-a43f-87ead62d7803&quot;,&quot;type&quot;:&quot;DOCUMENT&quot;,&quot;order&quot;:&quot;5&quot;}},&quot;d360b8e6-02be-4ff1-a43f-87ead62d7803&quot;:{&quot;id&quot;:&quot;d360b8e6-02be-4ff1-a43f-87ead62d7803&quot;,&quot;type&quot;:&quot;FIGURE_OBJECT&quot;,&quot;document&quot;:{&quot;type&quot;:&quot;DOCUMENT_GROUP&quot;,&quot;canvasType&quot;:&quot;FIGURE&quot;,&quot;units&quot;:&quot;in&quot;}}}}"/>
</p:tagLst>
</file>

<file path=ppt/tags/tag29.xml><?xml version="1.0" encoding="utf-8"?>
<p:tagLst xmlns:a="http://schemas.openxmlformats.org/drawingml/2006/main" xmlns:r="http://schemas.openxmlformats.org/officeDocument/2006/relationships" xmlns:p="http://schemas.openxmlformats.org/presentationml/2006/main">
  <p:tag name="ID" val="697ce12851e2e783cdfe5df6"/>
  <p:tag name="FIGURESLIDEID" val="be406af2-395a-4879-b432-7f571af38a6e"/>
  <p:tag name="SELECTIONIDS" val="443b238a-960f-4415-9181-796133186519"/>
  <p:tag name="TRANSPARENTBACKGROUND" val="true"/>
  <p:tag name="VERSION" val="1769800276664"/>
  <p:tag name="TITLE" val="MoA 2"/>
  <p:tag name="CREATORNAME" val="Amy Miles"/>
  <p:tag name="DATEINSERTED" val="1769800490375"/>
  <p:tag name="DPI" val="300"/>
  <p:tag name="BIOJSON" val="{&quot;id&quot;:&quot;d360b8e6-02be-4ff1-a43f-87ead62d7803&quot;,&quot;objects&quot;:{&quot;443b238a-960f-4415-9181-796133186519&quot;:{&quot;id&quot;:&quot;443b238a-960f-4415-9181-796133186519&quot;,&quot;name&quot;:&quot;Glc&quot;,&quot;displayName&quot;:&quot;&quot;,&quot;type&quot;:&quot;FIGURE_OBJECT&quot;,&quot;relativeTransform&quot;:{&quot;translate&quot;:{&quot;x&quot;:-114.59552969133767,&quot;y&quot;:-36.41161807465758},&quot;rotate&quot;:-3.1415926535897927,&quot;skewX&quot;:-2.184611103446011e-31,&quot;scale&quot;:{&quot;x&quot;:0.20570923692340448,&quot;y&quot;:0.20570923692340445}},&quot;image&quot;:{&quot;url&quot;:&quot;https://icons.cdn.biorender.com/biorender/5c114b68d214aa1200a9cebe/20181212175523/image/5c114b68d214aa1200a9cebe.png&quot;,&quot;isPremium&quot;:false,&quot;isOrgIcon&quot;:false,&quot;size&quot;:{&quot;x&quot;:50,&quot;y&quot;:50}},&quot;source&quot;:{&quot;id&quot;:&quot;5c114b68d214aa1200a9cebe&quot;,&quot;version&quot;:&quot;20181212175523&quot;,&quot;type&quot;:&quot;ASSETS&quot;},&quot;isPremium&quot;:false,&quot;parent&quot;:{&quot;type&quot;:&quot;CHILD&quot;,&quot;parentId&quot;:&quot;be406af2-395a-4879-b432-7f571af38a6e&quot;,&quot;order&quot;:&quot;99999999965&quot;},&quot;styles&quot;:{&quot;editable&quot;:[{&quot;monochromeTargetColor&quot;:&quot;#E7872B&quot;,&quot;styleName&quot;:&quot;FILL&quot;,&quot;color&quot;:&quot;#dd7334&quot;},{&quot;monochromeTargetColor&quot;:&quot;#E7872B&quot;,&quot;styleName&quot;:&quot;STROKE&quot;,&quot;color&quot;:&quot;#cb410b&quot;}]}},&quot;be406af2-395a-4879-b432-7f571af38a6e&quot;:{&quot;id&quot;:&quot;be406af2-395a-4879-b432-7f571af38a6e&quot;,&quot;type&quot;:&quot;FIGURE_OBJECT&quot;,&quot;document&quot;:{&quot;type&quot;:&quot;FIGURE&quot;,&quot;canvasType&quot;:&quot;FIGURE&quot;,&quot;units&quot;:&quot;in&quot;},&quot;parent&quot;:{&quot;parentId&quot;:&quot;d360b8e6-02be-4ff1-a43f-87ead62d7803&quot;,&quot;type&quot;:&quot;DOCUMENT&quot;,&quot;order&quot;:&quot;5&quot;}},&quot;d360b8e6-02be-4ff1-a43f-87ead62d7803&quot;:{&quot;id&quot;:&quot;d360b8e6-02be-4ff1-a43f-87ead62d7803&quot;,&quot;type&quot;:&quot;FIGURE_OBJECT&quot;,&quot;document&quot;:{&quot;type&quot;:&quot;DOCUMENT_GROUP&quot;,&quot;canvasType&quot;:&quot;FIGURE&quot;,&quot;units&quot;:&quot;in&quot;}}}}"/>
</p:tagLst>
</file>

<file path=ppt/tags/tag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0.xml><?xml version="1.0" encoding="utf-8"?>
<p:tagLst xmlns:a="http://schemas.openxmlformats.org/drawingml/2006/main" xmlns:r="http://schemas.openxmlformats.org/officeDocument/2006/relationships" xmlns:p="http://schemas.openxmlformats.org/presentationml/2006/main">
  <p:tag name="ID" val="697ce12851e2e783cdfe5df6"/>
  <p:tag name="FIGURESLIDEID" val="be406af2-395a-4879-b432-7f571af38a6e"/>
  <p:tag name="SELECTIONIDS" val="f5a2d2b7-c31d-4407-8297-2eaff0ccb6d8"/>
  <p:tag name="TRANSPARENTBACKGROUND" val="true"/>
  <p:tag name="VERSION" val="1769800276664"/>
  <p:tag name="TITLE" val="MoA 2"/>
  <p:tag name="CREATORNAME" val="Amy Miles"/>
  <p:tag name="DATEINSERTED" val="1769800490375"/>
  <p:tag name="DPI" val="300"/>
  <p:tag name="BIOJSON" val="{&quot;id&quot;:&quot;d360b8e6-02be-4ff1-a43f-87ead62d7803&quot;,&quot;objects&quot;:{&quot;f5a2d2b7-c31d-4407-8297-2eaff0ccb6d8&quot;:{&quot;id&quot;:&quot;f5a2d2b7-c31d-4407-8297-2eaff0ccb6d8&quot;,&quot;name&quot;:&quot;Glc&quot;,&quot;displayName&quot;:&quot;&quot;,&quot;type&quot;:&quot;FIGURE_OBJECT&quot;,&quot;relativeTransform&quot;:{&quot;translate&quot;:{&quot;x&quot;:-130.91300085560837,&quot;y&quot;:-42.04104910807051},&quot;rotate&quot;:-3.1415926535897927,&quot;skewX&quot;:-1.4564074022973381e-31,&quot;scale&quot;:{&quot;x&quot;:0.20570923692340465,&quot;y&quot;:0.2057092369234046}},&quot;image&quot;:{&quot;url&quot;:&quot;https://icons.cdn.biorender.com/biorender/5c114b68d214aa1200a9cebe/20181212175523/image/5c114b68d214aa1200a9cebe.png&quot;,&quot;isPremium&quot;:false,&quot;isOrgIcon&quot;:false,&quot;size&quot;:{&quot;x&quot;:50,&quot;y&quot;:50}},&quot;source&quot;:{&quot;id&quot;:&quot;5c114b68d214aa1200a9cebe&quot;,&quot;version&quot;:&quot;20181212175523&quot;,&quot;type&quot;:&quot;ASSETS&quot;},&quot;isPremium&quot;:false,&quot;parent&quot;:{&quot;type&quot;:&quot;CHILD&quot;,&quot;parentId&quot;:&quot;be406af2-395a-4879-b432-7f571af38a6e&quot;,&quot;order&quot;:&quot;9999999997&quot;},&quot;styles&quot;:{&quot;editable&quot;:[{&quot;monochromeTargetColor&quot;:&quot;#E7872B&quot;,&quot;styleName&quot;:&quot;FILL&quot;,&quot;color&quot;:&quot;#dd7334&quot;},{&quot;monochromeTargetColor&quot;:&quot;#E7872B&quot;,&quot;styleName&quot;:&quot;STROKE&quot;,&quot;color&quot;:&quot;#cb410b&quot;}]}},&quot;be406af2-395a-4879-b432-7f571af38a6e&quot;:{&quot;id&quot;:&quot;be406af2-395a-4879-b432-7f571af38a6e&quot;,&quot;type&quot;:&quot;FIGURE_OBJECT&quot;,&quot;document&quot;:{&quot;type&quot;:&quot;FIGURE&quot;,&quot;canvasType&quot;:&quot;FIGURE&quot;,&quot;units&quot;:&quot;in&quot;},&quot;parent&quot;:{&quot;parentId&quot;:&quot;d360b8e6-02be-4ff1-a43f-87ead62d7803&quot;,&quot;type&quot;:&quot;DOCUMENT&quot;,&quot;order&quot;:&quot;5&quot;}},&quot;d360b8e6-02be-4ff1-a43f-87ead62d7803&quot;:{&quot;id&quot;:&quot;d360b8e6-02be-4ff1-a43f-87ead62d7803&quot;,&quot;type&quot;:&quot;FIGURE_OBJECT&quot;,&quot;document&quot;:{&quot;type&quot;:&quot;DOCUMENT_GROUP&quot;,&quot;canvasType&quot;:&quot;FIGURE&quot;,&quot;units&quot;:&quot;in&quot;}}}}"/>
</p:tagLst>
</file>

<file path=ppt/tags/tag31.xml><?xml version="1.0" encoding="utf-8"?>
<p:tagLst xmlns:a="http://schemas.openxmlformats.org/drawingml/2006/main" xmlns:r="http://schemas.openxmlformats.org/officeDocument/2006/relationships" xmlns:p="http://schemas.openxmlformats.org/presentationml/2006/main">
  <p:tag name="ID" val="697ce12851e2e783cdfe5df6"/>
  <p:tag name="FIGURESLIDEID" val="be406af2-395a-4879-b432-7f571af38a6e"/>
  <p:tag name="SELECTIONIDS" val="7da5090a-8cd3-4fd4-9152-761bc609116a"/>
  <p:tag name="TRANSPARENTBACKGROUND" val="true"/>
  <p:tag name="VERSION" val="1769800276664"/>
  <p:tag name="TITLE" val="MoA 2"/>
  <p:tag name="CREATORNAME" val="Amy Miles"/>
  <p:tag name="DATEINSERTED" val="1769800490375"/>
  <p:tag name="DPI" val="300"/>
  <p:tag name="BIOJSON" val="{&quot;id&quot;:&quot;d360b8e6-02be-4ff1-a43f-87ead62d7803&quot;,&quot;objects&quot;:{&quot;7da5090a-8cd3-4fd4-9152-761bc609116a&quot;:{&quot;type&quot;:&quot;FIGURE_OBJECT&quot;,&quot;id&quot;:&quot;7da5090a-8cd3-4fd4-9152-761bc609116a&quot;,&quot;relativeTransform&quot;:{&quot;translate&quot;:{&quot;x&quot;:-123.40107296255138,&quot;y&quot;:-196.43206287609183},&quot;rotate&quot;:1.5707963267948966,&quot;skewX&quot;:0,&quot;scale&quot;:{&quot;x&quot;:1,&quot;y&quot;:1}},&quot;opacity&quot;:1,&quot;path&quot;:{&quot;type&quot;:&quot;POLY_LINE&quot;,&quot;points&quot;:[{&quot;x&quot;:80.94878463332358,&quot;y&quot;:0},{&quot;x&quot;:148.74816737912468,&quot;y&quot;:0}],&quot;closed&quot;:false},&quot;pathStyles&quot;:[{&quot;type&quot;:&quot;FILL&quot;,&quot;fillStyle&quot;:&quot;rgba(0,0,0,0)&quot;},{&quot;type&quot;:&quot;STROKE&quot;,&quot;strokeStyle&quot;:&quot;#232323&quot;,&quot;lineWidth&quot;:1,&quot;lineJoin&quot;:&quot;round&quot;}],&quot;pathMarkers&quot;:{&quot;markerEnd&quot;:{&quot;type&quot;:&quot;PATH&quot;,&quot;units&quot;:{&quot;type&quot;:&quot;STROKE_WIDTH&quot;,&quot;scale&quot;:1},&quot;orient&quot;:{&quot;type&quot;:&quot;CLIPPED_CHORD&quot;},&quot;clipDistance&quot;:4,&quot;name&quot;:&quot;arrow&quot;,&quot;relativeTransform&quot;:{&quot;translate&quot;:{&quot;x&quot;:0,&quot;y&quot;:0},&quot;rotate&quot;:0,&quot;skewX&quot;:0,&quot;scale&quot;:{&quot;x&quot;:1,&quot;y&quot;:1}},&quot;path&quot;:{&quot;type&quot;:&quot;SPLINE&quot;,&quot;spline&quot;:{&quot;points&quot;:[{&quot;x&quot;:0,&quot;y&quot;:0,&quot;isEndPoint&quot;:true},{&quot;x&quot;:-5,&quot;y&quot;:-2.5,&quot;isEndPoint&quot;:true},{&quot;x&quot;:-5,&quot;y&quot;:2.5,&quot;isEndPoint&quot;:true}],&quot;closed&quot;:true}},&quot;pathStyles&quot;:[{&quot;type&quot;:&quot;FILL&quot;,&quot;fillStyle&quot;:&quot;context-stroke-flat&quot;}]}},&quot;isLocked&quot;:false,&quot;parent&quot;:{&quot;type&quot;:&quot;CHILD&quot;,&quot;parentId&quot;:&quot;be406af2-395a-4879-b432-7f571af38a6e&quot;,&quot;order&quot;:&quot;9999999999999&quot;},&quot;connectorInfo&quot;:{&quot;type&quot;:&quot;LINE&quot;,&quot;offset&quot;:{&quot;x&quot;:0,&quot;y&quot;:0},&quot;bending&quot;:0.1,&quot;customized&quot;:false}},&quot;be406af2-395a-4879-b432-7f571af38a6e&quot;:{&quot;id&quot;:&quot;be406af2-395a-4879-b432-7f571af38a6e&quot;,&quot;type&quot;:&quot;FIGURE_OBJECT&quot;,&quot;document&quot;:{&quot;type&quot;:&quot;FIGURE&quot;,&quot;canvasType&quot;:&quot;FIGURE&quot;,&quot;units&quot;:&quot;in&quot;},&quot;parent&quot;:{&quot;parentId&quot;:&quot;d360b8e6-02be-4ff1-a43f-87ead62d7803&quot;,&quot;type&quot;:&quot;DOCUMENT&quot;,&quot;order&quot;:&quot;5&quot;}},&quot;d360b8e6-02be-4ff1-a43f-87ead62d7803&quot;:{&quot;id&quot;:&quot;d360b8e6-02be-4ff1-a43f-87ead62d7803&quot;,&quot;type&quot;:&quot;FIGURE_OBJECT&quot;,&quot;document&quot;:{&quot;type&quot;:&quot;DOCUMENT_GROUP&quot;,&quot;canvasType&quot;:&quot;FIGURE&quot;,&quot;units&quot;:&quot;in&quot;}}}}"/>
</p:tagLst>
</file>

<file path=ppt/tags/tag32.xml><?xml version="1.0" encoding="utf-8"?>
<p:tagLst xmlns:a="http://schemas.openxmlformats.org/drawingml/2006/main" xmlns:r="http://schemas.openxmlformats.org/officeDocument/2006/relationships" xmlns:p="http://schemas.openxmlformats.org/presentationml/2006/main">
  <p:tag name="ID" val="697ce12851e2e783cdfe5df6"/>
  <p:tag name="FIGURESLIDEID" val="be406af2-395a-4879-b432-7f571af38a6e"/>
  <p:tag name="SELECTIONIDS" val="e91f6579-15b3-48c4-8f60-4fddbee3d8f0"/>
  <p:tag name="TRANSPARENTBACKGROUND" val="true"/>
  <p:tag name="VERSION" val="1769800276664"/>
  <p:tag name="TITLE" val="MoA 2"/>
  <p:tag name="CREATORNAME" val="Amy Miles"/>
  <p:tag name="DATEINSERTED" val="1769800490375"/>
  <p:tag name="DPI" val="300"/>
  <p:tag name="BIOJSON" val="{&quot;id&quot;:&quot;d360b8e6-02be-4ff1-a43f-87ead62d7803&quot;,&quot;objects&quot;:{&quot;e91f6579-15b3-48c4-8f60-4fddbee3d8f0&quot;:{&quot;id&quot;:&quot;e91f6579-15b3-48c4-8f60-4fddbee3d8f0&quot;,&quot;name&quot;:&quot;Glc&quot;,&quot;displayName&quot;:&quot;&quot;,&quot;type&quot;:&quot;FIGURE_OBJECT&quot;,&quot;relativeTransform&quot;:{&quot;translate&quot;:{&quot;x&quot;:-123.40053652367114,&quot;y&quot;:-78.76872870916542},&quot;rotate&quot;:0,&quot;skewX&quot;:0,&quot;scale&quot;:{&quot;x&quot;:0.20570923692340448,&quot;y&quot;:0.20570923692340445}},&quot;image&quot;:{&quot;url&quot;:&quot;https://icons.cdn.biorender.com/biorender/5c114b68d214aa1200a9cebe/20181212175523/image/5c114b68d214aa1200a9cebe.png&quot;,&quot;isPremium&quot;:false,&quot;isOrgIcon&quot;:false,&quot;size&quot;:{&quot;x&quot;:50,&quot;y&quot;:50}},&quot;source&quot;:{&quot;id&quot;:&quot;5c114b68d214aa1200a9cebe&quot;,&quot;version&quot;:&quot;20181212175523&quot;,&quot;type&quot;:&quot;ASSETS&quot;},&quot;isPremium&quot;:false,&quot;parent&quot;:{&quot;type&quot;:&quot;CHILD&quot;,&quot;parentId&quot;:&quot;be406af2-395a-4879-b432-7f571af38a6e&quot;,&quot;order&quot;:&quot;99999999999995&quot;},&quot;styles&quot;:{&quot;editable&quot;:[{&quot;monochromeTargetColor&quot;:&quot;#E7872B&quot;,&quot;styleName&quot;:&quot;FILL&quot;,&quot;color&quot;:&quot;#dd7334&quot;},{&quot;monochromeTargetColor&quot;:&quot;#E7872B&quot;,&quot;styleName&quot;:&quot;STROKE&quot;,&quot;color&quot;:&quot;#cb410b&quot;}]}},&quot;be406af2-395a-4879-b432-7f571af38a6e&quot;:{&quot;id&quot;:&quot;be406af2-395a-4879-b432-7f571af38a6e&quot;,&quot;type&quot;:&quot;FIGURE_OBJECT&quot;,&quot;document&quot;:{&quot;type&quot;:&quot;FIGURE&quot;,&quot;canvasType&quot;:&quot;FIGURE&quot;,&quot;units&quot;:&quot;in&quot;},&quot;parent&quot;:{&quot;parentId&quot;:&quot;d360b8e6-02be-4ff1-a43f-87ead62d7803&quot;,&quot;type&quot;:&quot;DOCUMENT&quot;,&quot;order&quot;:&quot;5&quot;}},&quot;d360b8e6-02be-4ff1-a43f-87ead62d7803&quot;:{&quot;id&quot;:&quot;d360b8e6-02be-4ff1-a43f-87ead62d7803&quot;,&quot;type&quot;:&quot;FIGURE_OBJECT&quot;,&quot;document&quot;:{&quot;type&quot;:&quot;DOCUMENT_GROUP&quot;,&quot;canvasType&quot;:&quot;FIGURE&quot;,&quot;units&quot;:&quot;in&quot;}}}}"/>
</p:tagLst>
</file>

<file path=ppt/tags/tag33.xml><?xml version="1.0" encoding="utf-8"?>
<p:tagLst xmlns:a="http://schemas.openxmlformats.org/drawingml/2006/main" xmlns:r="http://schemas.openxmlformats.org/officeDocument/2006/relationships" xmlns:p="http://schemas.openxmlformats.org/presentationml/2006/main">
  <p:tag name="ID" val="697ce12851e2e783cdfe5df6"/>
  <p:tag name="FIGURESLIDEID" val="be406af2-395a-4879-b432-7f571af38a6e"/>
  <p:tag name="SELECTIONIDS" val="cb1e44c2-aca8-48e0-8be8-e22feaafaaea"/>
  <p:tag name="TRANSPARENTBACKGROUND" val="true"/>
  <p:tag name="VERSION" val="1769800276664"/>
  <p:tag name="TITLE" val="MoA 2"/>
  <p:tag name="CREATORNAME" val="Amy Miles"/>
  <p:tag name="DATEINSERTED" val="1769800490375"/>
  <p:tag name="DPI" val="300"/>
  <p:tag name="BIOJSON" val="{&quot;id&quot;:&quot;d360b8e6-02be-4ff1-a43f-87ead62d7803&quot;,&quot;objects&quot;:{&quot;cb1e44c2-aca8-48e0-8be8-e22feaafaaea&quot;:{&quot;type&quot;:&quot;FIGURE_OBJECT&quot;,&quot;id&quot;:&quot;cb1e44c2-aca8-48e0-8be8-e22feaafaaea&quot;,&quot;relativeTransform&quot;:{&quot;translate&quot;:{&quot;x&quot;:-386.63183356177586,&quot;y&quot;:-81.09506124985313},&quot;rotate&quot;:0,&quot;skewX&quot;:0,&quot;scale&quot;:{&quot;x&quot;:1,&quot;y&quot;:1}},&quot;opacity&quot;:1,&quot;path&quot;:{&quot;type&quot;:&quot;RECT&quot;,&quot;size&quot;:{&quot;x&quot;:110.68578736703085,&quot;y&quot;:120.60709027692042},&quot;cornerRounding&quot;:{&quot;type&quot;:&quot;ARC_LENGTH&quot;,&quot;global&quot;:15.707963267948966}},&quot;pathStyles&quot;:[{&quot;type&quot;:&quot;FILL&quot;,&quot;fillStyle&quot;:&quot;rgba(255,252,244,1)&quot;},{&quot;type&quot;:&quot;STROKE&quot;,&quot;strokeStyle&quot;:&quot;rgb(133, 148, 182)&quot;,&quot;lineWidth&quot;:1,&quot;lineJoin&quot;:&quot;round&quot;}],&quot;isLocked&quot;:false,&quot;parent&quot;:{&quot;type&quot;:&quot;CHILD&quot;,&quot;parentId&quot;:&quot;be406af2-395a-4879-b432-7f571af38a6e&quot;,&quot;order&quot;:&quot;2&quot;}},&quot;be406af2-395a-4879-b432-7f571af38a6e&quot;:{&quot;id&quot;:&quot;be406af2-395a-4879-b432-7f571af38a6e&quot;,&quot;type&quot;:&quot;FIGURE_OBJECT&quot;,&quot;document&quot;:{&quot;type&quot;:&quot;FIGURE&quot;,&quot;canvasType&quot;:&quot;FIGURE&quot;,&quot;units&quot;:&quot;in&quot;},&quot;parent&quot;:{&quot;parentId&quot;:&quot;d360b8e6-02be-4ff1-a43f-87ead62d7803&quot;,&quot;type&quot;:&quot;DOCUMENT&quot;,&quot;order&quot;:&quot;5&quot;}},&quot;d360b8e6-02be-4ff1-a43f-87ead62d7803&quot;:{&quot;id&quot;:&quot;d360b8e6-02be-4ff1-a43f-87ead62d7803&quot;,&quot;type&quot;:&quot;FIGURE_OBJECT&quot;,&quot;document&quot;:{&quot;type&quot;:&quot;DOCUMENT_GROUP&quot;,&quot;canvasType&quot;:&quot;FIGURE&quot;,&quot;units&quot;:&quot;in&quot;}}}}"/>
</p:tagLst>
</file>

<file path=ppt/tags/tag34.xml><?xml version="1.0" encoding="utf-8"?>
<p:tagLst xmlns:a="http://schemas.openxmlformats.org/drawingml/2006/main" xmlns:r="http://schemas.openxmlformats.org/officeDocument/2006/relationships" xmlns:p="http://schemas.openxmlformats.org/presentationml/2006/main">
  <p:tag name="ID" val="697ce12851e2e783cdfe5df6"/>
  <p:tag name="FIGURESLIDEID" val="be406af2-395a-4879-b432-7f571af38a6e"/>
  <p:tag name="SELECTIONIDS" val="6d18abca-318c-454c-9b6f-e8c418091e8d"/>
  <p:tag name="TRANSPARENTBACKGROUND" val="true"/>
  <p:tag name="VERSION" val="1769800276664"/>
  <p:tag name="TITLE" val="MoA 2"/>
  <p:tag name="CREATORNAME" val="Amy Miles"/>
  <p:tag name="DATEINSERTED" val="1769800490375"/>
  <p:tag name="DPI" val="300"/>
  <p:tag name="BIOJSON" val="{&quot;id&quot;:&quot;d360b8e6-02be-4ff1-a43f-87ead62d7803&quot;,&quot;objects&quot;:{&quot;6d18abca-318c-454c-9b6f-e8c418091e8d&quot;:{&quot;id&quot;:&quot;6d18abca-318c-454c-9b6f-e8c418091e8d&quot;,&quot;name&quot;:&quot;Glc&quot;,&quot;displayName&quot;:&quot;&quot;,&quot;type&quot;:&quot;FIGURE_OBJECT&quot;,&quot;relativeTransform&quot;:{&quot;translate&quot;:{&quot;x&quot;:-297.3513859138246,&quot;y&quot;:-129.46118144311026},&quot;rotate&quot;:0,&quot;skewX&quot;:0,&quot;scale&quot;:{&quot;x&quot;:0.1792332093678348,&quot;y&quot;:0.17923320936783488}},&quot;image&quot;:{&quot;url&quot;:&quot;https://icons.cdn.biorender.com/biorender/5c114b68d214aa1200a9cebe/20181212175523/image/5c114b68d214aa1200a9cebe.png&quot;,&quot;isPremium&quot;:false,&quot;isOrgIcon&quot;:false,&quot;size&quot;:{&quot;x&quot;:50,&quot;y&quot;:50}},&quot;source&quot;:{&quot;id&quot;:&quot;5c114b68d214aa1200a9cebe&quot;,&quot;version&quot;:&quot;20181212175523&quot;,&quot;type&quot;:&quot;ASSETS&quot;},&quot;isPremium&quot;:false,&quot;parent&quot;:{&quot;type&quot;:&quot;CHILD&quot;,&quot;parentId&quot;:&quot;be406af2-395a-4879-b432-7f571af38a6e&quot;,&quot;order&quot;:&quot;999999994&quot;},&quot;styles&quot;:{&quot;editable&quot;:[{&quot;monochromeTargetColor&quot;:&quot;#E7872B&quot;,&quot;styleName&quot;:&quot;FILL&quot;,&quot;color&quot;:&quot;#dd7334&quot;},{&quot;monochromeTargetColor&quot;:&quot;#E7872B&quot;,&quot;styleName&quot;:&quot;STROKE&quot;,&quot;color&quot;:&quot;#cb410b&quot;}]}},&quot;be406af2-395a-4879-b432-7f571af38a6e&quot;:{&quot;id&quot;:&quot;be406af2-395a-4879-b432-7f571af38a6e&quot;,&quot;type&quot;:&quot;FIGURE_OBJECT&quot;,&quot;document&quot;:{&quot;type&quot;:&quot;FIGURE&quot;,&quot;canvasType&quot;:&quot;FIGURE&quot;,&quot;units&quot;:&quot;in&quot;},&quot;parent&quot;:{&quot;parentId&quot;:&quot;d360b8e6-02be-4ff1-a43f-87ead62d7803&quot;,&quot;type&quot;:&quot;DOCUMENT&quot;,&quot;order&quot;:&quot;5&quot;}},&quot;d360b8e6-02be-4ff1-a43f-87ead62d7803&quot;:{&quot;id&quot;:&quot;d360b8e6-02be-4ff1-a43f-87ead62d7803&quot;,&quot;type&quot;:&quot;FIGURE_OBJECT&quot;,&quot;document&quot;:{&quot;type&quot;:&quot;DOCUMENT_GROUP&quot;,&quot;canvasType&quot;:&quot;FIGURE&quot;,&quot;units&quot;:&quot;in&quot;}}}}"/>
</p:tagLst>
</file>

<file path=ppt/tags/tag35.xml><?xml version="1.0" encoding="utf-8"?>
<p:tagLst xmlns:a="http://schemas.openxmlformats.org/drawingml/2006/main" xmlns:r="http://schemas.openxmlformats.org/officeDocument/2006/relationships" xmlns:p="http://schemas.openxmlformats.org/presentationml/2006/main">
  <p:tag name="ID" val="697ce12851e2e783cdfe5df6"/>
  <p:tag name="FIGURESLIDEID" val="be406af2-395a-4879-b432-7f571af38a6e"/>
  <p:tag name="SELECTIONIDS" val="3d001fe5-b4c7-447a-8b18-89377e5b5da3"/>
  <p:tag name="TRANSPARENTBACKGROUND" val="true"/>
  <p:tag name="VERSION" val="1769800276664"/>
  <p:tag name="TITLE" val="MoA 2"/>
  <p:tag name="CREATORNAME" val="Amy Miles"/>
  <p:tag name="DATEINSERTED" val="1769800490375"/>
  <p:tag name="DPI" val="300"/>
  <p:tag name="BIOJSON" val="{&quot;id&quot;:&quot;d360b8e6-02be-4ff1-a43f-87ead62d7803&quot;,&quot;objects&quot;:{&quot;3d001fe5-b4c7-447a-8b18-89377e5b5da3&quot;:{&quot;relativeTransform&quot;:{&quot;translate&quot;:{&quot;x&quot;:-252.9413087799883,&quot;y&quot;:-73.73852300365087},&quot;rotate&quot;:-1.379774966827014,&quot;skewX&quot;:0,&quot;scale&quot;:{&quot;x&quot;:1,&quot;y&quot;:1}},&quot;type&quot;:&quot;FIGURE_OBJECT&quot;,&quot;id&quot;:&quot;3d001fe5-b4c7-447a-8b18-89377e5b5da3&quot;,&quot;name&quot;:&quot;Blood vessel (curved, light)&quot;,&quot;displayName&quot;:&quot;Blood vessel (curved, light)&quot;,&quot;opacity&quot;:1,&quot;source&quot;:{&quot;id&quot;:&quot;5e1f7b438f3e55008a64557d&quot;,&quot;type&quot;:&quot;ASSETS&quot;},&quot;pathStyles&quot;:[{&quot;type&quot;:&quot;FILL&quot;,&quot;fillStyle&quot;:&quot;rgb(0,0,0)&quot;}],&quot;isLocked&quot;:false,&quot;parent&quot;:{&quot;type&quot;:&quot;CHILD&quot;,&quot;parentId&quot;:&quot;be406af2-395a-4879-b432-7f571af38a6e&quot;,&quot;order&quot;:&quot;999999986&quot;},&quot;isPremium&quot;:true},&quot;c0cea675-fbaf-4802-abf0-0c4e4b1a433c&quot;:{&quot;type&quot;:&quot;FIGURE_OBJECT&quot;,&quot;id&quot;:&quot;c0cea675-fbaf-4802-abf0-0c4e4b1a433c&quot;,&quot;relativeTransform&quot;:{&quot;translate&quot;:{&quot;x&quot;:-0.9280622888581685,&quot;y&quot;:-0.8821398412782175},&quot;rotate&quot;:0},&quot;opacity&quot;:1,&quot;path&quot;:{&quot;type&quot;:&quot;POLY_LINE&quot;,&quot;points&quot;:[{&quot;x&quot;:-28.70774052207219,&quot;y&quot;:-6.926697490599457},{&quot;x&quot;:-44.46942798104514,&quot;y&quot;:-13.032576416147537},{&quot;x&quot;:-41.916104407459784,&quot;y&quot;:-36.03811916160708},{&quot;x&quot;:-36.662053886319335,&quot;y&quot;:-34.19210141093612},{&quot;x&quot;:-24.591937824240013,&quot;y&quot;:-31.352074102211564},{&quot;x&quot;:12.75442128548782,&quot;y&quot;:-10.335872017649914},{&quot;x&quot;:45.27273397038385,&quot;y&quot;:30.560521227983646},{&quot;x&quot;:22.26924864703845,&quot;y&quot;:37.376424015702874},{&quot;x&quot;:16.87335564306574,&quot;y&quot;:31.12854790583973},{&quot;x&quot;:12.18744856066841,&quot;y&quot;:21.756733741044997},{&quot;x&quot;:-3.8582332669346835,&quot;y&quot;:6.84702938796248}],&quot;closed&quot;:true},&quot;pathStyles&quot;:[{&quot;type&quot;:&quot;FILL&quot;,&quot;fillStyle&quot;:&quot;rgba(241, 201, 201, 1)&quot;},{&quot;type&quot;:&quot;STROKE&quot;,&quot;strokeStyle&quot;:&quot;#95AAD3&quot;,&quot;lineWidth&quot;:0,&quot;lineJoin&quot;:&quot;round&quot;}],&quot;pathSmoothing&quot;:{&quot;type&quot;:&quot;CATMULL_SMOOTHING&quot;,&quot;smoothing&quot;:0.2},&quot;isLocked&quot;:false,&quot;parent&quot;:{&quot;type&quot;:&quot;CHILD&quot;,&quot;parentId&quot;:&quot;3d001fe5-b4c7-447a-8b18-89377e5b5da3&quot;,&quot;order&quot;:&quot;1&quot;}},&quot;dd075c7a-aaa1-40e8-9399-1033c3e8f752&quot;:{&quot;type&quot;:&quot;FIGURE_OBJECT&quot;,&quot;id&quot;:&quot;dd075c7a-aaa1-40e8-9399-1033c3e8f752&quot;,&quot;relativeTransform&quot;:{&quot;translate&quot;:{&quot;x&quot;:0.18820156560655996,&quot;y&quot;:-0.868573092787596},&quot;rotate&quot;:0},&quot;opacity&quot;:1,&quot;source&quot;:{&quot;type&quot;:&quot;ASSETS&quot;},&quot;pathStyles&quot;:[{&quot;type&quot;:&quot;FILL&quot;,&quot;fillStyle&quot;:&quot;rgb(0,0,0)&quot;}],&quot;isLocked&quot;:false,&quot;parent&quot;:{&quot;type&quot;:&quot;CHILD&quot;,&quot;parentId&quot;:&quot;3d001fe5-b4c7-447a-8b18-89377e5b5da3&quot;,&quot;order&quot;:&quot;2&quot;}},&quot;868895b2-f3d6-4d05-8329-b070c7c54128&quot;:{&quot;type&quot;:&quot;FIGURE_OBJECT&quot;,&quot;id&quot;:&quot;868895b2-f3d6-4d05-8329-b070c7c54128&quot;,&quot;name&quot;:&quot;Endothelial cell 1&quot;,&quot;relativeTransform&quot;:{&quot;translate&quot;:{&quot;x&quot;:-36.28727818435195,&quot;y&quot;:-31.7622897264894},&quot;rotate&quot;:-2.871007029181347,&quot;skewX&quot;:0.0035246973914075963,&quot;scale&quot;:{&quot;x&quot;:0.04121993594768181,&quot;y&quot;:0.04111450095006345}},&quot;opacity&quot;:1,&quot;image&quot;:{&quot;url&quot;:&quot;https://icons.biorender.com/biorender/5be1f4b96f3d0b12005a9a29/endothelial-cell-1.png&quot;,&quot;fallbackUrl&quot;:&quot;https://res.cloudinary.com/dlcjuc3ej/image/upload/v1541534901/uhejanaatnvsdyh2az3z.svg#/keystone/api/icons/5be1f4b96f3d0b12005a9a29/endothelial-cell-1.svg&quot;,&quot;size&quot;:{&quot;x&quot;:384,&quot;y&quot;:109},&quot;isPremium&quot;:false},&quot;source&quot;:{&quot;id&quot;:&quot;5be1f46a966cc21200c89c6e&quot;,&quot;type&quot;:&quot;ASSETS&quot;},&quot;pathStyles&quot;:[{&quot;type&quot;:&quot;FILL&quot;,&quot;fillStyle&quot;:&quot;rgb(0,0,0)&quot;}],&quot;isLocked&quot;:false,&quot;parent&quot;:{&quot;type&quot;:&quot;CHILD&quot;,&quot;parentId&quot;:&quot;dd075c7a-aaa1-40e8-9399-1033c3e8f752&quot;,&quot;order&quot;:&quot;05&quot;}},&quot;31cc5fea-5965-4614-825b-28bcacf442cb&quot;:{&quot;type&quot;:&quot;FIGURE_OBJECT&quot;,&quot;id&quot;:&quot;31cc5fea-5965-4614-825b-28bcacf442cb&quot;,&quot;name&quot;:&quot;Endothelial cell 1&quot;,&quot;relativeTransform&quot;:{&quot;translate&quot;:{&quot;x&quot;:-22.843839877814883,&quot;y&quot;:-27.491006533411962},&quot;rotate&quot;:-2.777063278499221,&quot;skewX&quot;:0.003050822774331791,&quot;scale&quot;:{&quot;x&quot;:0.04123127006062817,&quot;y&quot;:0.041103198935916976}},&quot;opacity&quot;:1,&quot;image&quot;:{&quot;url&quot;:&quot;https://icons.biorender.com/biorender/5be1f4b96f3d0b12005a9a29/endothelial-cell-1.png&quot;,&quot;fallbackUrl&quot;:&quot;https://res.cloudinary.com/dlcjuc3ej/image/upload/v1541534901/uhejanaatnvsdyh2az3z.svg#/keystone/api/icons/5be1f4b96f3d0b12005a9a29/endothelial-cell-1.svg&quot;,&quot;size&quot;:{&quot;x&quot;:384,&quot;y&quot;:109},&quot;isPremium&quot;:false},&quot;source&quot;:{&quot;id&quot;:&quot;5be1f46a966cc21200c89c6e&quot;,&quot;type&quot;:&quot;ASSETS&quot;},&quot;pathStyles&quot;:[{&quot;type&quot;:&quot;FILL&quot;,&quot;fillStyle&quot;:&quot;rgb(0,0,0)&quot;}],&quot;isLocked&quot;:false,&quot;parent&quot;:{&quot;type&quot;:&quot;CHILD&quot;,&quot;parentId&quot;:&quot;dd075c7a-aaa1-40e8-9399-1033c3e8f752&quot;,&quot;order&quot;:&quot;1&quot;}},&quot;f08ddd37-d255-4706-b0d5-28e304122af8&quot;:{&quot;type&quot;:&quot;FIGURE_OBJECT&quot;,&quot;id&quot;:&quot;f08ddd37-d255-4706-b0d5-28e304122af8&quot;,&quot;name&quot;:&quot;Endothelial cell 1&quot;,&quot;relativeTransform&quot;:{&quot;translate&quot;:{&quot;x&quot;:2.238016373544237,&quot;y&quot;:-14.476476673583186},&quot;rotate&quot;:-2.5339895562973043,&quot;skewX&quot;:0.002183322055200781,&quot;scale&quot;:{&quot;x&quot;:0.04124490466297531,&quot;y&quot;:0.041089611178174154}},&quot;opacity&quot;:1,&quot;image&quot;:{&quot;url&quot;:&quot;https://icons.biorender.com/biorender/5be1f4b96f3d0b12005a9a29/endothelial-cell-1.png&quot;,&quot;fallbackUrl&quot;:&quot;https://res.cloudinary.com/dlcjuc3ej/image/upload/v1541534901/uhejanaatnvsdyh2az3z.svg#/keystone/api/icons/5be1f4b96f3d0b12005a9a29/endothelial-cell-1.svg&quot;,&quot;size&quot;:{&quot;x&quot;:384,&quot;y&quot;:109},&quot;isPremium&quot;:false},&quot;source&quot;:{&quot;id&quot;:&quot;5be1f46a966cc21200c89c6e&quot;,&quot;type&quot;:&quot;ASSETS&quot;},&quot;pathStyles&quot;:[{&quot;type&quot;:&quot;FILL&quot;,&quot;fillStyle&quot;:&quot;rgb(0,0,0)&quot;}],&quot;isLocked&quot;:false,&quot;parent&quot;:{&quot;type&quot;:&quot;CHILD&quot;,&quot;parentId&quot;:&quot;dd075c7a-aaa1-40e8-9399-1033c3e8f752&quot;,&quot;order&quot;:&quot;2&quot;}},&quot;5181890a-a641-4917-8260-e5fec8258670&quot;:{&quot;type&quot;:&quot;FIGURE_OBJECT&quot;,&quot;id&quot;:&quot;5181890a-a641-4917-8260-e5fec8258670&quot;,&quot;name&quot;:&quot;Endothelial cell 1&quot;,&quot;relativeTransform&quot;:{&quot;translate&quot;:{&quot;x&quot;:23.351527576612476,&quot;y&quot;:4.300724073316265},&quot;rotate&quot;:-2.2726245960724416,&quot;skewX&quot;:0.0007286318086681672,&quot;scale&quot;:{&quot;x&quot;:0.041255769401570504,&quot;y&quot;:0.04107879019747489}},&quot;opacity&quot;:1,&quot;image&quot;:{&quot;url&quot;:&quot;https://icons.biorender.com/biorender/5be1f4b96f3d0b12005a9a29/endothelial-cell-1.png&quot;,&quot;fallbackUrl&quot;:&quot;https://res.cloudinary.com/dlcjuc3ej/image/upload/v1541534901/uhejanaatnvsdyh2az3z.svg#/keystone/api/icons/5be1f4b96f3d0b12005a9a29/endothelial-cell-1.svg&quot;,&quot;size&quot;:{&quot;x&quot;:384,&quot;y&quot;:109},&quot;isPremium&quot;:false},&quot;source&quot;:{&quot;id&quot;:&quot;5be1f46a966cc21200c89c6e&quot;,&quot;type&quot;:&quot;ASSETS&quot;},&quot;pathStyles&quot;:[{&quot;type&quot;:&quot;FILL&quot;,&quot;fillStyle&quot;:&quot;rgb(0,0,0)&quot;}],&quot;isLocked&quot;:false,&quot;parent&quot;:{&quot;type&quot;:&quot;CHILD&quot;,&quot;parentId&quot;:&quot;dd075c7a-aaa1-40e8-9399-1033c3e8f752&quot;,&quot;order&quot;:&quot;3&quot;}},&quot;c31b33d1-fa0d-4144-a4a1-1b6d0f2f356e&quot;:{&quot;type&quot;:&quot;FIGURE_OBJECT&quot;,&quot;id&quot;:&quot;c31b33d1-fa0d-4144-a4a1-1b6d0f2f356e&quot;,&quot;name&quot;:&quot;Endothelial cell 1&quot;,&quot;relativeTransform&quot;:{&quot;translate&quot;:{&quot;x&quot;:13.500872463497908,&quot;y&quot;:-5.737206183348831},&quot;rotate&quot;:-2.423359973958174,&quot;skewX&quot;:0.0013079021226226268,&quot;scale&quot;:{&quot;x&quot;:0.04125288057048078,&quot;y&quot;:0.04108166683747229}},&quot;opacity&quot;:1,&quot;image&quot;:{&quot;url&quot;:&quot;https://icons.biorender.com/biorender/5be1f4b96f3d0b12005a9a29/endothelial-cell-1.png&quot;,&quot;fallbackUrl&quot;:&quot;https://res.cloudinary.com/dlcjuc3ej/image/upload/v1541534901/uhejanaatnvsdyh2az3z.svg#/keystone/api/icons/5be1f4b96f3d0b12005a9a29/endothelial-cell-1.svg&quot;,&quot;size&quot;:{&quot;x&quot;:384,&quot;y&quot;:109},&quot;isPremium&quot;:false},&quot;source&quot;:{&quot;id&quot;:&quot;5be1f46a966cc21200c89c6e&quot;,&quot;type&quot;:&quot;ASSETS&quot;},&quot;pathStyles&quot;:[{&quot;type&quot;:&quot;FILL&quot;,&quot;fillStyle&quot;:&quot;rgb(0,0,0)&quot;}],&quot;isLocked&quot;:false,&quot;parent&quot;:{&quot;type&quot;:&quot;CHILD&quot;,&quot;parentId&quot;:&quot;dd075c7a-aaa1-40e8-9399-1033c3e8f752&quot;,&quot;order&quot;:&quot;5&quot;}},&quot;963df4bf-b181-4dd2-be3d-cc4a6fdbf191&quot;:{&quot;type&quot;:&quot;FIGURE_OBJECT&quot;,&quot;id&quot;:&quot;963df4bf-b181-4dd2-be3d-cc4a6fdbf191&quot;,&quot;name&quot;:&quot;Endothelial cell 1&quot;,&quot;relativeTransform&quot;:{&quot;translate&quot;:{&quot;x&quot;:31.890884055359038,&quot;y&quot;:15.601558371478244},&quot;rotate&quot;:-2.1585542671073723,&quot;skewX&quot;:-0.0000011302493693854758,&quot;scale&quot;:{&quot;x&quot;:0.041257039515708534,&quot;y&quot;:0.041077525570812}},&quot;opacity&quot;:1,&quot;image&quot;:{&quot;url&quot;:&quot;https://icons.biorender.com/biorender/5be1f4b96f3d0b12005a9a29/endothelial-cell-1.png&quot;,&quot;fallbackUrl&quot;:&quot;https://res.cloudinary.com/dlcjuc3ej/image/upload/v1541534901/uhejanaatnvsdyh2az3z.svg#/keystone/api/icons/5be1f4b96f3d0b12005a9a29/endothelial-cell-1.svg&quot;,&quot;size&quot;:{&quot;x&quot;:384,&quot;y&quot;:109},&quot;isPremium&quot;:false},&quot;source&quot;:{&quot;id&quot;:&quot;5be1f46a966cc21200c89c6e&quot;,&quot;type&quot;:&quot;ASSETS&quot;},&quot;pathStyles&quot;:[{&quot;type&quot;:&quot;FILL&quot;,&quot;fillStyle&quot;:&quot;rgb(0,0,0)&quot;}],&quot;isLocked&quot;:false,&quot;parent&quot;:{&quot;type&quot;:&quot;CHILD&quot;,&quot;parentId&quot;:&quot;dd075c7a-aaa1-40e8-9399-1033c3e8f752&quot;,&quot;order&quot;:&quot;6&quot;}},&quot;9ec80a4a-de5a-4a3b-a0ba-9176eb042f7b&quot;:{&quot;type&quot;:&quot;FIGURE_OBJECT&quot;,&quot;id&quot;:&quot;9ec80a4a-de5a-4a3b-a0ba-9176eb042f7b&quot;,&quot;name&quot;:&quot;Endothelial cell 1&quot;,&quot;relativeTransform&quot;:{&quot;translate&quot;:{&quot;x&quot;:38.954050086025156,&quot;y&quot;:27.958204731035003},&quot;rotate&quot;:-2.037925790739492,&quot;skewX&quot;:-0.000001130249369512871,&quot;scale&quot;:{&quot;x&quot;:0.041257039515708485,&quot;y&quot;:0.04107752557081203}},&quot;opacity&quot;:1,&quot;image&quot;:{&quot;url&quot;:&quot;https://icons.biorender.com/biorender/5be1f4b96f3d0b12005a9a29/endothelial-cell-1.png&quot;,&quot;fallbackUrl&quot;:&quot;https://res.cloudinary.com/dlcjuc3ej/image/upload/v1541534901/uhejanaatnvsdyh2az3z.svg#/keystone/api/icons/5be1f4b96f3d0b12005a9a29/endothelial-cell-1.svg&quot;,&quot;size&quot;:{&quot;x&quot;:384,&quot;y&quot;:109},&quot;isPremium&quot;:false},&quot;source&quot;:{&quot;id&quot;:&quot;5be1f46a966cc21200c89c6e&quot;,&quot;type&quot;:&quot;ASSETS&quot;},&quot;pathStyles&quot;:[{&quot;type&quot;:&quot;FILL&quot;,&quot;fillStyle&quot;:&quot;rgb(0,0,0)&quot;}],&quot;isLocked&quot;:false,&quot;parent&quot;:{&quot;type&quot;:&quot;CHILD&quot;,&quot;parentId&quot;:&quot;dd075c7a-aaa1-40e8-9399-1033c3e8f752&quot;,&quot;order&quot;:&quot;7&quot;}},&quot;3638c482-6cca-4ae8-be64-61eb28ad9d99&quot;:{&quot;type&quot;:&quot;FIGURE_OBJECT&quot;,&quot;id&quot;:&quot;3638c482-6cca-4ae8-be64-61eb28ad9d99&quot;,&quot;name&quot;:&quot;Endothelial cell 1&quot;,&quot;relativeTransform&quot;:{&quot;translate&quot;:{&quot;x&quot;:-9.954716101846492,&quot;y&quot;:-21.833808717386596},&quot;rotate&quot;:-2.6747371436516194,&quot;skewX&quot;:0.0030508227743332545,&quot;scale&quot;:{&quot;x&quot;:0.04123127006062819,&quot;y&quot;:0.04110319893591705}},&quot;opacity&quot;:1,&quot;image&quot;:{&quot;url&quot;:&quot;https://icons.biorender.com/biorender/5be1f4b96f3d0b12005a9a29/endothelial-cell-1.png&quot;,&quot;fallbackUrl&quot;:&quot;https://res.cloudinary.com/dlcjuc3ej/image/upload/v1541534901/uhejanaatnvsdyh2az3z.svg#/keystone/api/icons/5be1f4b96f3d0b12005a9a29/endothelial-cell-1.svg&quot;,&quot;size&quot;:{&quot;x&quot;:384,&quot;y&quot;:109},&quot;isPremium&quot;:false},&quot;source&quot;:{&quot;id&quot;:&quot;5be1f46a966cc21200c89c6e&quot;,&quot;type&quot;:&quot;ASSETS&quot;},&quot;pathStyles&quot;:[{&quot;type&quot;:&quot;FILL&quot;,&quot;fillStyle&quot;:&quot;rgb(0,0,0)&quot;}],&quot;isLocked&quot;:false,&quot;parent&quot;:{&quot;type&quot;:&quot;CHILD&quot;,&quot;parentId&quot;:&quot;dd075c7a-aaa1-40e8-9399-1033c3e8f752&quot;,&quot;order&quot;:&quot;8&quot;}},&quot;69582e5b-7cc4-4aad-976d-cc6c1422e16a&quot;:{&quot;type&quot;:&quot;FIGURE_OBJECT&quot;,&quot;id&quot;:&quot;69582e5b-7cc4-4aad-976d-cc6c1422e16a&quot;,&quot;relativeTransform&quot;:{&quot;translate&quot;:{&quot;x&quot;:-13.48460067631554,&quot;y&quot;:11.454663116436043},&quot;rotate&quot;:0},&quot;opacity&quot;:1,&quot;source&quot;:{&quot;type&quot;:&quot;ASSETS&quot;},&quot;pathStyles&quot;:[{&quot;type&quot;:&quot;FILL&quot;,&quot;fillStyle&quot;:&quot;rgb(0,0,0)&quot;}],&quot;isLocked&quot;:false,&quot;parent&quot;:{&quot;type&quot;:&quot;CHILD&quot;,&quot;parentId&quot;:&quot;3d001fe5-b4c7-447a-8b18-89377e5b5da3&quot;,&quot;order&quot;:&quot;5&quot;}},&quot;29861149-49d5-4f81-b3be-c9f2bb4f09c3&quot;:{&quot;type&quot;:&quot;FIGURE_OBJECT&quot;,&quot;id&quot;:&quot;29861149-49d5-4f81-b3be-c9f2bb4f09c3&quot;,&quot;name&quot;:&quot;Endothelial cell 1&quot;,&quot;relativeTransform&quot;:{&quot;translate&quot;:{&quot;x&quot;:-32.509517749946575,&quot;y&quot;:-26.792866244425742},&quot;rotate&quot;:0.18908938728008753,&quot;skewX&quot;:0.0035246973914070177,&quot;scale&quot;:{&quot;x&quot;:0.04121993594768183,&quot;y&quot;:0.04111450095006344}},&quot;opacity&quot;:1,&quot;image&quot;:{&quot;url&quot;:&quot;https://icons.biorender.com/biorender/5be1f4b96f3d0b12005a9a29/endothelial-cell-1.png&quot;,&quot;fallbackUrl&quot;:&quot;https://res.cloudinary.com/dlcjuc3ej/image/upload/v1541534901/uhejanaatnvsdyh2az3z.svg#/keystone/api/icons/5be1f4b96f3d0b12005a9a29/endothelial-cell-1.svg&quot;,&quot;size&quot;:{&quot;x&quot;:384,&quot;y&quot;:109},&quot;isPremium&quot;:false},&quot;source&quot;:{&quot;id&quot;:&quot;5be1f46a966cc21200c89c6e&quot;,&quot;type&quot;:&quot;ASSETS&quot;},&quot;pathStyles&quot;:[{&quot;type&quot;:&quot;FILL&quot;,&quot;fillStyle&quot;:&quot;rgb(0,0,0)&quot;}],&quot;isLocked&quot;:false,&quot;parent&quot;:{&quot;type&quot;:&quot;CHILD&quot;,&quot;parentId&quot;:&quot;69582e5b-7cc4-4aad-976d-cc6c1422e16a&quot;,&quot;order&quot;:&quot;1&quot;}},&quot;5fac5375-62a5-4342-83d8-378b45defeeb&quot;:{&quot;type&quot;:&quot;FIGURE_OBJECT&quot;,&quot;id&quot;:&quot;5fac5375-62a5-4342-83d8-378b45defeeb&quot;,&quot;name&quot;:&quot;Endothelial cell 1&quot;,&quot;relativeTransform&quot;:{&quot;translate&quot;:{&quot;x&quot;:35.010441971100796,&quot;y&quot;:22.436291154357672},&quot;rotate&quot;:1.0815087088251367,&quot;skewX&quot;:0.0030508227743328716,&quot;scale&quot;:{&quot;x&quot;:0.04123127006062819,&quot;y&quot;:0.04110319893591703}},&quot;opacity&quot;:1,&quot;image&quot;:{&quot;url&quot;:&quot;https://icons.biorender.com/biorender/5be1f4b96f3d0b12005a9a29/endothelial-cell-1.png&quot;,&quot;fallbackUrl&quot;:&quot;https://res.cloudinary.com/dlcjuc3ej/image/upload/v1541534901/uhejanaatnvsdyh2az3z.svg#/keystone/api/icons/5be1f4b96f3d0b12005a9a29/endothelial-cell-1.svg&quot;,&quot;size&quot;:{&quot;x&quot;:384,&quot;y&quot;:109},&quot;isPremium&quot;:false},&quot;source&quot;:{&quot;id&quot;:&quot;5be1f46a966cc21200c89c6e&quot;,&quot;type&quot;:&quot;ASSETS&quot;},&quot;pathStyles&quot;:[{&quot;type&quot;:&quot;FILL&quot;,&quot;fillStyle&quot;:&quot;rgb(0,0,0)&quot;}],&quot;isLocked&quot;:false,&quot;parent&quot;:{&quot;type&quot;:&quot;CHILD&quot;,&quot;parentId&quot;:&quot;69582e5b-7cc4-4aad-976d-cc6c1422e16a&quot;,&quot;order&quot;:&quot;2&quot;}},&quot;237cf3a6-8da6-40ad-879c-3d33e6177c7a&quot;:{&quot;type&quot;:&quot;FIGURE_OBJECT&quot;,&quot;id&quot;:&quot;237cf3a6-8da6-40ad-879c-3d33e6177c7a&quot;,&quot;name&quot;:&quot;Endothelial cell 1&quot;,&quot;relativeTransform&quot;:{&quot;translate&quot;:{&quot;x&quot;:18.273656503051154,&quot;y&quot;:-0.8498602053085667},&quot;rotate&quot;:0.7759184462332829,&quot;skewX&quot;:0.0021833220552014837,&quot;scale&quot;:{&quot;x&quot;:0.0412449046629753,&quot;y&quot;:0.041089611178174175}},&quot;opacity&quot;:1,&quot;image&quot;:{&quot;url&quot;:&quot;https://icons.biorender.com/biorender/5be1f4b96f3d0b12005a9a29/endothelial-cell-1.png&quot;,&quot;fallbackUrl&quot;:&quot;https://res.cloudinary.com/dlcjuc3ej/image/upload/v1541534901/uhejanaatnvsdyh2az3z.svg#/keystone/api/icons/5be1f4b96f3d0b12005a9a29/endothelial-cell-1.svg&quot;,&quot;size&quot;:{&quot;x&quot;:384,&quot;y&quot;:109},&quot;isPremium&quot;:false},&quot;source&quot;:{&quot;id&quot;:&quot;5be1f46a966cc21200c89c6e&quot;,&quot;type&quot;:&quot;ASSETS&quot;},&quot;pathStyles&quot;:[{&quot;type&quot;:&quot;FILL&quot;,&quot;fillStyle&quot;:&quot;rgb(0,0,0)&quot;}],&quot;isLocked&quot;:false,&quot;parent&quot;:{&quot;type&quot;:&quot;CHILD&quot;,&quot;parentId&quot;:&quot;69582e5b-7cc4-4aad-976d-cc6c1422e16a&quot;,&quot;order&quot;:&quot;3&quot;}},&quot;de2c7632-f069-4b9d-b633-1a070c4f221a&quot;:{&quot;type&quot;:&quot;FIGURE_OBJECT&quot;,&quot;id&quot;:&quot;de2c7632-f069-4b9d-b633-1a070c4f221a&quot;,&quot;name&quot;:&quot;Endothelial cell 1&quot;,&quot;relativeTransform&quot;:{&quot;translate&quot;:{&quot;x&quot;:-5.245921730964485,&quot;y&quot;:-17.559047437585743},&quot;rotate&quot;:0.4633726575524773,&quot;skewX&quot;:0.0007286318086700152,&quot;scale&quot;:{&quot;x&quot;:0.04125576940157048,&quot;y&quot;:0.0410787901974749}},&quot;opacity&quot;:1,&quot;image&quot;:{&quot;url&quot;:&quot;https://icons.biorender.com/biorender/5be1f4b96f3d0b12005a9a29/endothelial-cell-1.png&quot;,&quot;fallbackUrl&quot;:&quot;https://res.cloudinary.com/dlcjuc3ej/image/upload/v1541534901/uhejanaatnvsdyh2az3z.svg#/keystone/api/icons/5be1f4b96f3d0b12005a9a29/endothelial-cell-1.svg&quot;,&quot;size&quot;:{&quot;x&quot;:384,&quot;y&quot;:109},&quot;isPremium&quot;:false},&quot;source&quot;:{&quot;id&quot;:&quot;5be1f46a966cc21200c89c6e&quot;,&quot;type&quot;:&quot;ASSETS&quot;},&quot;pathStyles&quot;:[{&quot;type&quot;:&quot;FILL&quot;,&quot;fillStyle&quot;:&quot;rgb(0,0,0)&quot;}],&quot;isLocked&quot;:false,&quot;parent&quot;:{&quot;type&quot;:&quot;CHILD&quot;,&quot;parentId&quot;:&quot;69582e5b-7cc4-4aad-976d-cc6c1422e16a&quot;,&quot;order&quot;:&quot;5&quot;}},&quot;c7bdf841-af9f-49c0-b98e-76c2515062d4&quot;:{&quot;type&quot;:&quot;FIGURE_OBJECT&quot;,&quot;id&quot;:&quot;c7bdf841-af9f-49c0-b98e-76c2515062d4&quot;,&quot;name&quot;:&quot;Endothelial cell 1&quot;,&quot;relativeTransform&quot;:{&quot;translate&quot;:{&quot;x&quot;:7.198415300688893,&quot;y&quot;:-10.187240718027738},&quot;rotate&quot;:0.6122724060039196,&quot;skewX&quot;:0.0013079021226210324,&quot;scale&quot;:{&quot;x&quot;:0.04125288057048081,&quot;y&quot;:0.041081666837472254}},&quot;opacity&quot;:1,&quot;image&quot;:{&quot;url&quot;:&quot;https://icons.biorender.com/biorender/5be1f4b96f3d0b12005a9a29/endothelial-cell-1.png&quot;,&quot;fallbackUrl&quot;:&quot;https://res.cloudinary.com/dlcjuc3ej/image/upload/v1541534901/uhejanaatnvsdyh2az3z.svg#/keystone/api/icons/5be1f4b96f3d0b12005a9a29/endothelial-cell-1.svg&quot;,&quot;size&quot;:{&quot;x&quot;:384,&quot;y&quot;:109},&quot;isPremium&quot;:false},&quot;source&quot;:{&quot;id&quot;:&quot;5be1f46a966cc21200c89c6e&quot;,&quot;type&quot;:&quot;ASSETS&quot;},&quot;pathStyles&quot;:[{&quot;type&quot;:&quot;FILL&quot;,&quot;fillStyle&quot;:&quot;rgb(0,0,0)&quot;}],&quot;isLocked&quot;:false,&quot;parent&quot;:{&quot;type&quot;:&quot;CHILD&quot;,&quot;parentId&quot;:&quot;69582e5b-7cc4-4aad-976d-cc6c1422e16a&quot;,&quot;order&quot;:&quot;6&quot;}},&quot;b6dad553-5e6d-44f0-96c9-484a1428b481&quot;:{&quot;type&quot;:&quot;FIGURE_OBJECT&quot;,&quot;id&quot;:&quot;b6dad553-5e6d-44f0-96c9-484a1428b481&quot;,&quot;name&quot;:&quot;Endothelial cell 1&quot;,&quot;relativeTransform&quot;:{&quot;translate&quot;:{&quot;x&quot;:-18.513985336258507,&quot;y&quot;:-23.15638971985},&quot;rotate&quot;:0.32327712203845693,&quot;skewX&quot;:-0.0000011302493693217796,&quot;scale&quot;:{&quot;x&quot;:0.041257039515708534,&quot;y&quot;:0.04107752557081198}},&quot;opacity&quot;:1,&quot;image&quot;:{&quot;url&quot;:&quot;https://icons.biorender.com/biorender/5be1f4b96f3d0b12005a9a29/endothelial-cell-1.png&quot;,&quot;fallbackUrl&quot;:&quot;https://res.cloudinary.com/dlcjuc3ej/image/upload/v1541534901/uhejanaatnvsdyh2az3z.svg#/keystone/api/icons/5be1f4b96f3d0b12005a9a29/endothelial-cell-1.svg&quot;,&quot;size&quot;:{&quot;x&quot;:384,&quot;y&quot;:109},&quot;isPremium&quot;:false},&quot;source&quot;:{&quot;id&quot;:&quot;5be1f46a966cc21200c89c6e&quot;,&quot;type&quot;:&quot;ASSETS&quot;},&quot;pathStyles&quot;:[{&quot;type&quot;:&quot;FILL&quot;,&quot;fillStyle&quot;:&quot;rgb(0,0,0)&quot;}],&quot;isLocked&quot;:false,&quot;parent&quot;:{&quot;type&quot;:&quot;CHILD&quot;,&quot;parentId&quot;:&quot;69582e5b-7cc4-4aad-976d-cc6c1422e16a&quot;,&quot;order&quot;:&quot;7&quot;}},&quot;6b767b27-128d-4895-a094-052304acf323&quot;:{&quot;type&quot;:&quot;FIGURE_OBJECT&quot;,&quot;id&quot;:&quot;6b767b27-128d-4895-a094-052304acf323&quot;,&quot;name&quot;:&quot;Endothelial cell 1&quot;,&quot;relativeTransform&quot;:{&quot;translate&quot;:{&quot;x&quot;:27.59765981095877,&quot;y&quot;:10.148921886416765},&quot;rotate&quot;:0.9477917054320085,&quot;skewX&quot;:0.003050822774334906,&quot;scale&quot;:{&quot;x&quot;:0.04123127006062824,&quot;y&quot;:0.041103198935917004}},&quot;opacity&quot;:1,&quot;image&quot;:{&quot;url&quot;:&quot;https://icons.biorender.com/biorender/5be1f4b96f3d0b12005a9a29/endothelial-cell-1.png&quot;,&quot;fallbackUrl&quot;:&quot;https://res.cloudinary.com/dlcjuc3ej/image/upload/v1541534901/uhejanaatnvsdyh2az3z.svg#/keystone/api/icons/5be1f4b96f3d0b12005a9a29/endothelial-cell-1.svg&quot;,&quot;size&quot;:{&quot;x&quot;:384,&quot;y&quot;:109},&quot;isPremium&quot;:false},&quot;source&quot;:{&quot;id&quot;:&quot;5be1f46a966cc21200c89c6e&quot;,&quot;type&quot;:&quot;ASSETS&quot;},&quot;pathStyles&quot;:[{&quot;type&quot;:&quot;FILL&quot;,&quot;fillStyle&quot;:&quot;rgb(0,0,0)&quot;}],&quot;isLocked&quot;:false,&quot;parent&quot;:{&quot;type&quot;:&quot;CHILD&quot;,&quot;parentId&quot;:&quot;69582e5b-7cc4-4aad-976d-cc6c1422e16a&quot;,&quot;order&quot;:&quot;8&quot;}},&quot;f74c3c28-40c3-48e8-b28c-1601321b2054&quot;:{&quot;type&quot;:&quot;FIGURE_OBJECT&quot;,&quot;id&quot;:&quot;f74c3c28-40c3-48e8-b28c-1601321b2054&quot;,&quot;relativeTransform&quot;:{&quot;translate&quot;:{&quot;x&quot;:6.813326153117184,&quot;y&quot;:-5.59700749056433},&quot;rotate&quot;:0,&quot;skewX&quot;:-1.0477580332798891e-16,&quot;scale&quot;:{&quot;x&quot;:0.11827451165068222,&quot;y&quot;:0.11598534161370405}},&quot;opacity&quot;:1,&quot;path&quot;:{&quot;type&quot;:&quot;RECT&quot;,&quot;size&quot;:{&quot;x&quot;:573.4147170520843,&quot;y&quot;:429.3430214323116}},&quot;pathStyles&quot;:[{&quot;type&quot;:&quot;FILL&quot;,&quot;fillStyle&quot;:&quot;#fff&quot;}],&quot;isFrozen&quot;:true,&quot;isLocked&quot;:false,&quot;parent&quot;:{&quot;type&quot;:&quot;CROP&quot;,&quot;parentId&quot;:&quot;69582e5b-7cc4-4aad-976d-cc6c1422e16a&quot;,&quot;order&quot;:&quot;5&quot;}},&quot;283b11c1-0a2e-4be1-9cfc-7bb3e45482b4&quot;:{&quot;type&quot;:&quot;FIGURE_OBJECT&quot;,&quot;id&quot;:&quot;283b11c1-0a2e-4be1-9cfc-7bb3e45482b4&quot;,&quot;relativeTransform&quot;:{&quot;translate&quot;:{&quot;x&quot;:1.5312600025031609,&quot;y&quot;:-2.768930615472581},&quot;rotate&quot;:0},&quot;opacity&quot;:1,&quot;path&quot;:{&quot;type&quot;:&quot;POLY_LINE&quot;,&quot;points&quot;:[{&quot;x&quot;:-43.381417140767454,&quot;y&quot;:-34.71933384915763},{&quot;x&quot;:10.295098994126521,&quot;y&quot;:-9.301089436072887},{&quot;x&quot;:43.381417140767454,&quot;y&quot;:34.71933384915763}],&quot;closed&quot;:false},&quot;pathStyles&quot;:[{&quot;type&quot;:&quot;FILL&quot;,&quot;fillStyle&quot;:&quot;transparent&quot;},{&quot;type&quot;:&quot;STROKE&quot;,&quot;strokeStyle&quot;:&quot;rgba(182, 69, 69, 1)&quot;,&quot;lineWidth&quot;:2.8400273087245487,&quot;lineJoin&quot;:&quot;round&quot;}],&quot;pathSmoothing&quot;:{&quot;type&quot;:&quot;CATMULL_SMOOTHING&quot;,&quot;smoothing&quot;:0.2},&quot;isLocked&quot;:false,&quot;parent&quot;:{&quot;type&quot;:&quot;CHILD&quot;,&quot;parentId&quot;:&quot;3d001fe5-b4c7-447a-8b18-89377e5b5da3&quot;,&quot;order&quot;:&quot;6&quot;}},&quot;d6702ced-2c88-40eb-9156-97c4d7ab613e&quot;:{&quot;type&quot;:&quot;FIGURE_OBJECT&quot;,&quot;id&quot;:&quot;d6702ced-2c88-40eb-9156-97c4d7ab613e&quot;,&quot;relativeTransform&quot;:{&quot;translate&quot;:{&quot;x&quot;:-11.772527991071632,&quot;y&quot;:12.85475834374471},&quot;rotate&quot;:0},&quot;opacity&quot;:1,&quot;path&quot;:{&quot;type&quot;:&quot;POLY_LINE&quot;,&quot;points&quot;:[{&quot;x&quot;:-31.551745321786164,&quot;y&quot;:-24.633506120885485},{&quot;x&quot;:6.930624711431459,&quot;y&quot;:-7.167338172229502},{&quot;x&quot;:31.551745321786164,&quot;y&quot;:24.633506120885485}],&quot;closed&quot;:false},&quot;pathStyles&quot;:[{&quot;type&quot;:&quot;FILL&quot;,&quot;fillStyle&quot;:&quot;transparent&quot;},{&quot;type&quot;:&quot;STROKE&quot;,&quot;strokeStyle&quot;:&quot;rgba(182, 69, 69, 1)&quot;,&quot;lineWidth&quot;:2.8400273087245487,&quot;lineJoin&quot;:&quot;round&quot;}],&quot;pathSmoothing&quot;:{&quot;type&quot;:&quot;CATMULL_SMOOTHING&quot;,&quot;smoothing&quot;:0.2},&quot;isLocked&quot;:false,&quot;parent&quot;:{&quot;type&quot;:&quot;CHILD&quot;,&quot;parentId&quot;:&quot;3d001fe5-b4c7-447a-8b18-89377e5b5da3&quot;,&quot;order&quot;:&quot;7&quot;}},&quot;aa3d4322-9424-445d-bafa-384341c7af64&quot;:{&quot;type&quot;:&quot;FIGURE_OBJECT&quot;,&quot;id&quot;:&quot;aa3d4322-9424-445d-bafa-384341c7af64&quot;,&quot;relativeTransform&quot;:{&quot;translate&quot;:{&quot;x&quot;:6.8906040711110474,&quot;y&quot;:-3.1162294490791256},&quot;rotate&quot;:0,&quot;skewX&quot;:-9.0500070176247e-17,&quot;scale&quot;:{&quot;x&quot;:0.1446829752891048,&quot;y&quot;:0.12255112156335937}},&quot;opacity&quot;:1,&quot;path&quot;:{&quot;type&quot;:&quot;RECT&quot;,&quot;size&quot;:{&quot;x&quot;:654.0807498708715,&quot;y&quot;:549.2699709457667}},&quot;pathStyles&quot;:[{&quot;type&quot;:&quot;FILL&quot;,&quot;fillStyle&quot;:&quot;#fff&quot;}],&quot;isFrozen&quot;:true,&quot;isLocked&quot;:false,&quot;parent&quot;:{&quot;type&quot;:&quot;CROP&quot;,&quot;parentId&quot;:&quot;3d001fe5-b4c7-447a-8b18-89377e5b5da3&quot;,&quot;order&quot;:&quot;5&quot;}},&quot;be406af2-395a-4879-b432-7f571af38a6e&quot;:{&quot;id&quot;:&quot;be406af2-395a-4879-b432-7f571af38a6e&quot;,&quot;type&quot;:&quot;FIGURE_OBJECT&quot;,&quot;document&quot;:{&quot;type&quot;:&quot;FIGURE&quot;,&quot;canvasType&quot;:&quot;FIGURE&quot;,&quot;units&quot;:&quot;in&quot;},&quot;parent&quot;:{&quot;parentId&quot;:&quot;d360b8e6-02be-4ff1-a43f-87ead62d7803&quot;,&quot;type&quot;:&quot;DOCUMENT&quot;,&quot;order&quot;:&quot;5&quot;}},&quot;d360b8e6-02be-4ff1-a43f-87ead62d7803&quot;:{&quot;id&quot;:&quot;d360b8e6-02be-4ff1-a43f-87ead62d7803&quot;,&quot;type&quot;:&quot;FIGURE_OBJECT&quot;,&quot;document&quot;:{&quot;type&quot;:&quot;DOCUMENT_GROUP&quot;,&quot;canvasType&quot;:&quot;FIGURE&quot;,&quot;units&quot;:&quot;in&quot;}}}}"/>
</p:tagLst>
</file>

<file path=ppt/tags/tag36.xml><?xml version="1.0" encoding="utf-8"?>
<p:tagLst xmlns:a="http://schemas.openxmlformats.org/drawingml/2006/main" xmlns:r="http://schemas.openxmlformats.org/officeDocument/2006/relationships" xmlns:p="http://schemas.openxmlformats.org/presentationml/2006/main">
  <p:tag name="ID" val="697ce12851e2e783cdfe5df6"/>
  <p:tag name="FIGURESLIDEID" val="be406af2-395a-4879-b432-7f571af38a6e"/>
  <p:tag name="SELECTIONIDS" val="acc60df6-eb5d-4666-86ab-7d4b72fdd805"/>
  <p:tag name="TRANSPARENTBACKGROUND" val="true"/>
  <p:tag name="VERSION" val="1769800276664"/>
  <p:tag name="TITLE" val="MoA 2"/>
  <p:tag name="CREATORNAME" val="Amy Miles"/>
  <p:tag name="DATEINSERTED" val="1769800490375"/>
  <p:tag name="DPI" val="300"/>
  <p:tag name="BIOJSON" val="{&quot;id&quot;:&quot;d360b8e6-02be-4ff1-a43f-87ead62d7803&quot;,&quot;objects&quot;:{&quot;acc60df6-eb5d-4666-86ab-7d4b72fdd805&quot;:{&quot;id&quot;:&quot;acc60df6-eb5d-4666-86ab-7d4b72fdd805&quot;,&quot;name&quot;:&quot;Glc&quot;,&quot;displayName&quot;:&quot;&quot;,&quot;type&quot;:&quot;FIGURE_OBJECT&quot;,&quot;relativeTransform&quot;:{&quot;translate&quot;:{&quot;x&quot;:-282.5091601873325,&quot;y&quot;:-48.45578961697578},&quot;rotate&quot;:0,&quot;skewX&quot;:0,&quot;scale&quot;:{&quot;x&quot;:0.17923320936783466,&quot;y&quot;:0.1792332093678347}},&quot;image&quot;:{&quot;url&quot;:&quot;https://icons.cdn.biorender.com/biorender/5c114b68d214aa1200a9cebe/20181212175523/image/5c114b68d214aa1200a9cebe.png&quot;,&quot;isPremium&quot;:false,&quot;isOrgIcon&quot;:false,&quot;size&quot;:{&quot;x&quot;:50,&quot;y&quot;:50}},&quot;source&quot;:{&quot;id&quot;:&quot;5c114b68d214aa1200a9cebe&quot;,&quot;version&quot;:&quot;20181212175523&quot;,&quot;type&quot;:&quot;ASSETS&quot;},&quot;isPremium&quot;:false,&quot;parent&quot;:{&quot;type&quot;:&quot;CHILD&quot;,&quot;parentId&quot;:&quot;be406af2-395a-4879-b432-7f571af38a6e&quot;,&quot;order&quot;:&quot;999999987&quot;},&quot;styles&quot;:{&quot;editable&quot;:[{&quot;monochromeTargetColor&quot;:&quot;#E7872B&quot;,&quot;styleName&quot;:&quot;FILL&quot;,&quot;color&quot;:&quot;#dd7334&quot;},{&quot;monochromeTargetColor&quot;:&quot;#E7872B&quot;,&quot;styleName&quot;:&quot;STROKE&quot;,&quot;color&quot;:&quot;#cb410b&quot;}]}},&quot;be406af2-395a-4879-b432-7f571af38a6e&quot;:{&quot;id&quot;:&quot;be406af2-395a-4879-b432-7f571af38a6e&quot;,&quot;type&quot;:&quot;FIGURE_OBJECT&quot;,&quot;document&quot;:{&quot;type&quot;:&quot;FIGURE&quot;,&quot;canvasType&quot;:&quot;FIGURE&quot;,&quot;units&quot;:&quot;in&quot;},&quot;parent&quot;:{&quot;parentId&quot;:&quot;d360b8e6-02be-4ff1-a43f-87ead62d7803&quot;,&quot;type&quot;:&quot;DOCUMENT&quot;,&quot;order&quot;:&quot;5&quot;}},&quot;d360b8e6-02be-4ff1-a43f-87ead62d7803&quot;:{&quot;id&quot;:&quot;d360b8e6-02be-4ff1-a43f-87ead62d7803&quot;,&quot;type&quot;:&quot;FIGURE_OBJECT&quot;,&quot;document&quot;:{&quot;type&quot;:&quot;DOCUMENT_GROUP&quot;,&quot;canvasType&quot;:&quot;FIGURE&quot;,&quot;units&quot;:&quot;in&quot;}}}}"/>
</p:tagLst>
</file>

<file path=ppt/tags/tag37.xml><?xml version="1.0" encoding="utf-8"?>
<p:tagLst xmlns:a="http://schemas.openxmlformats.org/drawingml/2006/main" xmlns:r="http://schemas.openxmlformats.org/officeDocument/2006/relationships" xmlns:p="http://schemas.openxmlformats.org/presentationml/2006/main">
  <p:tag name="ID" val="697ce12851e2e783cdfe5df6"/>
  <p:tag name="FIGURESLIDEID" val="be406af2-395a-4879-b432-7f571af38a6e"/>
  <p:tag name="SELECTIONIDS" val="acc60df6-eb5d-4666-86ab-7d4b72fdd805"/>
  <p:tag name="TRANSPARENTBACKGROUND" val="true"/>
  <p:tag name="VERSION" val="1769800276664"/>
  <p:tag name="TITLE" val="MoA 2"/>
  <p:tag name="CREATORNAME" val="Amy Miles"/>
  <p:tag name="DATEINSERTED" val="1769800490375"/>
  <p:tag name="DPI" val="300"/>
  <p:tag name="BIOJSON" val="{&quot;id&quot;:&quot;d360b8e6-02be-4ff1-a43f-87ead62d7803&quot;,&quot;objects&quot;:{&quot;acc60df6-eb5d-4666-86ab-7d4b72fdd805&quot;:{&quot;id&quot;:&quot;acc60df6-eb5d-4666-86ab-7d4b72fdd805&quot;,&quot;name&quot;:&quot;Glc&quot;,&quot;displayName&quot;:&quot;&quot;,&quot;type&quot;:&quot;FIGURE_OBJECT&quot;,&quot;relativeTransform&quot;:{&quot;translate&quot;:{&quot;x&quot;:-282.5091601873325,&quot;y&quot;:-48.45578961697578},&quot;rotate&quot;:0,&quot;skewX&quot;:0,&quot;scale&quot;:{&quot;x&quot;:0.17923320936783466,&quot;y&quot;:0.1792332093678347}},&quot;image&quot;:{&quot;url&quot;:&quot;https://icons.cdn.biorender.com/biorender/5c114b68d214aa1200a9cebe/20181212175523/image/5c114b68d214aa1200a9cebe.png&quot;,&quot;isPremium&quot;:false,&quot;isOrgIcon&quot;:false,&quot;size&quot;:{&quot;x&quot;:50,&quot;y&quot;:50}},&quot;source&quot;:{&quot;id&quot;:&quot;5c114b68d214aa1200a9cebe&quot;,&quot;version&quot;:&quot;20181212175523&quot;,&quot;type&quot;:&quot;ASSETS&quot;},&quot;isPremium&quot;:false,&quot;parent&quot;:{&quot;type&quot;:&quot;CHILD&quot;,&quot;parentId&quot;:&quot;be406af2-395a-4879-b432-7f571af38a6e&quot;,&quot;order&quot;:&quot;999999987&quot;},&quot;styles&quot;:{&quot;editable&quot;:[{&quot;monochromeTargetColor&quot;:&quot;#E7872B&quot;,&quot;styleName&quot;:&quot;FILL&quot;,&quot;color&quot;:&quot;#dd7334&quot;},{&quot;monochromeTargetColor&quot;:&quot;#E7872B&quot;,&quot;styleName&quot;:&quot;STROKE&quot;,&quot;color&quot;:&quot;#cb410b&quot;}]}},&quot;be406af2-395a-4879-b432-7f571af38a6e&quot;:{&quot;id&quot;:&quot;be406af2-395a-4879-b432-7f571af38a6e&quot;,&quot;type&quot;:&quot;FIGURE_OBJECT&quot;,&quot;document&quot;:{&quot;type&quot;:&quot;FIGURE&quot;,&quot;canvasType&quot;:&quot;FIGURE&quot;,&quot;units&quot;:&quot;in&quot;},&quot;parent&quot;:{&quot;parentId&quot;:&quot;d360b8e6-02be-4ff1-a43f-87ead62d7803&quot;,&quot;type&quot;:&quot;DOCUMENT&quot;,&quot;order&quot;:&quot;5&quot;}},&quot;d360b8e6-02be-4ff1-a43f-87ead62d7803&quot;:{&quot;id&quot;:&quot;d360b8e6-02be-4ff1-a43f-87ead62d7803&quot;,&quot;type&quot;:&quot;FIGURE_OBJECT&quot;,&quot;document&quot;:{&quot;type&quot;:&quot;DOCUMENT_GROUP&quot;,&quot;canvasType&quot;:&quot;FIGURE&quot;,&quot;units&quot;:&quot;in&quot;}}}}"/>
</p:tagLst>
</file>

<file path=ppt/tags/tag38.xml><?xml version="1.0" encoding="utf-8"?>
<p:tagLst xmlns:a="http://schemas.openxmlformats.org/drawingml/2006/main" xmlns:r="http://schemas.openxmlformats.org/officeDocument/2006/relationships" xmlns:p="http://schemas.openxmlformats.org/presentationml/2006/main">
  <p:tag name="ID" val="697ce12851e2e783cdfe5df6"/>
  <p:tag name="FIGURESLIDEID" val="be406af2-395a-4879-b432-7f571af38a6e"/>
  <p:tag name="SELECTIONIDS" val="acc60df6-eb5d-4666-86ab-7d4b72fdd805"/>
  <p:tag name="TRANSPARENTBACKGROUND" val="true"/>
  <p:tag name="VERSION" val="1769800276664"/>
  <p:tag name="TITLE" val="MoA 2"/>
  <p:tag name="CREATORNAME" val="Amy Miles"/>
  <p:tag name="DATEINSERTED" val="1769800490375"/>
  <p:tag name="DPI" val="300"/>
  <p:tag name="BIOJSON" val="{&quot;id&quot;:&quot;d360b8e6-02be-4ff1-a43f-87ead62d7803&quot;,&quot;objects&quot;:{&quot;acc60df6-eb5d-4666-86ab-7d4b72fdd805&quot;:{&quot;id&quot;:&quot;acc60df6-eb5d-4666-86ab-7d4b72fdd805&quot;,&quot;name&quot;:&quot;Glc&quot;,&quot;displayName&quot;:&quot;&quot;,&quot;type&quot;:&quot;FIGURE_OBJECT&quot;,&quot;relativeTransform&quot;:{&quot;translate&quot;:{&quot;x&quot;:-282.5091601873325,&quot;y&quot;:-48.45578961697578},&quot;rotate&quot;:0,&quot;skewX&quot;:0,&quot;scale&quot;:{&quot;x&quot;:0.17923320936783466,&quot;y&quot;:0.1792332093678347}},&quot;image&quot;:{&quot;url&quot;:&quot;https://icons.cdn.biorender.com/biorender/5c114b68d214aa1200a9cebe/20181212175523/image/5c114b68d214aa1200a9cebe.png&quot;,&quot;isPremium&quot;:false,&quot;isOrgIcon&quot;:false,&quot;size&quot;:{&quot;x&quot;:50,&quot;y&quot;:50}},&quot;source&quot;:{&quot;id&quot;:&quot;5c114b68d214aa1200a9cebe&quot;,&quot;version&quot;:&quot;20181212175523&quot;,&quot;type&quot;:&quot;ASSETS&quot;},&quot;isPremium&quot;:false,&quot;parent&quot;:{&quot;type&quot;:&quot;CHILD&quot;,&quot;parentId&quot;:&quot;be406af2-395a-4879-b432-7f571af38a6e&quot;,&quot;order&quot;:&quot;999999987&quot;},&quot;styles&quot;:{&quot;editable&quot;:[{&quot;monochromeTargetColor&quot;:&quot;#E7872B&quot;,&quot;styleName&quot;:&quot;FILL&quot;,&quot;color&quot;:&quot;#dd7334&quot;},{&quot;monochromeTargetColor&quot;:&quot;#E7872B&quot;,&quot;styleName&quot;:&quot;STROKE&quot;,&quot;color&quot;:&quot;#cb410b&quot;}]}},&quot;be406af2-395a-4879-b432-7f571af38a6e&quot;:{&quot;id&quot;:&quot;be406af2-395a-4879-b432-7f571af38a6e&quot;,&quot;type&quot;:&quot;FIGURE_OBJECT&quot;,&quot;document&quot;:{&quot;type&quot;:&quot;FIGURE&quot;,&quot;canvasType&quot;:&quot;FIGURE&quot;,&quot;units&quot;:&quot;in&quot;},&quot;parent&quot;:{&quot;parentId&quot;:&quot;d360b8e6-02be-4ff1-a43f-87ead62d7803&quot;,&quot;type&quot;:&quot;DOCUMENT&quot;,&quot;order&quot;:&quot;5&quot;}},&quot;d360b8e6-02be-4ff1-a43f-87ead62d7803&quot;:{&quot;id&quot;:&quot;d360b8e6-02be-4ff1-a43f-87ead62d7803&quot;,&quot;type&quot;:&quot;FIGURE_OBJECT&quot;,&quot;document&quot;:{&quot;type&quot;:&quot;DOCUMENT_GROUP&quot;,&quot;canvasType&quot;:&quot;FIGURE&quot;,&quot;units&quot;:&quot;in&quot;}}}}"/>
</p:tagLst>
</file>

<file path=ppt/tags/tag39.xml><?xml version="1.0" encoding="utf-8"?>
<p:tagLst xmlns:a="http://schemas.openxmlformats.org/drawingml/2006/main" xmlns:r="http://schemas.openxmlformats.org/officeDocument/2006/relationships" xmlns:p="http://schemas.openxmlformats.org/presentationml/2006/main">
  <p:tag name="ID" val="697ce12851e2e783cdfe5df6"/>
  <p:tag name="FIGURESLIDEID" val="be406af2-395a-4879-b432-7f571af38a6e"/>
  <p:tag name="SELECTIONIDS" val="acc60df6-eb5d-4666-86ab-7d4b72fdd805"/>
  <p:tag name="TRANSPARENTBACKGROUND" val="true"/>
  <p:tag name="VERSION" val="1769800276664"/>
  <p:tag name="TITLE" val="MoA 2"/>
  <p:tag name="CREATORNAME" val="Amy Miles"/>
  <p:tag name="DATEINSERTED" val="1769800490375"/>
  <p:tag name="DPI" val="300"/>
  <p:tag name="BIOJSON" val="{&quot;id&quot;:&quot;d360b8e6-02be-4ff1-a43f-87ead62d7803&quot;,&quot;objects&quot;:{&quot;acc60df6-eb5d-4666-86ab-7d4b72fdd805&quot;:{&quot;id&quot;:&quot;acc60df6-eb5d-4666-86ab-7d4b72fdd805&quot;,&quot;name&quot;:&quot;Glc&quot;,&quot;displayName&quot;:&quot;&quot;,&quot;type&quot;:&quot;FIGURE_OBJECT&quot;,&quot;relativeTransform&quot;:{&quot;translate&quot;:{&quot;x&quot;:-282.5091601873325,&quot;y&quot;:-48.45578961697578},&quot;rotate&quot;:0,&quot;skewX&quot;:0,&quot;scale&quot;:{&quot;x&quot;:0.17923320936783466,&quot;y&quot;:0.1792332093678347}},&quot;image&quot;:{&quot;url&quot;:&quot;https://icons.cdn.biorender.com/biorender/5c114b68d214aa1200a9cebe/20181212175523/image/5c114b68d214aa1200a9cebe.png&quot;,&quot;isPremium&quot;:false,&quot;isOrgIcon&quot;:false,&quot;size&quot;:{&quot;x&quot;:50,&quot;y&quot;:50}},&quot;source&quot;:{&quot;id&quot;:&quot;5c114b68d214aa1200a9cebe&quot;,&quot;version&quot;:&quot;20181212175523&quot;,&quot;type&quot;:&quot;ASSETS&quot;},&quot;isPremium&quot;:false,&quot;parent&quot;:{&quot;type&quot;:&quot;CHILD&quot;,&quot;parentId&quot;:&quot;be406af2-395a-4879-b432-7f571af38a6e&quot;,&quot;order&quot;:&quot;999999987&quot;},&quot;styles&quot;:{&quot;editable&quot;:[{&quot;monochromeTargetColor&quot;:&quot;#E7872B&quot;,&quot;styleName&quot;:&quot;FILL&quot;,&quot;color&quot;:&quot;#dd7334&quot;},{&quot;monochromeTargetColor&quot;:&quot;#E7872B&quot;,&quot;styleName&quot;:&quot;STROKE&quot;,&quot;color&quot;:&quot;#cb410b&quot;}]}},&quot;be406af2-395a-4879-b432-7f571af38a6e&quot;:{&quot;id&quot;:&quot;be406af2-395a-4879-b432-7f571af38a6e&quot;,&quot;type&quot;:&quot;FIGURE_OBJECT&quot;,&quot;document&quot;:{&quot;type&quot;:&quot;FIGURE&quot;,&quot;canvasType&quot;:&quot;FIGURE&quot;,&quot;units&quot;:&quot;in&quot;},&quot;parent&quot;:{&quot;parentId&quot;:&quot;d360b8e6-02be-4ff1-a43f-87ead62d7803&quot;,&quot;type&quot;:&quot;DOCUMENT&quot;,&quot;order&quot;:&quot;5&quot;}},&quot;d360b8e6-02be-4ff1-a43f-87ead62d7803&quot;:{&quot;id&quot;:&quot;d360b8e6-02be-4ff1-a43f-87ead62d7803&quot;,&quot;type&quot;:&quot;FIGURE_OBJECT&quot;,&quot;document&quot;:{&quot;type&quot;:&quot;DOCUMENT_GROUP&quot;,&quot;canvasType&quot;:&quot;FIGURE&quot;,&quot;units&quot;:&quot;in&quot;}}}}"/>
</p:tagLst>
</file>

<file path=ppt/tags/tag4.xml><?xml version="1.0" encoding="utf-8"?>
<p:tagLst xmlns:a="http://schemas.openxmlformats.org/drawingml/2006/main" xmlns:r="http://schemas.openxmlformats.org/officeDocument/2006/relationships" xmlns:p="http://schemas.openxmlformats.org/presentationml/2006/main">
  <p:tag name="SHAPENAME" val="3. Subtitle"/>
</p:tagLst>
</file>

<file path=ppt/tags/tag40.xml><?xml version="1.0" encoding="utf-8"?>
<p:tagLst xmlns:a="http://schemas.openxmlformats.org/drawingml/2006/main" xmlns:r="http://schemas.openxmlformats.org/officeDocument/2006/relationships" xmlns:p="http://schemas.openxmlformats.org/presentationml/2006/main">
  <p:tag name="ID" val="697ce12851e2e783cdfe5df6"/>
  <p:tag name="FIGURESLIDEID" val="be406af2-395a-4879-b432-7f571af38a6e"/>
  <p:tag name="SELECTIONIDS" val="cb1e44c2-aca8-48e0-8be8-e22feaafaaea"/>
  <p:tag name="TRANSPARENTBACKGROUND" val="true"/>
  <p:tag name="VERSION" val="1769800276664"/>
  <p:tag name="TITLE" val="MoA 2"/>
  <p:tag name="CREATORNAME" val="Amy Miles"/>
  <p:tag name="DATEINSERTED" val="1769800490375"/>
  <p:tag name="DPI" val="300"/>
  <p:tag name="BIOJSON" val="{&quot;id&quot;:&quot;d360b8e6-02be-4ff1-a43f-87ead62d7803&quot;,&quot;objects&quot;:{&quot;cb1e44c2-aca8-48e0-8be8-e22feaafaaea&quot;:{&quot;type&quot;:&quot;FIGURE_OBJECT&quot;,&quot;id&quot;:&quot;cb1e44c2-aca8-48e0-8be8-e22feaafaaea&quot;,&quot;relativeTransform&quot;:{&quot;translate&quot;:{&quot;x&quot;:-386.63183356177586,&quot;y&quot;:-81.09506124985313},&quot;rotate&quot;:0,&quot;skewX&quot;:0,&quot;scale&quot;:{&quot;x&quot;:1,&quot;y&quot;:1}},&quot;opacity&quot;:1,&quot;path&quot;:{&quot;type&quot;:&quot;RECT&quot;,&quot;size&quot;:{&quot;x&quot;:110.68578736703085,&quot;y&quot;:120.60709027692042},&quot;cornerRounding&quot;:{&quot;type&quot;:&quot;ARC_LENGTH&quot;,&quot;global&quot;:15.707963267948966}},&quot;pathStyles&quot;:[{&quot;type&quot;:&quot;FILL&quot;,&quot;fillStyle&quot;:&quot;rgba(255,252,244,1)&quot;},{&quot;type&quot;:&quot;STROKE&quot;,&quot;strokeStyle&quot;:&quot;rgb(133, 148, 182)&quot;,&quot;lineWidth&quot;:1,&quot;lineJoin&quot;:&quot;round&quot;}],&quot;isLocked&quot;:false,&quot;parent&quot;:{&quot;type&quot;:&quot;CHILD&quot;,&quot;parentId&quot;:&quot;be406af2-395a-4879-b432-7f571af38a6e&quot;,&quot;order&quot;:&quot;2&quot;}},&quot;be406af2-395a-4879-b432-7f571af38a6e&quot;:{&quot;id&quot;:&quot;be406af2-395a-4879-b432-7f571af38a6e&quot;,&quot;type&quot;:&quot;FIGURE_OBJECT&quot;,&quot;document&quot;:{&quot;type&quot;:&quot;FIGURE&quot;,&quot;canvasType&quot;:&quot;FIGURE&quot;,&quot;units&quot;:&quot;in&quot;},&quot;parent&quot;:{&quot;parentId&quot;:&quot;d360b8e6-02be-4ff1-a43f-87ead62d7803&quot;,&quot;type&quot;:&quot;DOCUMENT&quot;,&quot;order&quot;:&quot;5&quot;}},&quot;d360b8e6-02be-4ff1-a43f-87ead62d7803&quot;:{&quot;id&quot;:&quot;d360b8e6-02be-4ff1-a43f-87ead62d7803&quot;,&quot;type&quot;:&quot;FIGURE_OBJECT&quot;,&quot;document&quot;:{&quot;type&quot;:&quot;DOCUMENT_GROUP&quot;,&quot;canvasType&quot;:&quot;FIGURE&quot;,&quot;units&quot;:&quot;in&quot;}}}}"/>
</p:tagLst>
</file>

<file path=ppt/tags/tag41.xml><?xml version="1.0" encoding="utf-8"?>
<p:tagLst xmlns:a="http://schemas.openxmlformats.org/drawingml/2006/main" xmlns:r="http://schemas.openxmlformats.org/officeDocument/2006/relationships" xmlns:p="http://schemas.openxmlformats.org/presentationml/2006/main">
  <p:tag name="ID" val="697ce12851e2e783cdfe5df6"/>
  <p:tag name="FIGURESLIDEID" val="be406af2-395a-4879-b432-7f571af38a6e"/>
  <p:tag name="SELECTIONIDS" val="17d5ae8f-9c41-4609-8775-ecfba7e33532"/>
  <p:tag name="TRANSPARENTBACKGROUND" val="true"/>
  <p:tag name="VERSION" val="1769800276664"/>
  <p:tag name="TITLE" val="MoA 2"/>
  <p:tag name="CREATORNAME" val="Amy Miles"/>
  <p:tag name="DATEINSERTED" val="1769800490375"/>
  <p:tag name="DPI" val="300"/>
  <p:tag name="BIOJSON" val="{&quot;id&quot;:&quot;d360b8e6-02be-4ff1-a43f-87ead62d7803&quot;,&quot;objects&quot;:{&quot;17d5ae8f-9c41-4609-8775-ecfba7e33532&quot;:{&quot;id&quot;:&quot;17d5ae8f-9c41-4609-8775-ecfba7e33532&quot;,&quot;name&quot;:&quot;Adult male head (lateral, open mouth)&quot;,&quot;displayName&quot;:&quot;&quot;,&quot;type&quot;:&quot;FIGURE_OBJECT&quot;,&quot;relativeTransform&quot;:{&quot;translate&quot;:{&quot;x&quot;:-400.70498887378835,&quot;y&quot;:-81.0954040689568},&quot;rotate&quot;:6.283185307179586,&quot;skewX&quot;:6.497155068166401e-32,&quot;scale&quot;:{&quot;x&quot;:-0.6159757450592809,&quot;y&quot;:0.6159757450592809}},&quot;image&quot;:{&quot;url&quot;:&quot;https://icons.biorender.com/biorender/5ecd2dd9fc86fd00280efee8/20200526150009/image/adult-male-head-lateral-open-mouth.png&quot;,&quot;fallbackUrl&quot;:&quot;https://res.cloudinary.com/dlcjuc3ej/image/upload/v1590505209/cy467owkhsyjy1wjgwgy.svg#/keystone/api/icons/5ecd2dd9fc86fd00280efee8/20200526150009/image/adult-male-head-lateral-open-mouth.svg&quot;,&quot;isPremium&quot;:true,&quot;size&quot;:{&quot;x&quot;:100,&quot;y&quot;:145.95744680851064}},&quot;source&quot;:{&quot;id&quot;:&quot;5ecd2dd9fc86fd00280efee8&quot;,&quot;type&quot;:&quot;ASSETS&quot;},&quot;isPremium&quot;:true,&quot;parent&quot;:{&quot;type&quot;:&quot;CHILD&quot;,&quot;parentId&quot;:&quot;be406af2-395a-4879-b432-7f571af38a6e&quot;,&quot;order&quot;:&quot;3&quot;}},&quot;be406af2-395a-4879-b432-7f571af38a6e&quot;:{&quot;id&quot;:&quot;be406af2-395a-4879-b432-7f571af38a6e&quot;,&quot;type&quot;:&quot;FIGURE_OBJECT&quot;,&quot;document&quot;:{&quot;type&quot;:&quot;FIGURE&quot;,&quot;canvasType&quot;:&quot;FIGURE&quot;,&quot;units&quot;:&quot;in&quot;},&quot;parent&quot;:{&quot;parentId&quot;:&quot;d360b8e6-02be-4ff1-a43f-87ead62d7803&quot;,&quot;type&quot;:&quot;DOCUMENT&quot;,&quot;order&quot;:&quot;5&quot;}},&quot;d360b8e6-02be-4ff1-a43f-87ead62d7803&quot;:{&quot;id&quot;:&quot;d360b8e6-02be-4ff1-a43f-87ead62d7803&quot;,&quot;type&quot;:&quot;FIGURE_OBJECT&quot;,&quot;document&quot;:{&quot;type&quot;:&quot;DOCUMENT_GROUP&quot;,&quot;canvasType&quot;:&quot;FIGURE&quot;,&quot;units&quot;:&quot;in&quot;}}}}"/>
</p:tagLst>
</file>

<file path=ppt/tags/tag42.xml><?xml version="1.0" encoding="utf-8"?>
<p:tagLst xmlns:a="http://schemas.openxmlformats.org/drawingml/2006/main" xmlns:r="http://schemas.openxmlformats.org/officeDocument/2006/relationships" xmlns:p="http://schemas.openxmlformats.org/presentationml/2006/main">
  <p:tag name="ID" val="697ce12851e2e783cdfe5df6"/>
  <p:tag name="FIGURESLIDEID" val="be406af2-395a-4879-b432-7f571af38a6e"/>
  <p:tag name="SELECTIONIDS" val="acc60df6-eb5d-4666-86ab-7d4b72fdd805"/>
  <p:tag name="TRANSPARENTBACKGROUND" val="true"/>
  <p:tag name="VERSION" val="1769800276664"/>
  <p:tag name="TITLE" val="MoA 2"/>
  <p:tag name="CREATORNAME" val="Amy Miles"/>
  <p:tag name="DATEINSERTED" val="1769800490375"/>
  <p:tag name="DPI" val="300"/>
  <p:tag name="BIOJSON" val="{&quot;id&quot;:&quot;d360b8e6-02be-4ff1-a43f-87ead62d7803&quot;,&quot;objects&quot;:{&quot;acc60df6-eb5d-4666-86ab-7d4b72fdd805&quot;:{&quot;id&quot;:&quot;acc60df6-eb5d-4666-86ab-7d4b72fdd805&quot;,&quot;name&quot;:&quot;Glc&quot;,&quot;displayName&quot;:&quot;&quot;,&quot;type&quot;:&quot;FIGURE_OBJECT&quot;,&quot;relativeTransform&quot;:{&quot;translate&quot;:{&quot;x&quot;:-282.5091601873325,&quot;y&quot;:-48.45578961697578},&quot;rotate&quot;:0,&quot;skewX&quot;:0,&quot;scale&quot;:{&quot;x&quot;:0.17923320936783466,&quot;y&quot;:0.1792332093678347}},&quot;image&quot;:{&quot;url&quot;:&quot;https://icons.cdn.biorender.com/biorender/5c114b68d214aa1200a9cebe/20181212175523/image/5c114b68d214aa1200a9cebe.png&quot;,&quot;isPremium&quot;:false,&quot;isOrgIcon&quot;:false,&quot;size&quot;:{&quot;x&quot;:50,&quot;y&quot;:50}},&quot;source&quot;:{&quot;id&quot;:&quot;5c114b68d214aa1200a9cebe&quot;,&quot;version&quot;:&quot;20181212175523&quot;,&quot;type&quot;:&quot;ASSETS&quot;},&quot;isPremium&quot;:false,&quot;parent&quot;:{&quot;type&quot;:&quot;CHILD&quot;,&quot;parentId&quot;:&quot;be406af2-395a-4879-b432-7f571af38a6e&quot;,&quot;order&quot;:&quot;999999987&quot;},&quot;styles&quot;:{&quot;editable&quot;:[{&quot;monochromeTargetColor&quot;:&quot;#E7872B&quot;,&quot;styleName&quot;:&quot;FILL&quot;,&quot;color&quot;:&quot;#dd7334&quot;},{&quot;monochromeTargetColor&quot;:&quot;#E7872B&quot;,&quot;styleName&quot;:&quot;STROKE&quot;,&quot;color&quot;:&quot;#cb410b&quot;}]}},&quot;be406af2-395a-4879-b432-7f571af38a6e&quot;:{&quot;id&quot;:&quot;be406af2-395a-4879-b432-7f571af38a6e&quot;,&quot;type&quot;:&quot;FIGURE_OBJECT&quot;,&quot;document&quot;:{&quot;type&quot;:&quot;FIGURE&quot;,&quot;canvasType&quot;:&quot;FIGURE&quot;,&quot;units&quot;:&quot;in&quot;},&quot;parent&quot;:{&quot;parentId&quot;:&quot;d360b8e6-02be-4ff1-a43f-87ead62d7803&quot;,&quot;type&quot;:&quot;DOCUMENT&quot;,&quot;order&quot;:&quot;5&quot;}},&quot;d360b8e6-02be-4ff1-a43f-87ead62d7803&quot;:{&quot;id&quot;:&quot;d360b8e6-02be-4ff1-a43f-87ead62d7803&quot;,&quot;type&quot;:&quot;FIGURE_OBJECT&quot;,&quot;document&quot;:{&quot;type&quot;:&quot;DOCUMENT_GROUP&quot;,&quot;canvasType&quot;:&quot;FIGURE&quot;,&quot;units&quot;:&quot;in&quot;}}}}"/>
</p:tagLst>
</file>

<file path=ppt/tags/tag43.xml><?xml version="1.0" encoding="utf-8"?>
<p:tagLst xmlns:a="http://schemas.openxmlformats.org/drawingml/2006/main" xmlns:r="http://schemas.openxmlformats.org/officeDocument/2006/relationships" xmlns:p="http://schemas.openxmlformats.org/presentationml/2006/main">
  <p:tag name="ID" val="697ce12851e2e783cdfe5df6"/>
  <p:tag name="FIGURESLIDEID" val="be406af2-395a-4879-b432-7f571af38a6e"/>
  <p:tag name="SELECTIONIDS" val="acc60df6-eb5d-4666-86ab-7d4b72fdd805"/>
  <p:tag name="TRANSPARENTBACKGROUND" val="true"/>
  <p:tag name="VERSION" val="1769800276664"/>
  <p:tag name="TITLE" val="MoA 2"/>
  <p:tag name="CREATORNAME" val="Amy Miles"/>
  <p:tag name="DATEINSERTED" val="1769800490375"/>
  <p:tag name="DPI" val="300"/>
  <p:tag name="BIOJSON" val="{&quot;id&quot;:&quot;d360b8e6-02be-4ff1-a43f-87ead62d7803&quot;,&quot;objects&quot;:{&quot;acc60df6-eb5d-4666-86ab-7d4b72fdd805&quot;:{&quot;id&quot;:&quot;acc60df6-eb5d-4666-86ab-7d4b72fdd805&quot;,&quot;name&quot;:&quot;Glc&quot;,&quot;displayName&quot;:&quot;&quot;,&quot;type&quot;:&quot;FIGURE_OBJECT&quot;,&quot;relativeTransform&quot;:{&quot;translate&quot;:{&quot;x&quot;:-282.5091601873325,&quot;y&quot;:-48.45578961697578},&quot;rotate&quot;:0,&quot;skewX&quot;:0,&quot;scale&quot;:{&quot;x&quot;:0.17923320936783466,&quot;y&quot;:0.1792332093678347}},&quot;image&quot;:{&quot;url&quot;:&quot;https://icons.cdn.biorender.com/biorender/5c114b68d214aa1200a9cebe/20181212175523/image/5c114b68d214aa1200a9cebe.png&quot;,&quot;isPremium&quot;:false,&quot;isOrgIcon&quot;:false,&quot;size&quot;:{&quot;x&quot;:50,&quot;y&quot;:50}},&quot;source&quot;:{&quot;id&quot;:&quot;5c114b68d214aa1200a9cebe&quot;,&quot;version&quot;:&quot;20181212175523&quot;,&quot;type&quot;:&quot;ASSETS&quot;},&quot;isPremium&quot;:false,&quot;parent&quot;:{&quot;type&quot;:&quot;CHILD&quot;,&quot;parentId&quot;:&quot;be406af2-395a-4879-b432-7f571af38a6e&quot;,&quot;order&quot;:&quot;999999987&quot;},&quot;styles&quot;:{&quot;editable&quot;:[{&quot;monochromeTargetColor&quot;:&quot;#E7872B&quot;,&quot;styleName&quot;:&quot;FILL&quot;,&quot;color&quot;:&quot;#dd7334&quot;},{&quot;monochromeTargetColor&quot;:&quot;#E7872B&quot;,&quot;styleName&quot;:&quot;STROKE&quot;,&quot;color&quot;:&quot;#cb410b&quot;}]}},&quot;be406af2-395a-4879-b432-7f571af38a6e&quot;:{&quot;id&quot;:&quot;be406af2-395a-4879-b432-7f571af38a6e&quot;,&quot;type&quot;:&quot;FIGURE_OBJECT&quot;,&quot;document&quot;:{&quot;type&quot;:&quot;FIGURE&quot;,&quot;canvasType&quot;:&quot;FIGURE&quot;,&quot;units&quot;:&quot;in&quot;},&quot;parent&quot;:{&quot;parentId&quot;:&quot;d360b8e6-02be-4ff1-a43f-87ead62d7803&quot;,&quot;type&quot;:&quot;DOCUMENT&quot;,&quot;order&quot;:&quot;5&quot;}},&quot;d360b8e6-02be-4ff1-a43f-87ead62d7803&quot;:{&quot;id&quot;:&quot;d360b8e6-02be-4ff1-a43f-87ead62d7803&quot;,&quot;type&quot;:&quot;FIGURE_OBJECT&quot;,&quot;document&quot;:{&quot;type&quot;:&quot;DOCUMENT_GROUP&quot;,&quot;canvasType&quot;:&quot;FIGURE&quot;,&quot;units&quot;:&quot;in&quot;}}}}"/>
</p:tagLst>
</file>

<file path=ppt/tags/tag44.xml><?xml version="1.0" encoding="utf-8"?>
<p:tagLst xmlns:a="http://schemas.openxmlformats.org/drawingml/2006/main" xmlns:r="http://schemas.openxmlformats.org/officeDocument/2006/relationships" xmlns:p="http://schemas.openxmlformats.org/presentationml/2006/main">
  <p:tag name="ID" val="697ce12851e2e783cdfe5df6"/>
  <p:tag name="FIGURESLIDEID" val="be406af2-395a-4879-b432-7f571af38a6e"/>
  <p:tag name="SELECTIONIDS" val="acc60df6-eb5d-4666-86ab-7d4b72fdd805"/>
  <p:tag name="TRANSPARENTBACKGROUND" val="true"/>
  <p:tag name="VERSION" val="1769800276664"/>
  <p:tag name="TITLE" val="MoA 2"/>
  <p:tag name="CREATORNAME" val="Amy Miles"/>
  <p:tag name="DATEINSERTED" val="1769800490375"/>
  <p:tag name="DPI" val="300"/>
  <p:tag name="BIOJSON" val="{&quot;id&quot;:&quot;d360b8e6-02be-4ff1-a43f-87ead62d7803&quot;,&quot;objects&quot;:{&quot;acc60df6-eb5d-4666-86ab-7d4b72fdd805&quot;:{&quot;id&quot;:&quot;acc60df6-eb5d-4666-86ab-7d4b72fdd805&quot;,&quot;name&quot;:&quot;Glc&quot;,&quot;displayName&quot;:&quot;&quot;,&quot;type&quot;:&quot;FIGURE_OBJECT&quot;,&quot;relativeTransform&quot;:{&quot;translate&quot;:{&quot;x&quot;:-282.5091601873325,&quot;y&quot;:-48.45578961697578},&quot;rotate&quot;:0,&quot;skewX&quot;:0,&quot;scale&quot;:{&quot;x&quot;:0.17923320936783466,&quot;y&quot;:0.1792332093678347}},&quot;image&quot;:{&quot;url&quot;:&quot;https://icons.cdn.biorender.com/biorender/5c114b68d214aa1200a9cebe/20181212175523/image/5c114b68d214aa1200a9cebe.png&quot;,&quot;isPremium&quot;:false,&quot;isOrgIcon&quot;:false,&quot;size&quot;:{&quot;x&quot;:50,&quot;y&quot;:50}},&quot;source&quot;:{&quot;id&quot;:&quot;5c114b68d214aa1200a9cebe&quot;,&quot;version&quot;:&quot;20181212175523&quot;,&quot;type&quot;:&quot;ASSETS&quot;},&quot;isPremium&quot;:false,&quot;parent&quot;:{&quot;type&quot;:&quot;CHILD&quot;,&quot;parentId&quot;:&quot;be406af2-395a-4879-b432-7f571af38a6e&quot;,&quot;order&quot;:&quot;999999987&quot;},&quot;styles&quot;:{&quot;editable&quot;:[{&quot;monochromeTargetColor&quot;:&quot;#E7872B&quot;,&quot;styleName&quot;:&quot;FILL&quot;,&quot;color&quot;:&quot;#dd7334&quot;},{&quot;monochromeTargetColor&quot;:&quot;#E7872B&quot;,&quot;styleName&quot;:&quot;STROKE&quot;,&quot;color&quot;:&quot;#cb410b&quot;}]}},&quot;be406af2-395a-4879-b432-7f571af38a6e&quot;:{&quot;id&quot;:&quot;be406af2-395a-4879-b432-7f571af38a6e&quot;,&quot;type&quot;:&quot;FIGURE_OBJECT&quot;,&quot;document&quot;:{&quot;type&quot;:&quot;FIGURE&quot;,&quot;canvasType&quot;:&quot;FIGURE&quot;,&quot;units&quot;:&quot;in&quot;},&quot;parent&quot;:{&quot;parentId&quot;:&quot;d360b8e6-02be-4ff1-a43f-87ead62d7803&quot;,&quot;type&quot;:&quot;DOCUMENT&quot;,&quot;order&quot;:&quot;5&quot;}},&quot;d360b8e6-02be-4ff1-a43f-87ead62d7803&quot;:{&quot;id&quot;:&quot;d360b8e6-02be-4ff1-a43f-87ead62d7803&quot;,&quot;type&quot;:&quot;FIGURE_OBJECT&quot;,&quot;document&quot;:{&quot;type&quot;:&quot;DOCUMENT_GROUP&quot;,&quot;canvasType&quot;:&quot;FIGURE&quot;,&quot;units&quot;:&quot;in&quot;}}}}"/>
</p:tagLst>
</file>

<file path=ppt/tags/tag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6.xml><?xml version="1.0" encoding="utf-8"?>
<p:tagLst xmlns:a="http://schemas.openxmlformats.org/drawingml/2006/main" xmlns:r="http://schemas.openxmlformats.org/officeDocument/2006/relationships" xmlns:p="http://schemas.openxmlformats.org/presentationml/2006/main">
  <p:tag name="SHAPENAME" val="5. Source"/>
</p:tagLst>
</file>

<file path=ppt/tags/tag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5tNN_OdVRnC_8Tatiiw6bA"/>
</p:tagLst>
</file>

<file path=ppt/theme/theme1.xml><?xml version="1.0" encoding="utf-8"?>
<a:theme xmlns:a="http://schemas.openxmlformats.org/drawingml/2006/main" name="6_Office Theme">
  <a:themeElements>
    <a:clrScheme name="Custom 3">
      <a:dk1>
        <a:srgbClr val="000000"/>
      </a:dk1>
      <a:lt1>
        <a:srgbClr val="FFFFFF"/>
      </a:lt1>
      <a:dk2>
        <a:srgbClr val="44546A"/>
      </a:dk2>
      <a:lt2>
        <a:srgbClr val="E7E6E6"/>
      </a:lt2>
      <a:accent1>
        <a:srgbClr val="F68C47"/>
      </a:accent1>
      <a:accent2>
        <a:srgbClr val="8696AF"/>
      </a:accent2>
      <a:accent3>
        <a:srgbClr val="526A89"/>
      </a:accent3>
      <a:accent4>
        <a:srgbClr val="5A9BD4"/>
      </a:accent4>
      <a:accent5>
        <a:srgbClr val="E95D23"/>
      </a:accent5>
      <a:accent6>
        <a:srgbClr val="F3F3F3"/>
      </a:accent6>
      <a:hlink>
        <a:srgbClr val="E95D23"/>
      </a:hlink>
      <a:folHlink>
        <a:srgbClr val="8696AF"/>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534f114d-b645-4beb-8f38-674130e027ac" xsi:nil="true"/>
    <lcf76f155ced4ddcb4097134ff3c332f xmlns="c82ecad8-56a7-44e9-99c1-5ea8ae1845ca">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69FB48831D38F46B10C56CFC295F489" ma:contentTypeVersion="13" ma:contentTypeDescription="Create a new document." ma:contentTypeScope="" ma:versionID="0b8c9cd3f3c5860b59a3981f249520cd">
  <xsd:schema xmlns:xsd="http://www.w3.org/2001/XMLSchema" xmlns:xs="http://www.w3.org/2001/XMLSchema" xmlns:p="http://schemas.microsoft.com/office/2006/metadata/properties" xmlns:ns2="c82ecad8-56a7-44e9-99c1-5ea8ae1845ca" xmlns:ns3="534f114d-b645-4beb-8f38-674130e027ac" targetNamespace="http://schemas.microsoft.com/office/2006/metadata/properties" ma:root="true" ma:fieldsID="d52e1e32e88a072deaf92ab4f84f36cc" ns2:_="" ns3:_="">
    <xsd:import namespace="c82ecad8-56a7-44e9-99c1-5ea8ae1845ca"/>
    <xsd:import namespace="534f114d-b645-4beb-8f38-674130e027a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BillingMetadata"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82ecad8-56a7-44e9-99c1-5ea8ae1845c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c78ac164-b3de-4d53-b9de-2c73dcc35f2b" ma:termSetId="09814cd3-568e-fe90-9814-8d621ff8fb84" ma:anchorId="fba54fb3-c3e1-fe81-a776-ca4b69148c4d" ma:open="true" ma:isKeyword="false">
      <xsd:complexType>
        <xsd:sequence>
          <xsd:element ref="pc:Terms" minOccurs="0" maxOccurs="1"/>
        </xsd:sequence>
      </xsd:complexType>
    </xsd:element>
    <xsd:element name="MediaServiceBillingMetadata" ma:index="18" nillable="true" ma:displayName="MediaServiceBillingMetadata" ma:hidden="true" ma:internalName="MediaServiceBillingMetadata" ma:readOnly="true">
      <xsd:simpleType>
        <xsd:restriction base="dms:Note"/>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34f114d-b645-4beb-8f38-674130e027ac"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0c1afac4-5ec5-4a98-b138-69ead055a7c9}" ma:internalName="TaxCatchAll" ma:showField="CatchAllData" ma:web="534f114d-b645-4beb-8f38-674130e027a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5EF62F4-F908-44AB-AB41-DA623FA583C2}">
  <ds:schemaRefs>
    <ds:schemaRef ds:uri="http://schemas.microsoft.com/sharepoint/v3/contenttype/forms"/>
  </ds:schemaRefs>
</ds:datastoreItem>
</file>

<file path=customXml/itemProps2.xml><?xml version="1.0" encoding="utf-8"?>
<ds:datastoreItem xmlns:ds="http://schemas.openxmlformats.org/officeDocument/2006/customXml" ds:itemID="{8FCCB5B0-E53D-40EC-94D7-BB23B2F17A40}">
  <ds:schemaRefs>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534f114d-b645-4beb-8f38-674130e027ac"/>
    <ds:schemaRef ds:uri="c82ecad8-56a7-44e9-99c1-5ea8ae1845ca"/>
  </ds:schemaRefs>
</ds:datastoreItem>
</file>

<file path=customXml/itemProps3.xml><?xml version="1.0" encoding="utf-8"?>
<ds:datastoreItem xmlns:ds="http://schemas.openxmlformats.org/officeDocument/2006/customXml" ds:itemID="{769ACB1C-E9C9-4712-B529-9B1FCA65511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82ecad8-56a7-44e9-99c1-5ea8ae1845ca"/>
    <ds:schemaRef ds:uri="534f114d-b645-4beb-8f38-674130e027a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156</TotalTime>
  <Words>4860</Words>
  <Application>Microsoft Office PowerPoint</Application>
  <PresentationFormat>Widescreen</PresentationFormat>
  <Paragraphs>486</Paragraphs>
  <Slides>18</Slides>
  <Notes>10</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2</vt:i4>
      </vt:variant>
      <vt:variant>
        <vt:lpstr>Slide Titles</vt:lpstr>
      </vt:variant>
      <vt:variant>
        <vt:i4>18</vt:i4>
      </vt:variant>
    </vt:vector>
  </HeadingPairs>
  <TitlesOfParts>
    <vt:vector size="28" baseType="lpstr">
      <vt:lpstr>Aptos</vt:lpstr>
      <vt:lpstr>Arial</vt:lpstr>
      <vt:lpstr>Calibri</vt:lpstr>
      <vt:lpstr>Calibri Light</vt:lpstr>
      <vt:lpstr>Georgia</vt:lpstr>
      <vt:lpstr>Tahoma</vt:lpstr>
      <vt:lpstr>Wingdings</vt:lpstr>
      <vt:lpstr>6_Office Theme</vt:lpstr>
      <vt:lpstr>think-cell Slide</vt:lpstr>
      <vt:lpstr>Prism 10</vt:lpstr>
      <vt:lpstr>ORAL NLRP3 INHIBITOR RUVONOFLAST PROVIDES RAPID, ROBUST AND REVERSIBLE INFLAMMATION REDUCTION IN PEOPLE WITH RESIDUAL INFLAMMATORY RISK OF ASCVD</vt:lpstr>
      <vt:lpstr>PowerPoint Presentation</vt:lpstr>
      <vt:lpstr>Residual inflammatory risk is a critical unmet need in ASCVD</vt:lpstr>
      <vt:lpstr>Inflammation is a proven causal, modifiable CV risk factor</vt:lpstr>
      <vt:lpstr>Ruvonoflast targets the innate immunity cascade consisting of the  NLRP3 inflammasome–IL-1β, IL-18–IL-6–CRP axis to reduce chronic inflammation</vt:lpstr>
      <vt:lpstr>Ruvonoflast concentrates intracellularly, blocks NLRP3 inflammasome assembly</vt:lpstr>
      <vt:lpstr>Ruvonoflast efficacy and safety assessed in 63 cardiometabolic patients with elevated risk of ASVCD</vt:lpstr>
      <vt:lpstr>Treatment groups were generally well balanced</vt:lpstr>
      <vt:lpstr>Ruvonoflast demonstrated early, sustained and reversible hsCRP reduction versus placebo</vt:lpstr>
      <vt:lpstr>Ruvonoflast significantly reduced IL-6 and fibrinogen (absolute change from baseline) vs placebo at Day 28</vt:lpstr>
      <vt:lpstr>Exploratory Analyses: Treatment effects favoring ruvonoflast were observed  for % change from baseline in IL-6, fibrinogen, calculated free IL-18 and Lp(a)</vt:lpstr>
      <vt:lpstr>Post hoc Analyses: Magnitude of the reductions in hsCRP with ruvonoflast may be clinically meaningful</vt:lpstr>
      <vt:lpstr>SAEs were similar between groups, but more ruvonoflast-treated participants discontinued treatment due to transient, reversible TEAEs</vt:lpstr>
      <vt:lpstr>Ruvonoflast-treated participant was able to mount an infection response while on study drug</vt:lpstr>
      <vt:lpstr>Limitations and future directions</vt:lpstr>
      <vt:lpstr>Conclusions</vt:lpstr>
      <vt:lpstr>Q&amp;A</vt:lpstr>
      <vt:lpstr>Biomarker profile of ruvonoflast is comparable to injectable biologics targeting IL-1β and IL-6</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Courtney Mogerley</dc:creator>
  <cp:lastModifiedBy>Amy Miles</cp:lastModifiedBy>
  <cp:revision>1</cp:revision>
  <cp:lastPrinted>2026-03-19T16:53:57Z</cp:lastPrinted>
  <dcterms:created xsi:type="dcterms:W3CDTF">2025-10-31T17:13:49Z</dcterms:created>
  <dcterms:modified xsi:type="dcterms:W3CDTF">2026-06-26T20:31:48Z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0x010100A69FB48831D38F46B10C56CFC295F489</vt:lpwstr>
  </property>
  <property fmtid="{D5CDD505-2E9C-101B-9397-08002B2CF9AE}" pid="3" name="MediaServiceImageTags">
    <vt:lpwstr/>
  </property>
  <property fmtid="{D5CDD505-2E9C-101B-9397-08002B2CF9AE}" pid="4" name="Order">
    <vt:lpwstr>68500.0000000000</vt:lpwstr>
  </property>
  <property fmtid="{D5CDD505-2E9C-101B-9397-08002B2CF9AE}" pid="5" name="xd_ProgID">
    <vt:lpwstr/>
  </property>
  <property fmtid="{D5CDD505-2E9C-101B-9397-08002B2CF9AE}" pid="6" name="ComplianceAssetId">
    <vt:lpwstr/>
  </property>
  <property fmtid="{D5CDD505-2E9C-101B-9397-08002B2CF9AE}" pid="7" name="TemplateUrl">
    <vt:lpwstr/>
  </property>
  <property fmtid="{D5CDD505-2E9C-101B-9397-08002B2CF9AE}" pid="8" name="_ExtendedDescription">
    <vt:lpwstr/>
  </property>
  <property fmtid="{D5CDD505-2E9C-101B-9397-08002B2CF9AE}" pid="9" name="TriggerFlowInfo">
    <vt:lpwstr/>
  </property>
  <property fmtid="{D5CDD505-2E9C-101B-9397-08002B2CF9AE}" pid="10" name="xd_Signature">
    <vt:lpwstr/>
  </property>
</Properties>
</file>